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76" r:id="rId3"/>
    <p:sldId id="257" r:id="rId4"/>
    <p:sldId id="282" r:id="rId5"/>
    <p:sldId id="288" r:id="rId6"/>
    <p:sldId id="258" r:id="rId7"/>
    <p:sldId id="287" r:id="rId8"/>
    <p:sldId id="259" r:id="rId9"/>
    <p:sldId id="260" r:id="rId10"/>
    <p:sldId id="279" r:id="rId11"/>
    <p:sldId id="281" r:id="rId12"/>
    <p:sldId id="265" r:id="rId13"/>
    <p:sldId id="261" r:id="rId14"/>
    <p:sldId id="264" r:id="rId15"/>
    <p:sldId id="286" r:id="rId16"/>
    <p:sldId id="262" r:id="rId17"/>
    <p:sldId id="277" r:id="rId18"/>
    <p:sldId id="263" r:id="rId19"/>
    <p:sldId id="266" r:id="rId20"/>
    <p:sldId id="270" r:id="rId21"/>
    <p:sldId id="271" r:id="rId22"/>
    <p:sldId id="274" r:id="rId23"/>
    <p:sldId id="272" r:id="rId24"/>
    <p:sldId id="267" r:id="rId25"/>
    <p:sldId id="268" r:id="rId26"/>
    <p:sldId id="278" r:id="rId27"/>
    <p:sldId id="283" r:id="rId28"/>
    <p:sldId id="284" r:id="rId29"/>
    <p:sldId id="285" r:id="rId30"/>
    <p:sldId id="269"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FFFFFF"/>
    <a:srgbClr val="BEF8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91" autoAdjust="0"/>
  </p:normalViewPr>
  <p:slideViewPr>
    <p:cSldViewPr>
      <p:cViewPr varScale="1">
        <p:scale>
          <a:sx n="120" d="100"/>
          <a:sy n="120" d="100"/>
        </p:scale>
        <p:origin x="-90" y="-6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292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smtClean="0"/>
              <a:t>EPM @ EPA</a:t>
            </a:r>
            <a:endParaRPr lang="en-US" b="1" dirty="0"/>
          </a:p>
        </p:txBody>
      </p:sp>
      <p:sp>
        <p:nvSpPr>
          <p:cNvPr id="4" name="Footer Placeholder 3"/>
          <p:cNvSpPr>
            <a:spLocks noGrp="1"/>
          </p:cNvSpPr>
          <p:nvPr>
            <p:ph type="ftr" sz="quarter" idx="2"/>
          </p:nvPr>
        </p:nvSpPr>
        <p:spPr>
          <a:xfrm>
            <a:off x="0" y="8685213"/>
            <a:ext cx="4495800" cy="457200"/>
          </a:xfrm>
          <a:prstGeom prst="rect">
            <a:avLst/>
          </a:prstGeom>
        </p:spPr>
        <p:txBody>
          <a:bodyPr vert="horz" lIns="91440" tIns="45720" rIns="91440" bIns="45720" rtlCol="0" anchor="b"/>
          <a:lstStyle>
            <a:lvl1pPr algn="l">
              <a:defRPr sz="1200"/>
            </a:lvl1pPr>
          </a:lstStyle>
          <a:p>
            <a:r>
              <a:rPr lang="en-US" dirty="0" smtClean="0"/>
              <a:t>Microsoft EPM Customer Community Presentation</a:t>
            </a:r>
            <a:endParaRPr lang="en-US" dirty="0"/>
          </a:p>
        </p:txBody>
      </p:sp>
      <p:sp>
        <p:nvSpPr>
          <p:cNvPr id="5" name="Slide Number Placeholder 4"/>
          <p:cNvSpPr>
            <a:spLocks noGrp="1"/>
          </p:cNvSpPr>
          <p:nvPr>
            <p:ph type="sldNum" sz="quarter" idx="3"/>
          </p:nvPr>
        </p:nvSpPr>
        <p:spPr>
          <a:xfrm>
            <a:off x="4876799" y="8685213"/>
            <a:ext cx="1979613" cy="457200"/>
          </a:xfrm>
          <a:prstGeom prst="rect">
            <a:avLst/>
          </a:prstGeom>
        </p:spPr>
        <p:txBody>
          <a:bodyPr vert="horz" lIns="91440" tIns="45720" rIns="91440" bIns="45720" rtlCol="0" anchor="b"/>
          <a:lstStyle>
            <a:lvl1pPr algn="r">
              <a:defRPr sz="1200"/>
            </a:lvl1pPr>
          </a:lstStyle>
          <a:p>
            <a:r>
              <a:rPr lang="en-US" dirty="0" smtClean="0"/>
              <a:t> Page</a:t>
            </a:r>
            <a:fld id="{5B733137-620B-4BE7-88AE-6427DEA54228}" type="slidenum">
              <a:rPr lang="en-US" smtClean="0"/>
              <a:pPr/>
              <a:t>‹#›</a:t>
            </a:fld>
            <a:endParaRPr lang="en-US" dirty="0"/>
          </a:p>
        </p:txBody>
      </p:sp>
      <p:sp>
        <p:nvSpPr>
          <p:cNvPr id="6" name="Date Placeholder 5"/>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October 19, 2010</a:t>
            </a:r>
            <a:endParaRPr 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EPM @ EPA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October 19, 2010</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Microsoft EPM Customer Community Presentation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64C2E-1BFF-4B87-961E-5037241095ED}"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EPM @ EPA</a:t>
            </a:r>
            <a:endParaRPr lang="en-US"/>
          </a:p>
        </p:txBody>
      </p:sp>
      <p:sp>
        <p:nvSpPr>
          <p:cNvPr id="5" name="Footer Placeholder 4"/>
          <p:cNvSpPr>
            <a:spLocks noGrp="1"/>
          </p:cNvSpPr>
          <p:nvPr>
            <p:ph type="ftr" sz="quarter" idx="11"/>
          </p:nvPr>
        </p:nvSpPr>
        <p:spPr/>
        <p:txBody>
          <a:bodyPr/>
          <a:lstStyle/>
          <a:p>
            <a:r>
              <a:rPr lang="en-US" smtClean="0"/>
              <a:t>Microsoft EPM Customer Community Presentation</a:t>
            </a:r>
            <a:endParaRPr lang="en-US"/>
          </a:p>
        </p:txBody>
      </p:sp>
      <p:sp>
        <p:nvSpPr>
          <p:cNvPr id="6" name="Slide Number Placeholder 5"/>
          <p:cNvSpPr>
            <a:spLocks noGrp="1"/>
          </p:cNvSpPr>
          <p:nvPr>
            <p:ph type="sldNum" sz="quarter" idx="12"/>
          </p:nvPr>
        </p:nvSpPr>
        <p:spPr/>
        <p:txBody>
          <a:bodyPr/>
          <a:lstStyle/>
          <a:p>
            <a:fld id="{59564C2E-1BFF-4B87-961E-5037241095ED}" type="slidenum">
              <a:rPr lang="en-US" smtClean="0"/>
              <a:pPr/>
              <a:t>1</a:t>
            </a:fld>
            <a:endParaRPr lang="en-US"/>
          </a:p>
        </p:txBody>
      </p:sp>
      <p:sp>
        <p:nvSpPr>
          <p:cNvPr id="7" name="Date Placeholder 6"/>
          <p:cNvSpPr>
            <a:spLocks noGrp="1"/>
          </p:cNvSpPr>
          <p:nvPr>
            <p:ph type="dt" idx="13"/>
          </p:nvPr>
        </p:nvSpPr>
        <p:spPr/>
        <p:txBody>
          <a:bodyPr/>
          <a:lstStyle/>
          <a:p>
            <a:r>
              <a:rPr lang="en-US" smtClean="0"/>
              <a:t>October 19, 2010</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dirty="0" smtClean="0"/>
              <a:t> Page</a:t>
            </a:r>
            <a:fld id="{59564C2E-1BFF-4B87-961E-5037241095ED}" type="slidenum">
              <a:rPr lang="en-US" smtClean="0"/>
              <a:pPr/>
              <a:t>30</a:t>
            </a:fld>
            <a:endParaRPr lang="en-US" dirty="0"/>
          </a:p>
        </p:txBody>
      </p:sp>
      <p:sp>
        <p:nvSpPr>
          <p:cNvPr id="5" name="Footer Placeholder 4"/>
          <p:cNvSpPr>
            <a:spLocks noGrp="1"/>
          </p:cNvSpPr>
          <p:nvPr>
            <p:ph type="ftr" sz="quarter" idx="11"/>
          </p:nvPr>
        </p:nvSpPr>
        <p:spPr>
          <a:xfrm>
            <a:off x="0" y="8685213"/>
            <a:ext cx="5029200" cy="457200"/>
          </a:xfrm>
        </p:spPr>
        <p:txBody>
          <a:bodyPr/>
          <a:lstStyle/>
          <a:p>
            <a:r>
              <a:rPr lang="en-US" dirty="0" smtClean="0"/>
              <a:t>Microsoft EPM Customer Community Presentation</a:t>
            </a:r>
            <a:endParaRPr lang="en-US" dirty="0"/>
          </a:p>
        </p:txBody>
      </p:sp>
      <p:sp>
        <p:nvSpPr>
          <p:cNvPr id="6" name="Header Placeholder 5"/>
          <p:cNvSpPr>
            <a:spLocks noGrp="1"/>
          </p:cNvSpPr>
          <p:nvPr>
            <p:ph type="hdr" sz="quarter" idx="12"/>
          </p:nvPr>
        </p:nvSpPr>
        <p:spPr/>
        <p:txBody>
          <a:bodyPr/>
          <a:lstStyle/>
          <a:p>
            <a:r>
              <a:rPr lang="en-US" smtClean="0"/>
              <a:t>EPM @ EPA</a:t>
            </a:r>
            <a:endParaRPr lang="en-US"/>
          </a:p>
        </p:txBody>
      </p:sp>
      <p:sp>
        <p:nvSpPr>
          <p:cNvPr id="7" name="Date Placeholder 6"/>
          <p:cNvSpPr>
            <a:spLocks noGrp="1"/>
          </p:cNvSpPr>
          <p:nvPr>
            <p:ph type="dt" idx="13"/>
          </p:nvPr>
        </p:nvSpPr>
        <p:spPr/>
        <p:txBody>
          <a:bodyPr/>
          <a:lstStyle/>
          <a:p>
            <a:r>
              <a:rPr lang="en-US" smtClean="0"/>
              <a:t>October 19, 2010</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3505200" y="4781550"/>
            <a:ext cx="2133600" cy="273844"/>
          </a:xfrm>
        </p:spPr>
        <p:txBody>
          <a:bodyPr/>
          <a:lstStyle>
            <a:lvl1pPr algn="ctr">
              <a:defRPr/>
            </a:lvl1pPr>
            <a:extLst/>
          </a:lstStyle>
          <a:p>
            <a:fld id="{F676F51F-B611-4763-A8FB-BB68672E49A7}" type="datetimeFigureOut">
              <a:rPr lang="en-US" smtClean="0"/>
              <a:pPr/>
              <a:t>10/14/2010</a:t>
            </a:fld>
            <a:endParaRPr lang="en-US" dirty="0"/>
          </a:p>
        </p:txBody>
      </p:sp>
      <p:sp>
        <p:nvSpPr>
          <p:cNvPr id="17" name="Footer Placeholder 16"/>
          <p:cNvSpPr>
            <a:spLocks noGrp="1"/>
          </p:cNvSpPr>
          <p:nvPr>
            <p:ph type="ftr" sz="quarter" idx="11"/>
          </p:nvPr>
        </p:nvSpPr>
        <p:spPr>
          <a:xfrm>
            <a:off x="76200" y="4781550"/>
            <a:ext cx="3276600" cy="273844"/>
          </a:xfrm>
        </p:spPr>
        <p:txBody>
          <a:bodyPr/>
          <a:lstStyle>
            <a:lvl1pPr algn="l">
              <a:defRPr/>
            </a:lvl1pPr>
            <a:extLst/>
          </a:lstStyle>
          <a:p>
            <a:endParaRPr lang="en-US" dirty="0"/>
          </a:p>
        </p:txBody>
      </p:sp>
      <p:sp>
        <p:nvSpPr>
          <p:cNvPr id="29" name="Slide Number Placeholder 28"/>
          <p:cNvSpPr>
            <a:spLocks noGrp="1"/>
          </p:cNvSpPr>
          <p:nvPr>
            <p:ph type="sldNum" sz="quarter" idx="12"/>
          </p:nvPr>
        </p:nvSpPr>
        <p:spPr/>
        <p:txBody>
          <a:bodyPr/>
          <a:lstStyle>
            <a:extLst/>
          </a:lstStyle>
          <a:p>
            <a:fld id="{3A6A15AD-46AB-46EF-861F-F7FE24C857E4}" type="slidenum">
              <a:rPr lang="en-US" smtClean="0"/>
              <a:pPr/>
              <a:t>‹#›</a:t>
            </a:fld>
            <a:endParaRPr lang="en-US" dirty="0"/>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hasCustomPrompt="1"/>
          </p:nvPr>
        </p:nvSpPr>
        <p:spPr>
          <a:xfrm>
            <a:off x="914400" y="3638550"/>
            <a:ext cx="7772400" cy="1100328"/>
          </a:xfrm>
        </p:spPr>
        <p:txBody>
          <a:bodyPr/>
          <a:lstStyle>
            <a:lvl1pPr marR="9144" algn="ctr">
              <a:defRPr sz="7200" b="0" cap="small" spc="0" baseline="0">
                <a:effectLst>
                  <a:reflection blurRad="6350" stA="55000" endA="300" endPos="455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95400" y="2735580"/>
            <a:ext cx="7391400" cy="902970"/>
          </a:xfrm>
        </p:spPr>
        <p:txBody>
          <a:bodyPr lIns="100584" tIns="45720" anchor="b"/>
          <a:lstStyle>
            <a:lvl1pPr marL="0" indent="0" algn="l">
              <a:spcBef>
                <a:spcPts val="0"/>
              </a:spcBef>
              <a:buNone/>
              <a:defRPr sz="2000">
                <a:solidFill>
                  <a:schemeClr val="tx2">
                    <a:lumMod val="50000"/>
                  </a:schemeClr>
                </a:solidFill>
                <a:effectLst>
                  <a:reflection blurRad="6350" stA="50000" endA="300" endPos="50000" dist="29997" dir="5400000" sy="-100000" algn="bl" rotWithShape="0"/>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pic>
        <p:nvPicPr>
          <p:cNvPr id="18" name="Picture 17" descr="epa_seal.png"/>
          <p:cNvPicPr>
            <a:picLocks noChangeAspect="1"/>
          </p:cNvPicPr>
          <p:nvPr userDrawn="1"/>
        </p:nvPicPr>
        <p:blipFill>
          <a:blip r:embed="rId2" cstate="print"/>
          <a:stretch>
            <a:fillRect/>
          </a:stretch>
        </p:blipFill>
        <p:spPr>
          <a:xfrm>
            <a:off x="609600" y="590550"/>
            <a:ext cx="1657350" cy="1657350"/>
          </a:xfrm>
          <a:prstGeom prst="rect">
            <a:avLst/>
          </a:prstGeom>
          <a:effectLst>
            <a:reflection blurRad="6350" stA="50000" endA="300" endPos="55500" dist="1016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A15AD-46AB-46EF-861F-F7FE24C857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4366023"/>
          </a:xfrm>
        </p:spPr>
        <p:txBody>
          <a:bodyPr vert="eaVert" anchor="ctr"/>
          <a:lstStyle>
            <a:lvl1pPr>
              <a:defRPr sz="3600"/>
            </a:lvl1pPr>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609600" y="205979"/>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A15AD-46AB-46EF-861F-F7FE24C857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extLst/>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A15AD-46AB-46EF-861F-F7FE24C857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1371600"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A15AD-46AB-46EF-861F-F7FE24C857E4}" type="slidenum">
              <a:rPr lang="en-US" smtClean="0"/>
              <a:pPr/>
              <a:t>‹#›</a:t>
            </a:fld>
            <a:endParaRPr lang="en-US"/>
          </a:p>
        </p:txBody>
      </p:sp>
      <p:sp>
        <p:nvSpPr>
          <p:cNvPr id="7" name="Rectangle 6"/>
          <p:cNvSpPr/>
          <p:nvPr/>
        </p:nvSpPr>
        <p:spPr>
          <a:xfrm>
            <a:off x="1371600" y="301698"/>
            <a:ext cx="74954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1371600" y="384048"/>
            <a:ext cx="7491750" cy="582930"/>
          </a:xfrm>
        </p:spPr>
        <p:txBody>
          <a:bodyPr tIns="64008"/>
          <a:lstStyle>
            <a:lvl1pPr algn="l">
              <a:buNone/>
              <a:defRPr sz="4400" b="0" cap="none" spc="-150" baseline="0"/>
            </a:lvl1pPr>
            <a:extLst/>
          </a:lstStyle>
          <a:p>
            <a:r>
              <a:rPr kumimoji="0" lang="en-US"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4048"/>
            <a:ext cx="7315200" cy="685800"/>
          </a:xfrm>
        </p:spPr>
        <p:txBody>
          <a:bodyPr/>
          <a:lstStyle>
            <a:lvl1pPr>
              <a:defRPr sz="4400"/>
            </a:lvl1pPr>
            <a:extLst/>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A15AD-46AB-46EF-861F-F7FE24C857E4}" type="slidenum">
              <a:rPr lang="en-US" smtClean="0"/>
              <a:pPr/>
              <a:t>‹#›</a:t>
            </a:fld>
            <a:endParaRPr lang="en-US"/>
          </a:p>
        </p:txBody>
      </p:sp>
      <p:pic>
        <p:nvPicPr>
          <p:cNvPr id="8" name="Picture 7" descr="mos email logo.png"/>
          <p:cNvPicPr>
            <a:picLocks noChangeAspect="1"/>
          </p:cNvPicPr>
          <p:nvPr userDrawn="1"/>
        </p:nvPicPr>
        <p:blipFill>
          <a:blip r:embed="rId2"/>
          <a:stretch>
            <a:fillRect/>
          </a:stretch>
        </p:blipFill>
        <p:spPr>
          <a:xfrm>
            <a:off x="228601" y="342900"/>
            <a:ext cx="1028571" cy="809524"/>
          </a:xfrm>
          <a:prstGeom prst="rect">
            <a:avLst/>
          </a:prstGeom>
          <a:effectLst>
            <a:reflection blurRad="6350" stA="50000" endA="300" endPos="38500" dist="50800" dir="5400000" sy="-100000" algn="bl" rotWithShape="0"/>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21152"/>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1447800" y="384048"/>
            <a:ext cx="7315200" cy="685800"/>
          </a:xfrm>
        </p:spPr>
        <p:txBody>
          <a:bodyPr anchor="ctr"/>
          <a:lstStyle>
            <a:lvl1pPr>
              <a:defRPr sz="4400"/>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6A15AD-46AB-46EF-861F-F7FE24C857E4}" type="slidenum">
              <a:rPr lang="en-US" smtClean="0"/>
              <a:pPr/>
              <a:t>‹#›</a:t>
            </a:fld>
            <a:endParaRPr lang="en-US"/>
          </a:p>
        </p:txBody>
      </p:sp>
      <p:pic>
        <p:nvPicPr>
          <p:cNvPr id="23" name="Picture 22" descr="mos email logo.png"/>
          <p:cNvPicPr>
            <a:picLocks noChangeAspect="1"/>
          </p:cNvPicPr>
          <p:nvPr userDrawn="1"/>
        </p:nvPicPr>
        <p:blipFill>
          <a:blip r:embed="rId2"/>
          <a:stretch>
            <a:fillRect/>
          </a:stretch>
        </p:blipFill>
        <p:spPr>
          <a:xfrm>
            <a:off x="228601" y="342900"/>
            <a:ext cx="1028571" cy="809524"/>
          </a:xfrm>
          <a:prstGeom prst="rect">
            <a:avLst/>
          </a:prstGeom>
          <a:effectLst>
            <a:reflection blurRad="6350" stA="50000" endA="300" endPos="38500" dist="50800" dir="5400000"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384048"/>
            <a:ext cx="7467600" cy="685800"/>
          </a:xfrm>
        </p:spPr>
        <p:txBody>
          <a:bodyPr/>
          <a:lstStyle>
            <a:lvl1pPr>
              <a:defRPr sz="4400" cap="none" baseline="0"/>
            </a:lvl1pPr>
            <a:extLst/>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6A15AD-46AB-46EF-861F-F7FE24C857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6A15AD-46AB-46EF-861F-F7FE24C857E4}" type="slidenum">
              <a:rPr lang="en-US" smtClean="0"/>
              <a:pPr/>
              <a:t>‹#›</a:t>
            </a:fld>
            <a:endParaRPr lang="en-US"/>
          </a:p>
        </p:txBody>
      </p:sp>
      <p:pic>
        <p:nvPicPr>
          <p:cNvPr id="5" name="Picture 4" descr="mos email logo.png"/>
          <p:cNvPicPr>
            <a:picLocks noChangeAspect="1"/>
          </p:cNvPicPr>
          <p:nvPr userDrawn="1"/>
        </p:nvPicPr>
        <p:blipFill>
          <a:blip r:embed="rId2"/>
          <a:stretch>
            <a:fillRect/>
          </a:stretch>
        </p:blipFill>
        <p:spPr>
          <a:xfrm>
            <a:off x="228601" y="342900"/>
            <a:ext cx="1028571" cy="809524"/>
          </a:xfrm>
          <a:prstGeom prst="rect">
            <a:avLst/>
          </a:prstGeom>
          <a:effectLst>
            <a:reflection blurRad="6350" stA="50000" endA="300" endPos="38500" dist="50800" dir="5400000" sy="-100000" algn="bl" rotWithShape="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42900"/>
            <a:ext cx="7543800" cy="733425"/>
          </a:xfrm>
        </p:spPr>
        <p:txBody>
          <a:bodyPr anchor="ctr"/>
          <a:lstStyle>
            <a:lvl1pPr algn="l">
              <a:buNone/>
              <a:defRPr sz="4400" b="0"/>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257300"/>
            <a:ext cx="2514600" cy="3248025"/>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257300"/>
            <a:ext cx="5486400" cy="3248025"/>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F676F51F-B611-4763-A8FB-BB68672E49A7}" type="datetimeFigureOut">
              <a:rPr lang="en-US" smtClean="0"/>
              <a:pPr/>
              <a:t>10/14/2010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A15AD-46AB-46EF-861F-F7FE24C857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371600" y="0"/>
            <a:ext cx="7774672"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a:off x="152401" y="1600200"/>
            <a:ext cx="8917217" cy="1191"/>
          </a:xfrm>
          <a:prstGeom prst="line">
            <a:avLst/>
          </a:prstGeom>
          <a:noFill/>
          <a:ln w="19050" cap="flat" cmpd="sng" algn="ctr">
            <a:solidFill>
              <a:schemeClr val="accent1"/>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600200" y="330939"/>
            <a:ext cx="6172200" cy="526312"/>
          </a:xfrm>
        </p:spPr>
        <p:txBody>
          <a:bodyPr anchor="b"/>
          <a:lstStyle>
            <a:lvl1pPr algn="l">
              <a:buNone/>
              <a:defRPr sz="3600" b="0"/>
            </a:lvl1pPr>
            <a:extLst/>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152400" y="1657350"/>
            <a:ext cx="8778240" cy="3483094"/>
          </a:xfrm>
          <a:solidFill>
            <a:schemeClr val="bg2"/>
          </a:solidFill>
        </p:spPr>
        <p:txBody>
          <a:bodyPr/>
          <a:lstStyle>
            <a:lvl1pPr marL="0" indent="0">
              <a:buNone/>
              <a:defRPr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bwMode="grayWhite">
          <a:xfrm>
            <a:off x="1600200" y="862608"/>
            <a:ext cx="61722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477000" y="41624"/>
            <a:ext cx="2133600" cy="273844"/>
          </a:xfrm>
        </p:spPr>
        <p:txBody>
          <a:bodyPr/>
          <a:lstStyle>
            <a:extLst/>
          </a:lstStyle>
          <a:p>
            <a:fld id="{F676F51F-B611-4763-A8FB-BB68672E49A7}" type="datetimeFigureOut">
              <a:rPr lang="en-US" smtClean="0"/>
              <a:pPr/>
              <a:t>10/14/2010</a:t>
            </a:fld>
            <a:endParaRPr lang="en-US"/>
          </a:p>
        </p:txBody>
      </p:sp>
      <p:sp>
        <p:nvSpPr>
          <p:cNvPr id="6" name="Footer Placeholder 5"/>
          <p:cNvSpPr>
            <a:spLocks noGrp="1"/>
          </p:cNvSpPr>
          <p:nvPr>
            <p:ph type="ftr" sz="quarter" idx="11"/>
          </p:nvPr>
        </p:nvSpPr>
        <p:spPr>
          <a:xfrm>
            <a:off x="1600200" y="41624"/>
            <a:ext cx="4876800" cy="273844"/>
          </a:xfrm>
        </p:spPr>
        <p:txBody>
          <a:bodyPr/>
          <a:lstStyle>
            <a:extLst/>
          </a:lstStyle>
          <a:p>
            <a:endParaRPr lang="en-US" dirty="0"/>
          </a:p>
        </p:txBody>
      </p:sp>
      <p:sp>
        <p:nvSpPr>
          <p:cNvPr id="7" name="Slide Number Placeholder 6"/>
          <p:cNvSpPr>
            <a:spLocks noGrp="1"/>
          </p:cNvSpPr>
          <p:nvPr>
            <p:ph type="sldNum" sz="quarter" idx="12"/>
          </p:nvPr>
        </p:nvSpPr>
        <p:spPr>
          <a:xfrm>
            <a:off x="8610600" y="41624"/>
            <a:ext cx="457200" cy="273844"/>
          </a:xfrm>
        </p:spPr>
        <p:txBody>
          <a:bodyPr/>
          <a:lstStyle>
            <a:extLst/>
          </a:lstStyle>
          <a:p>
            <a:fld id="{3A6A15AD-46AB-46EF-861F-F7FE24C857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1295400" y="384048"/>
            <a:ext cx="7620000" cy="685800"/>
          </a:xfrm>
          <a:prstGeom prst="rect">
            <a:avLst/>
          </a:prstGeom>
        </p:spPr>
        <p:txBody>
          <a:bodyPr vert="horz" anchor="ctr" anchorCtr="0">
            <a:noAutofit/>
            <a:scene3d>
              <a:camera prst="orthographicFront"/>
              <a:lightRig rig="threePt" dir="t"/>
            </a:scene3d>
            <a:sp3d extrusionH="57150">
              <a:bevelT w="38100" h="38100"/>
            </a:sp3d>
          </a:bodyPr>
          <a:lstStyle>
            <a:extLst/>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428750"/>
            <a:ext cx="8458200" cy="33379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3429000" y="4812507"/>
            <a:ext cx="2133600" cy="273844"/>
          </a:xfrm>
          <a:prstGeom prst="rect">
            <a:avLst/>
          </a:prstGeom>
        </p:spPr>
        <p:txBody>
          <a:bodyPr vert="horz" anchor="b"/>
          <a:lstStyle>
            <a:lvl1pPr algn="ctr" eaLnBrk="1" latinLnBrk="0" hangingPunct="1">
              <a:defRPr kumimoji="0" sz="1100">
                <a:solidFill>
                  <a:schemeClr val="tx2"/>
                </a:solidFill>
              </a:defRPr>
            </a:lvl1pPr>
            <a:extLst/>
          </a:lstStyle>
          <a:p>
            <a:fld id="{F676F51F-B611-4763-A8FB-BB68672E49A7}" type="datetimeFigureOut">
              <a:rPr lang="en-US" smtClean="0"/>
              <a:pPr/>
              <a:t>10/14/2010</a:t>
            </a:fld>
            <a:endParaRPr lang="en-US"/>
          </a:p>
        </p:txBody>
      </p:sp>
      <p:sp>
        <p:nvSpPr>
          <p:cNvPr id="3" name="Footer Placeholder 2"/>
          <p:cNvSpPr>
            <a:spLocks noGrp="1"/>
          </p:cNvSpPr>
          <p:nvPr>
            <p:ph type="ftr" sz="quarter" idx="3"/>
          </p:nvPr>
        </p:nvSpPr>
        <p:spPr>
          <a:xfrm>
            <a:off x="76200" y="4812506"/>
            <a:ext cx="3048000" cy="273844"/>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077200" y="4812507"/>
            <a:ext cx="990600" cy="273844"/>
          </a:xfrm>
          <a:prstGeom prst="rect">
            <a:avLst/>
          </a:prstGeom>
        </p:spPr>
        <p:txBody>
          <a:bodyPr vert="horz" anchor="b"/>
          <a:lstStyle>
            <a:lvl1pPr algn="r" eaLnBrk="1" latinLnBrk="0" hangingPunct="1">
              <a:defRPr kumimoji="0" sz="1200">
                <a:solidFill>
                  <a:schemeClr val="tx2"/>
                </a:solidFill>
              </a:defRPr>
            </a:lvl1pPr>
            <a:extLst/>
          </a:lstStyle>
          <a:p>
            <a:fld id="{3A6A15AD-46AB-46EF-861F-F7FE24C857E4}" type="slidenum">
              <a:rPr lang="en-US" smtClean="0"/>
              <a:pPr/>
              <a:t>‹#›</a:t>
            </a:fld>
            <a:endParaRPr lang="en-US"/>
          </a:p>
        </p:txBody>
      </p:sp>
      <p:pic>
        <p:nvPicPr>
          <p:cNvPr id="21" name="Picture 20" descr="epa_seal.png"/>
          <p:cNvPicPr>
            <a:picLocks noChangeAspect="1"/>
          </p:cNvPicPr>
          <p:nvPr userDrawn="1"/>
        </p:nvPicPr>
        <p:blipFill>
          <a:blip r:embed="rId13" cstate="print"/>
          <a:stretch>
            <a:fillRect/>
          </a:stretch>
        </p:blipFill>
        <p:spPr>
          <a:xfrm>
            <a:off x="372291" y="361950"/>
            <a:ext cx="742950" cy="742950"/>
          </a:xfrm>
          <a:prstGeom prst="rect">
            <a:avLst/>
          </a:prstGeom>
          <a:effectLst>
            <a:reflection blurRad="6350" stA="50000" endA="300" endPos="55500" dist="50800" dir="5400000" sy="-100000" algn="bl" rotWithShape="0"/>
          </a:effec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800" kern="1200" spc="-100" baseline="0">
          <a:solidFill>
            <a:srgbClr val="BEF8AE"/>
          </a:solidFill>
          <a:latin typeface="Berlin Sans FB" pitchFamily="34" charset="0"/>
          <a:ea typeface="+mj-ea"/>
          <a:cs typeface="+mj-cs"/>
        </a:defRPr>
      </a:lvl1pPr>
      <a:extLst/>
    </p:titleStyle>
    <p:bodyStyle>
      <a:lvl1pPr marL="411480" indent="-342900" algn="l" rtl="0" eaLnBrk="1" latinLnBrk="0" hangingPunct="1">
        <a:spcBef>
          <a:spcPts val="700"/>
        </a:spcBef>
        <a:buClr>
          <a:schemeClr val="tx2"/>
        </a:buClr>
        <a:buSzPct val="95000"/>
        <a:buFontTx/>
        <a:buBlip>
          <a:blip r:embed="rId14"/>
        </a:buBlip>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100000"/>
        <a:buFontTx/>
        <a:buBlip>
          <a:blip r:embed="rId15"/>
        </a:buBlip>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Tx/>
        <a:buBlip>
          <a:blip r:embed="rId16"/>
        </a:buBlip>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Tx/>
        <a:buBlip>
          <a:blip r:embed="rId17"/>
        </a:buBlip>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SzPct val="75000"/>
        <a:buFontTx/>
        <a:buBlip>
          <a:blip r:embed="rId14"/>
        </a:buBlip>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EPM @ EPA</a:t>
            </a:r>
            <a:endParaRPr lang="en-US" dirty="0"/>
          </a:p>
        </p:txBody>
      </p:sp>
      <p:sp>
        <p:nvSpPr>
          <p:cNvPr id="3" name="Subtitle 2"/>
          <p:cNvSpPr>
            <a:spLocks noGrp="1"/>
          </p:cNvSpPr>
          <p:nvPr>
            <p:ph type="subTitle" idx="1"/>
          </p:nvPr>
        </p:nvSpPr>
        <p:spPr>
          <a:xfrm>
            <a:off x="1143000" y="2583180"/>
            <a:ext cx="7467600" cy="1131570"/>
          </a:xfrm>
        </p:spPr>
        <p:txBody>
          <a:bodyPr/>
          <a:lstStyle/>
          <a:p>
            <a:r>
              <a:rPr lang="en-US" i="1" dirty="0" smtClean="0"/>
              <a:t>Giving </a:t>
            </a:r>
            <a:r>
              <a:rPr lang="en-US" b="1" i="1" dirty="0" smtClean="0">
                <a:solidFill>
                  <a:srgbClr val="00B050"/>
                </a:solidFill>
              </a:rPr>
              <a:t>change</a:t>
            </a:r>
            <a:r>
              <a:rPr lang="en-US" i="1" dirty="0" smtClean="0"/>
              <a:t> a </a:t>
            </a:r>
            <a:r>
              <a:rPr lang="en-US" b="1" i="1" dirty="0" smtClean="0">
                <a:solidFill>
                  <a:srgbClr val="00B050"/>
                </a:solidFill>
              </a:rPr>
              <a:t>chance</a:t>
            </a:r>
            <a:r>
              <a:rPr lang="en-US" dirty="0" smtClean="0"/>
              <a:t> – </a:t>
            </a:r>
            <a:r>
              <a:rPr lang="en-US" i="1" dirty="0" smtClean="0"/>
              <a:t>Enterprise Project Management @ EPA</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a:t>
            </a:r>
            <a:r>
              <a:rPr lang="en-US" dirty="0" err="1" smtClean="0"/>
              <a:t>trendlines</a:t>
            </a:r>
            <a:r>
              <a:rPr lang="en-US" dirty="0" smtClean="0"/>
              <a:t>…</a:t>
            </a:r>
            <a:endParaRPr lang="en-US" dirty="0"/>
          </a:p>
        </p:txBody>
      </p:sp>
      <p:sp>
        <p:nvSpPr>
          <p:cNvPr id="3" name="Content Placeholder 2"/>
          <p:cNvSpPr>
            <a:spLocks noGrp="1"/>
          </p:cNvSpPr>
          <p:nvPr>
            <p:ph idx="1"/>
          </p:nvPr>
        </p:nvSpPr>
        <p:spPr>
          <a:xfrm>
            <a:off x="457200" y="1428750"/>
            <a:ext cx="4191000" cy="3337920"/>
          </a:xfrm>
        </p:spPr>
        <p:txBody>
          <a:bodyPr>
            <a:normAutofit fontScale="92500"/>
          </a:bodyPr>
          <a:lstStyle/>
          <a:p>
            <a:r>
              <a:rPr lang="en-US" dirty="0" smtClean="0"/>
              <a:t>Increasing scrutiny</a:t>
            </a:r>
          </a:p>
          <a:p>
            <a:pPr lvl="1"/>
            <a:r>
              <a:rPr lang="en-US" dirty="0" smtClean="0"/>
              <a:t>OMB focus on cutting waste is focused on PM practices and personnel</a:t>
            </a:r>
          </a:p>
          <a:p>
            <a:pPr lvl="1"/>
            <a:r>
              <a:rPr lang="en-US" dirty="0" smtClean="0"/>
              <a:t>120-day window for improvement </a:t>
            </a:r>
            <a:r>
              <a:rPr lang="en-US" dirty="0" err="1" smtClean="0"/>
              <a:t>recommen-dations</a:t>
            </a:r>
            <a:r>
              <a:rPr lang="en-US" dirty="0" smtClean="0"/>
              <a:t> expires in just 7 days – 10/26/2010</a:t>
            </a:r>
            <a:endParaRPr lang="en-US" dirty="0"/>
          </a:p>
        </p:txBody>
      </p:sp>
      <p:pic>
        <p:nvPicPr>
          <p:cNvPr id="1026" name="Picture 2"/>
          <p:cNvPicPr>
            <a:picLocks noChangeAspect="1" noChangeArrowheads="1"/>
          </p:cNvPicPr>
          <p:nvPr/>
        </p:nvPicPr>
        <p:blipFill>
          <a:blip r:embed="rId2"/>
          <a:srcRect/>
          <a:stretch>
            <a:fillRect/>
          </a:stretch>
        </p:blipFill>
        <p:spPr bwMode="auto">
          <a:xfrm>
            <a:off x="5562600" y="706437"/>
            <a:ext cx="3436138" cy="3465513"/>
          </a:xfrm>
          <a:prstGeom prst="rect">
            <a:avLst/>
          </a:prstGeom>
          <a:noFill/>
          <a:ln w="9525">
            <a:noFill/>
            <a:miter lim="800000"/>
            <a:headEnd/>
            <a:tailEnd/>
          </a:ln>
          <a:effectLst>
            <a:reflection blurRad="6350" stA="50000" endA="300" endPos="55500" dist="1016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a:t>
            </a:r>
            <a:r>
              <a:rPr lang="en-US" dirty="0" err="1" smtClean="0"/>
              <a:t>trendlines</a:t>
            </a:r>
            <a:r>
              <a:rPr lang="en-US" dirty="0" smtClean="0"/>
              <a:t>…</a:t>
            </a:r>
            <a:endParaRPr lang="en-US" dirty="0"/>
          </a:p>
        </p:txBody>
      </p:sp>
      <p:sp>
        <p:nvSpPr>
          <p:cNvPr id="3" name="Content Placeholder 2"/>
          <p:cNvSpPr>
            <a:spLocks noGrp="1"/>
          </p:cNvSpPr>
          <p:nvPr>
            <p:ph idx="1"/>
          </p:nvPr>
        </p:nvSpPr>
        <p:spPr>
          <a:xfrm>
            <a:off x="457200" y="1428750"/>
            <a:ext cx="4191000" cy="3337920"/>
          </a:xfrm>
        </p:spPr>
        <p:txBody>
          <a:bodyPr>
            <a:normAutofit fontScale="92500"/>
          </a:bodyPr>
          <a:lstStyle/>
          <a:p>
            <a:r>
              <a:rPr lang="en-US" dirty="0" smtClean="0"/>
              <a:t>Increasing scrutiny</a:t>
            </a:r>
          </a:p>
          <a:p>
            <a:pPr lvl="1"/>
            <a:r>
              <a:rPr lang="en-US" dirty="0" smtClean="0"/>
              <a:t>OMB focus on cutting waste is focused on PM practices and personnel</a:t>
            </a:r>
          </a:p>
          <a:p>
            <a:pPr lvl="1"/>
            <a:r>
              <a:rPr lang="en-US" dirty="0" smtClean="0"/>
              <a:t>120-day window for improvement </a:t>
            </a:r>
            <a:r>
              <a:rPr lang="en-US" dirty="0" err="1" smtClean="0"/>
              <a:t>recommen-dations</a:t>
            </a:r>
            <a:r>
              <a:rPr lang="en-US" dirty="0" smtClean="0"/>
              <a:t> expires in just 7 days – 10/26/2010</a:t>
            </a:r>
            <a:endParaRPr lang="en-US" dirty="0"/>
          </a:p>
        </p:txBody>
      </p:sp>
      <p:pic>
        <p:nvPicPr>
          <p:cNvPr id="1026" name="Picture 2"/>
          <p:cNvPicPr>
            <a:picLocks noChangeAspect="1" noChangeArrowheads="1"/>
          </p:cNvPicPr>
          <p:nvPr/>
        </p:nvPicPr>
        <p:blipFill>
          <a:blip r:embed="rId2"/>
          <a:srcRect/>
          <a:stretch>
            <a:fillRect/>
          </a:stretch>
        </p:blipFill>
        <p:spPr bwMode="auto">
          <a:xfrm>
            <a:off x="5562600" y="706437"/>
            <a:ext cx="3436138" cy="3465513"/>
          </a:xfrm>
          <a:prstGeom prst="rect">
            <a:avLst/>
          </a:prstGeom>
          <a:noFill/>
          <a:ln w="9525">
            <a:noFill/>
            <a:miter lim="800000"/>
            <a:headEnd/>
            <a:tailEnd/>
          </a:ln>
          <a:effectLst>
            <a:reflection blurRad="6350" stA="50000" endA="300" endPos="55500" dist="101600" dir="5400000" sy="-100000" algn="bl" rotWithShape="0"/>
          </a:effectLst>
        </p:spPr>
      </p:pic>
      <p:pic>
        <p:nvPicPr>
          <p:cNvPr id="1028" name="Picture 4" descr="C:\DOCUME~1\rwarren\LOCALS~1\Temp\SNAGHTML1b3438d.PNG"/>
          <p:cNvPicPr>
            <a:picLocks noChangeAspect="1" noChangeArrowheads="1"/>
          </p:cNvPicPr>
          <p:nvPr/>
        </p:nvPicPr>
        <p:blipFill>
          <a:blip r:embed="rId3"/>
          <a:srcRect/>
          <a:stretch>
            <a:fillRect/>
          </a:stretch>
        </p:blipFill>
        <p:spPr bwMode="auto">
          <a:xfrm>
            <a:off x="2667000" y="1962150"/>
            <a:ext cx="5745595" cy="14478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57200" y="1463586"/>
            <a:ext cx="8458200" cy="3337920"/>
          </a:xfrm>
        </p:spPr>
        <p:txBody>
          <a:bodyPr/>
          <a:lstStyle/>
          <a:p>
            <a:r>
              <a:rPr lang="en-US" dirty="0" smtClean="0"/>
              <a:t>Critical elements of success:</a:t>
            </a:r>
          </a:p>
          <a:p>
            <a:pPr lvl="1"/>
            <a:r>
              <a:rPr lang="en-US" dirty="0" smtClean="0"/>
              <a:t>Clearly defined goals and sufficient planning to achieve them</a:t>
            </a:r>
          </a:p>
          <a:p>
            <a:pPr lvl="1"/>
            <a:r>
              <a:rPr lang="en-US" dirty="0" smtClean="0"/>
              <a:t>Executive sponsorship</a:t>
            </a:r>
          </a:p>
          <a:p>
            <a:pPr lvl="1"/>
            <a:r>
              <a:rPr lang="en-US" dirty="0" smtClean="0"/>
              <a:t>Team readiness</a:t>
            </a:r>
          </a:p>
          <a:p>
            <a:pPr lvl="1"/>
            <a:r>
              <a:rPr lang="en-US" dirty="0" smtClean="0"/>
              <a:t>Platform availability</a:t>
            </a:r>
          </a:p>
          <a:p>
            <a:pPr lvl="1"/>
            <a:r>
              <a:rPr lang="en-US" dirty="0" smtClean="0"/>
              <a:t>Organizational tailoring &amp; customization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463586"/>
            <a:ext cx="3733800" cy="3679914"/>
          </a:xfrm>
        </p:spPr>
        <p:txBody>
          <a:bodyPr>
            <a:normAutofit fontScale="85000" lnSpcReduction="20000"/>
          </a:bodyPr>
          <a:lstStyle/>
          <a:p>
            <a:r>
              <a:rPr lang="en-US" dirty="0" smtClean="0"/>
              <a:t>Establish agency standard</a:t>
            </a:r>
          </a:p>
          <a:p>
            <a:pPr lvl="1"/>
            <a:r>
              <a:rPr lang="en-US" sz="2000" dirty="0" smtClean="0"/>
              <a:t>Propose a prototype that would eventually lead to a standard</a:t>
            </a:r>
          </a:p>
          <a:p>
            <a:pPr lvl="1"/>
            <a:r>
              <a:rPr lang="en-US" sz="2000" dirty="0" smtClean="0"/>
              <a:t>Start-to-finish:  7 months</a:t>
            </a:r>
          </a:p>
          <a:p>
            <a:pPr lvl="2"/>
            <a:r>
              <a:rPr lang="en-US" sz="1800" dirty="0" smtClean="0"/>
              <a:t>Architecture nobody liked</a:t>
            </a:r>
          </a:p>
          <a:p>
            <a:pPr lvl="2"/>
            <a:r>
              <a:rPr lang="en-US" sz="1800" dirty="0" smtClean="0"/>
              <a:t>Didn’t integrate well with other enterprise choices (Oracle, Lotus Notes)</a:t>
            </a:r>
          </a:p>
          <a:p>
            <a:pPr lvl="2"/>
            <a:r>
              <a:rPr lang="en-US" sz="1800" dirty="0" smtClean="0"/>
              <a:t>Used versions not yet approved for internal agency use (SQL Server 2008, SharePoint </a:t>
            </a:r>
            <a:r>
              <a:rPr lang="en-US" sz="1800" dirty="0" err="1" smtClean="0"/>
              <a:t>v.Anything</a:t>
            </a:r>
            <a:r>
              <a:rPr lang="en-US" sz="1800" dirty="0" smtClean="0"/>
              <a:t>, Windows Server 2008, SQL Server 2008, etc.)</a:t>
            </a:r>
          </a:p>
        </p:txBody>
      </p:sp>
      <p:pic>
        <p:nvPicPr>
          <p:cNvPr id="5122" name="Picture 2" descr="C:\DOCUME~1\rwarren\LOCALS~1\Temp\SNAGHTML1d845db.PNG"/>
          <p:cNvPicPr>
            <a:picLocks noChangeAspect="1" noChangeArrowheads="1"/>
          </p:cNvPicPr>
          <p:nvPr/>
        </p:nvPicPr>
        <p:blipFill>
          <a:blip r:embed="rId2"/>
          <a:srcRect/>
          <a:stretch>
            <a:fillRect/>
          </a:stretch>
        </p:blipFill>
        <p:spPr bwMode="auto">
          <a:xfrm>
            <a:off x="4114800" y="1504950"/>
            <a:ext cx="4876800" cy="3319620"/>
          </a:xfrm>
          <a:prstGeom prst="rect">
            <a:avLst/>
          </a:prstGeom>
          <a:noFill/>
          <a:effectLst>
            <a:reflection blurRad="6350" stA="50000" endA="300" endPos="55000" dir="5400000" sy="-100000" algn="bl" rotWithShape="0"/>
          </a:effectLst>
        </p:spPr>
      </p:pic>
      <p:sp>
        <p:nvSpPr>
          <p:cNvPr id="5" name="Oval 4"/>
          <p:cNvSpPr/>
          <p:nvPr/>
        </p:nvSpPr>
        <p:spPr>
          <a:xfrm>
            <a:off x="4724400" y="3486150"/>
            <a:ext cx="1066800" cy="533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596030"/>
            <a:ext cx="4191000" cy="3490320"/>
          </a:xfrm>
        </p:spPr>
        <p:txBody>
          <a:bodyPr>
            <a:normAutofit fontScale="77500" lnSpcReduction="20000"/>
          </a:bodyPr>
          <a:lstStyle/>
          <a:p>
            <a:r>
              <a:rPr lang="en-US" dirty="0" smtClean="0"/>
              <a:t>Executive buy-in</a:t>
            </a:r>
          </a:p>
          <a:p>
            <a:pPr lvl="1"/>
            <a:r>
              <a:rPr lang="en-US" dirty="0" smtClean="0"/>
              <a:t>it.usaspending.gov </a:t>
            </a:r>
          </a:p>
          <a:p>
            <a:pPr lvl="2"/>
            <a:r>
              <a:rPr lang="en-US" dirty="0" smtClean="0"/>
              <a:t>By agency/department</a:t>
            </a:r>
          </a:p>
          <a:p>
            <a:pPr lvl="2"/>
            <a:r>
              <a:rPr lang="en-US" dirty="0" smtClean="0"/>
              <a:t>By investment</a:t>
            </a:r>
          </a:p>
          <a:p>
            <a:pPr lvl="2"/>
            <a:r>
              <a:rPr lang="en-US" dirty="0" smtClean="0"/>
              <a:t>Use same metrics &amp; measures – provide a “common view” irrespective of investment level</a:t>
            </a:r>
          </a:p>
          <a:p>
            <a:pPr lvl="1"/>
            <a:r>
              <a:rPr lang="en-US" dirty="0" smtClean="0"/>
              <a:t>Believable?</a:t>
            </a:r>
          </a:p>
          <a:p>
            <a:pPr lvl="2"/>
            <a:r>
              <a:rPr lang="en-US" dirty="0" smtClean="0"/>
              <a:t>IT Projects with 17-year schedules and budgets?</a:t>
            </a:r>
          </a:p>
          <a:p>
            <a:pPr lvl="1"/>
            <a:r>
              <a:rPr lang="en-US" dirty="0" smtClean="0"/>
              <a:t>Heat or Light?</a:t>
            </a:r>
            <a:endParaRPr lang="en-US" dirty="0"/>
          </a:p>
        </p:txBody>
      </p:sp>
      <p:pic>
        <p:nvPicPr>
          <p:cNvPr id="2049" name="Picture 1"/>
          <p:cNvPicPr>
            <a:picLocks noChangeAspect="1" noChangeArrowheads="1"/>
          </p:cNvPicPr>
          <p:nvPr/>
        </p:nvPicPr>
        <p:blipFill>
          <a:blip r:embed="rId2"/>
          <a:srcRect/>
          <a:stretch>
            <a:fillRect/>
          </a:stretch>
        </p:blipFill>
        <p:spPr bwMode="auto">
          <a:xfrm>
            <a:off x="4648200" y="1276350"/>
            <a:ext cx="4110037" cy="3338309"/>
          </a:xfrm>
          <a:prstGeom prst="rect">
            <a:avLst/>
          </a:prstGeom>
          <a:noFill/>
          <a:ln w="9525">
            <a:noFill/>
            <a:miter lim="800000"/>
            <a:headEnd/>
            <a:tailEnd/>
          </a:ln>
          <a:effectLst>
            <a:reflection blurRad="6350" stA="50000" endA="300" endPos="55500" dist="1016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lumMod val="50000"/>
                  </a:schemeClr>
                </a:solidFill>
              </a:rPr>
              <a:t>What factor will be most effective for you executive team?</a:t>
            </a:r>
          </a:p>
          <a:p>
            <a:pPr lvl="1"/>
            <a:r>
              <a:rPr lang="en-US" dirty="0" smtClean="0">
                <a:solidFill>
                  <a:schemeClr val="accent1">
                    <a:lumMod val="50000"/>
                  </a:schemeClr>
                </a:solidFill>
              </a:rPr>
              <a:t>See the light</a:t>
            </a:r>
          </a:p>
          <a:p>
            <a:pPr lvl="1"/>
            <a:r>
              <a:rPr lang="en-US" dirty="0" smtClean="0">
                <a:solidFill>
                  <a:schemeClr val="accent1">
                    <a:lumMod val="50000"/>
                  </a:schemeClr>
                </a:solidFill>
              </a:rPr>
              <a:t>Feel the heat</a:t>
            </a:r>
          </a:p>
          <a:p>
            <a:pPr lvl="1"/>
            <a:r>
              <a:rPr lang="en-US" dirty="0" smtClean="0">
                <a:solidFill>
                  <a:schemeClr val="accent1">
                    <a:lumMod val="50000"/>
                  </a:schemeClr>
                </a:solidFill>
              </a:rPr>
              <a:t>Both</a:t>
            </a:r>
          </a:p>
          <a:p>
            <a:pPr lvl="1"/>
            <a:r>
              <a:rPr lang="en-US" dirty="0" smtClean="0">
                <a:solidFill>
                  <a:schemeClr val="accent1">
                    <a:lumMod val="50000"/>
                  </a:schemeClr>
                </a:solidFill>
              </a:rPr>
              <a:t>Neither</a:t>
            </a:r>
          </a:p>
          <a:p>
            <a:pPr lvl="1"/>
            <a:r>
              <a:rPr lang="en-US" dirty="0" smtClean="0">
                <a:solidFill>
                  <a:schemeClr val="accent1">
                    <a:lumMod val="50000"/>
                  </a:schemeClr>
                </a:solidFill>
              </a:rPr>
              <a:t>Other</a:t>
            </a:r>
          </a:p>
          <a:p>
            <a:pPr lvl="1"/>
            <a:r>
              <a:rPr lang="en-US" dirty="0" smtClean="0">
                <a:solidFill>
                  <a:schemeClr val="accent1">
                    <a:lumMod val="50000"/>
                  </a:schemeClr>
                </a:solidFill>
              </a:rPr>
              <a:t>Dilbert scenario (oblivious)</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srcRect/>
          <a:stretch>
            <a:fillRect/>
          </a:stretch>
        </p:blipFill>
        <p:spPr bwMode="auto">
          <a:xfrm>
            <a:off x="5562600" y="1428750"/>
            <a:ext cx="3295650" cy="2465146"/>
          </a:xfrm>
          <a:prstGeom prst="rect">
            <a:avLst/>
          </a:prstGeom>
          <a:noFill/>
          <a:ln w="9525">
            <a:noFill/>
            <a:miter lim="800000"/>
            <a:headEnd/>
            <a:tailEnd/>
          </a:ln>
          <a:effectLst>
            <a:reflection blurRad="6350" stA="50000" endA="300" endPos="55500" dist="101600" dir="5400000" sy="-100000" algn="bl" rotWithShape="0"/>
          </a:effectLst>
        </p:spPr>
      </p:pic>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463586"/>
            <a:ext cx="8458200" cy="3337920"/>
          </a:xfrm>
        </p:spPr>
        <p:txBody>
          <a:bodyPr>
            <a:normAutofit fontScale="92500" lnSpcReduction="10000"/>
          </a:bodyPr>
          <a:lstStyle/>
          <a:p>
            <a:r>
              <a:rPr lang="en-US" dirty="0" smtClean="0"/>
              <a:t>Team readiness</a:t>
            </a:r>
          </a:p>
          <a:p>
            <a:pPr lvl="1"/>
            <a:r>
              <a:rPr lang="en-US" dirty="0" smtClean="0"/>
              <a:t>PM basics</a:t>
            </a:r>
          </a:p>
          <a:p>
            <a:pPr lvl="2"/>
            <a:r>
              <a:rPr lang="en-US" dirty="0" err="1" smtClean="0"/>
              <a:t>Mulcahy</a:t>
            </a:r>
            <a:r>
              <a:rPr lang="en-US" dirty="0" smtClean="0"/>
              <a:t> PMP Exam prep (6</a:t>
            </a:r>
            <a:r>
              <a:rPr lang="en-US" baseline="30000" dirty="0" smtClean="0"/>
              <a:t>th</a:t>
            </a:r>
            <a:r>
              <a:rPr lang="en-US" dirty="0" smtClean="0"/>
              <a:t> ed.)</a:t>
            </a:r>
          </a:p>
          <a:p>
            <a:pPr lvl="1"/>
            <a:r>
              <a:rPr lang="en-US" dirty="0" smtClean="0">
                <a:solidFill>
                  <a:schemeClr val="bg1">
                    <a:lumMod val="65000"/>
                    <a:lumOff val="35000"/>
                  </a:schemeClr>
                </a:solidFill>
              </a:rPr>
              <a:t>Project &amp; Project Server training</a:t>
            </a:r>
          </a:p>
          <a:p>
            <a:pPr lvl="2"/>
            <a:r>
              <a:rPr lang="en-US" dirty="0" err="1" smtClean="0">
                <a:solidFill>
                  <a:schemeClr val="bg1">
                    <a:lumMod val="65000"/>
                    <a:lumOff val="35000"/>
                  </a:schemeClr>
                </a:solidFill>
              </a:rPr>
              <a:t>MSProjectExperts</a:t>
            </a:r>
            <a:endParaRPr lang="en-US" dirty="0" smtClean="0">
              <a:solidFill>
                <a:schemeClr val="bg1">
                  <a:lumMod val="65000"/>
                  <a:lumOff val="35000"/>
                </a:schemeClr>
              </a:solidFill>
            </a:endParaRPr>
          </a:p>
          <a:p>
            <a:pPr lvl="3"/>
            <a:r>
              <a:rPr lang="en-US" dirty="0" smtClean="0">
                <a:solidFill>
                  <a:schemeClr val="bg1">
                    <a:lumMod val="65000"/>
                    <a:lumOff val="35000"/>
                  </a:schemeClr>
                </a:solidFill>
              </a:rPr>
              <a:t>5-day course (28 PDU’s for the few </a:t>
            </a:r>
            <a:br>
              <a:rPr lang="en-US" dirty="0" smtClean="0">
                <a:solidFill>
                  <a:schemeClr val="bg1">
                    <a:lumMod val="65000"/>
                    <a:lumOff val="35000"/>
                  </a:schemeClr>
                </a:solidFill>
              </a:rPr>
            </a:br>
            <a:r>
              <a:rPr lang="en-US" dirty="0" smtClean="0">
                <a:solidFill>
                  <a:schemeClr val="bg1">
                    <a:lumMod val="65000"/>
                    <a:lumOff val="35000"/>
                  </a:schemeClr>
                </a:solidFill>
              </a:rPr>
              <a:t>PMP’s we have…;-)</a:t>
            </a:r>
          </a:p>
          <a:p>
            <a:pPr lvl="3"/>
            <a:r>
              <a:rPr lang="en-US" dirty="0" smtClean="0">
                <a:solidFill>
                  <a:schemeClr val="bg1">
                    <a:lumMod val="65000"/>
                    <a:lumOff val="35000"/>
                  </a:schemeClr>
                </a:solidFill>
              </a:rPr>
              <a:t>Very hands-on</a:t>
            </a:r>
          </a:p>
          <a:p>
            <a:pPr lvl="3"/>
            <a:r>
              <a:rPr lang="en-US" dirty="0" smtClean="0">
                <a:solidFill>
                  <a:schemeClr val="bg1">
                    <a:lumMod val="65000"/>
                    <a:lumOff val="35000"/>
                  </a:schemeClr>
                </a:solidFill>
              </a:rPr>
              <a:t>Hampered by lack of their 2010 book on Project Server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naging Enterprise Projects using Microsoft Project Server 2010"/>
          <p:cNvPicPr>
            <a:picLocks noChangeAspect="1" noChangeArrowheads="1"/>
          </p:cNvPicPr>
          <p:nvPr/>
        </p:nvPicPr>
        <p:blipFill>
          <a:blip r:embed="rId2"/>
          <a:srcRect/>
          <a:stretch>
            <a:fillRect/>
          </a:stretch>
        </p:blipFill>
        <p:spPr bwMode="auto">
          <a:xfrm>
            <a:off x="6248400" y="1123950"/>
            <a:ext cx="2571750" cy="3324226"/>
          </a:xfrm>
          <a:prstGeom prst="rect">
            <a:avLst/>
          </a:prstGeom>
          <a:noFill/>
          <a:effectLst>
            <a:reflection blurRad="6350" stA="50000" endA="300" endPos="55500" dist="101600" dir="5400000" sy="-100000" algn="bl" rotWithShape="0"/>
          </a:effectLst>
        </p:spPr>
      </p:pic>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463586"/>
            <a:ext cx="8458200" cy="3337920"/>
          </a:xfrm>
        </p:spPr>
        <p:txBody>
          <a:bodyPr>
            <a:normAutofit fontScale="92500" lnSpcReduction="10000"/>
          </a:bodyPr>
          <a:lstStyle/>
          <a:p>
            <a:r>
              <a:rPr lang="en-US" dirty="0" smtClean="0"/>
              <a:t>Team readiness</a:t>
            </a:r>
          </a:p>
          <a:p>
            <a:pPr lvl="1"/>
            <a:r>
              <a:rPr lang="en-US" dirty="0" smtClean="0">
                <a:solidFill>
                  <a:schemeClr val="bg1">
                    <a:lumMod val="65000"/>
                    <a:lumOff val="35000"/>
                  </a:schemeClr>
                </a:solidFill>
              </a:rPr>
              <a:t>PM basics</a:t>
            </a:r>
          </a:p>
          <a:p>
            <a:pPr lvl="2"/>
            <a:r>
              <a:rPr lang="en-US" dirty="0" err="1" smtClean="0">
                <a:solidFill>
                  <a:schemeClr val="bg1">
                    <a:lumMod val="65000"/>
                    <a:lumOff val="35000"/>
                  </a:schemeClr>
                </a:solidFill>
              </a:rPr>
              <a:t>Mulcahy</a:t>
            </a:r>
            <a:r>
              <a:rPr lang="en-US" dirty="0" smtClean="0">
                <a:solidFill>
                  <a:schemeClr val="bg1">
                    <a:lumMod val="65000"/>
                    <a:lumOff val="35000"/>
                  </a:schemeClr>
                </a:solidFill>
              </a:rPr>
              <a:t> PMP Exam prep (6</a:t>
            </a:r>
            <a:r>
              <a:rPr lang="en-US" baseline="30000" dirty="0" smtClean="0">
                <a:solidFill>
                  <a:schemeClr val="bg1">
                    <a:lumMod val="65000"/>
                    <a:lumOff val="35000"/>
                  </a:schemeClr>
                </a:solidFill>
              </a:rPr>
              <a:t>th</a:t>
            </a:r>
            <a:r>
              <a:rPr lang="en-US" dirty="0" smtClean="0">
                <a:solidFill>
                  <a:schemeClr val="bg1">
                    <a:lumMod val="65000"/>
                    <a:lumOff val="35000"/>
                  </a:schemeClr>
                </a:solidFill>
              </a:rPr>
              <a:t> ed.)</a:t>
            </a:r>
          </a:p>
          <a:p>
            <a:pPr lvl="1"/>
            <a:r>
              <a:rPr lang="en-US" dirty="0" smtClean="0"/>
              <a:t>Project &amp; Project Server training</a:t>
            </a:r>
          </a:p>
          <a:p>
            <a:pPr lvl="2"/>
            <a:r>
              <a:rPr lang="en-US" dirty="0" err="1" smtClean="0"/>
              <a:t>MSProjectExperts</a:t>
            </a:r>
            <a:endParaRPr lang="en-US" dirty="0" smtClean="0"/>
          </a:p>
          <a:p>
            <a:pPr lvl="3"/>
            <a:r>
              <a:rPr lang="en-US" dirty="0" smtClean="0"/>
              <a:t>5-day course (28 PDU’s for the few </a:t>
            </a:r>
            <a:br>
              <a:rPr lang="en-US" dirty="0" smtClean="0"/>
            </a:br>
            <a:r>
              <a:rPr lang="en-US" dirty="0" smtClean="0"/>
              <a:t>PMP’s we have…;-)</a:t>
            </a:r>
          </a:p>
          <a:p>
            <a:pPr lvl="3"/>
            <a:r>
              <a:rPr lang="en-US" dirty="0" smtClean="0"/>
              <a:t>Very hands-on</a:t>
            </a:r>
          </a:p>
          <a:p>
            <a:pPr lvl="3"/>
            <a:r>
              <a:rPr lang="en-US" dirty="0" smtClean="0"/>
              <a:t>Hampered by lack of their 2010 book on Project Server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84700" y="1463586"/>
            <a:ext cx="8458200" cy="3546564"/>
          </a:xfrm>
        </p:spPr>
        <p:txBody>
          <a:bodyPr>
            <a:normAutofit fontScale="77500" lnSpcReduction="20000"/>
          </a:bodyPr>
          <a:lstStyle/>
          <a:p>
            <a:r>
              <a:rPr lang="en-US" dirty="0" err="1" smtClean="0"/>
              <a:t>SaaS</a:t>
            </a:r>
            <a:r>
              <a:rPr lang="en-US" dirty="0" smtClean="0"/>
              <a:t> as an accelerator</a:t>
            </a:r>
          </a:p>
          <a:p>
            <a:pPr lvl="1"/>
            <a:r>
              <a:rPr lang="en-US" dirty="0" smtClean="0"/>
              <a:t>Early TAP exposure</a:t>
            </a:r>
          </a:p>
          <a:p>
            <a:pPr lvl="1"/>
            <a:r>
              <a:rPr lang="en-US" dirty="0" smtClean="0"/>
              <a:t>Hosted at ProjectHosts.com</a:t>
            </a:r>
          </a:p>
          <a:p>
            <a:pPr lvl="2"/>
            <a:r>
              <a:rPr lang="en-US" dirty="0" smtClean="0"/>
              <a:t>Prototyped in the Release Candidate</a:t>
            </a:r>
          </a:p>
          <a:p>
            <a:pPr lvl="2"/>
            <a:r>
              <a:rPr lang="en-US" dirty="0" smtClean="0"/>
              <a:t>First Project Server 2010 customer – more than a little unusual for the public sector</a:t>
            </a:r>
          </a:p>
          <a:p>
            <a:pPr lvl="2"/>
            <a:r>
              <a:rPr lang="en-US" dirty="0" smtClean="0"/>
              <a:t>Three instances </a:t>
            </a:r>
            <a:r>
              <a:rPr lang="en-US" i="1" dirty="0" smtClean="0"/>
              <a:t>(</a:t>
            </a:r>
            <a:r>
              <a:rPr lang="en-US" i="1" dirty="0" err="1" smtClean="0"/>
              <a:t>Landman</a:t>
            </a:r>
            <a:r>
              <a:rPr lang="en-US" i="1" dirty="0" smtClean="0"/>
              <a:t> model)</a:t>
            </a:r>
            <a:endParaRPr lang="en-US" dirty="0" smtClean="0"/>
          </a:p>
          <a:p>
            <a:pPr lvl="3"/>
            <a:r>
              <a:rPr lang="en-US" dirty="0" smtClean="0"/>
              <a:t>Development, Training, and Production</a:t>
            </a:r>
          </a:p>
          <a:p>
            <a:pPr lvl="2"/>
            <a:r>
              <a:rPr lang="en-US" dirty="0" smtClean="0"/>
              <a:t>Security-ready (</a:t>
            </a:r>
            <a:r>
              <a:rPr lang="en-US" i="1" dirty="0" smtClean="0"/>
              <a:t>FISMA</a:t>
            </a:r>
            <a:r>
              <a:rPr lang="en-US" dirty="0" smtClean="0"/>
              <a:t>)</a:t>
            </a:r>
          </a:p>
          <a:p>
            <a:pPr lvl="1"/>
            <a:r>
              <a:rPr lang="en-US" dirty="0" smtClean="0"/>
              <a:t>Already in use for two months before the</a:t>
            </a:r>
            <a:br>
              <a:rPr lang="en-US" dirty="0" smtClean="0"/>
            </a:br>
            <a:r>
              <a:rPr lang="en-US" dirty="0" smtClean="0"/>
              <a:t>“approval” for the prototype was granted…we </a:t>
            </a:r>
            <a:r>
              <a:rPr lang="en-US" i="1" u="sng" dirty="0" smtClean="0"/>
              <a:t>all</a:t>
            </a:r>
            <a:r>
              <a:rPr lang="en-US" dirty="0" smtClean="0"/>
              <a:t> have </a:t>
            </a:r>
            <a:r>
              <a:rPr lang="en-US" i="1" u="sng" dirty="0" smtClean="0"/>
              <a:t>our</a:t>
            </a:r>
            <a:r>
              <a:rPr lang="en-US" i="1" dirty="0" smtClean="0"/>
              <a:t> </a:t>
            </a:r>
            <a:r>
              <a:rPr lang="en-US" dirty="0" smtClean="0"/>
              <a:t>schedules…</a:t>
            </a:r>
            <a:endParaRPr lang="en-US" dirty="0"/>
          </a:p>
        </p:txBody>
      </p:sp>
      <p:grpSp>
        <p:nvGrpSpPr>
          <p:cNvPr id="7" name="Group 6"/>
          <p:cNvGrpSpPr/>
          <p:nvPr/>
        </p:nvGrpSpPr>
        <p:grpSpPr>
          <a:xfrm>
            <a:off x="5943600" y="3181350"/>
            <a:ext cx="2971800" cy="866777"/>
            <a:chOff x="5410200" y="3181350"/>
            <a:chExt cx="3657600" cy="1066802"/>
          </a:xfrm>
          <a:effectLst>
            <a:reflection blurRad="6350" stA="50000" endA="300" endPos="55500" dist="50800" dir="5400000" sy="-100000" algn="bl" rotWithShape="0"/>
          </a:effectLst>
        </p:grpSpPr>
        <p:sp>
          <p:nvSpPr>
            <p:cNvPr id="6" name="Rectangle 5"/>
            <p:cNvSpPr/>
            <p:nvPr/>
          </p:nvSpPr>
          <p:spPr>
            <a:xfrm>
              <a:off x="5410200" y="3181350"/>
              <a:ext cx="36576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_horiz_notag.png"/>
            <p:cNvPicPr>
              <a:picLocks noChangeAspect="1"/>
            </p:cNvPicPr>
            <p:nvPr/>
          </p:nvPicPr>
          <p:blipFill>
            <a:blip r:embed="rId2" cstate="print"/>
            <a:stretch>
              <a:fillRect/>
            </a:stretch>
          </p:blipFill>
          <p:spPr>
            <a:xfrm>
              <a:off x="5486400" y="3257550"/>
              <a:ext cx="3441199" cy="990602"/>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84700" y="1463586"/>
            <a:ext cx="5029200" cy="3337920"/>
          </a:xfrm>
        </p:spPr>
        <p:txBody>
          <a:bodyPr>
            <a:normAutofit fontScale="77500" lnSpcReduction="20000"/>
          </a:bodyPr>
          <a:lstStyle/>
          <a:p>
            <a:r>
              <a:rPr lang="en-US" dirty="0" smtClean="0"/>
              <a:t>Organizational tailoring &amp; customization</a:t>
            </a:r>
          </a:p>
          <a:p>
            <a:pPr lvl="1"/>
            <a:r>
              <a:rPr lang="en-US" dirty="0" smtClean="0"/>
              <a:t>EPA-specific organization</a:t>
            </a:r>
          </a:p>
          <a:p>
            <a:pPr lvl="1"/>
            <a:r>
              <a:rPr lang="en-US" dirty="0" smtClean="0">
                <a:solidFill>
                  <a:schemeClr val="bg1">
                    <a:lumMod val="65000"/>
                    <a:lumOff val="35000"/>
                  </a:schemeClr>
                </a:solidFill>
              </a:rPr>
              <a:t>EPA-specific SDLC implemented as project templates tailored to investment level</a:t>
            </a:r>
          </a:p>
          <a:p>
            <a:pPr lvl="1"/>
            <a:r>
              <a:rPr lang="en-US" dirty="0" smtClean="0">
                <a:solidFill>
                  <a:schemeClr val="bg1">
                    <a:lumMod val="65000"/>
                    <a:lumOff val="35000"/>
                  </a:schemeClr>
                </a:solidFill>
              </a:rPr>
              <a:t>EPA- and Office-specific site provisioning</a:t>
            </a:r>
          </a:p>
          <a:p>
            <a:pPr lvl="2"/>
            <a:r>
              <a:rPr lang="en-US" dirty="0" smtClean="0">
                <a:solidFill>
                  <a:schemeClr val="bg1">
                    <a:lumMod val="65000"/>
                    <a:lumOff val="35000"/>
                  </a:schemeClr>
                </a:solidFill>
              </a:rPr>
              <a:t>Generic EPA project sites</a:t>
            </a:r>
          </a:p>
          <a:p>
            <a:pPr lvl="2"/>
            <a:r>
              <a:rPr lang="en-US" dirty="0" smtClean="0">
                <a:solidFill>
                  <a:schemeClr val="bg1">
                    <a:lumMod val="65000"/>
                    <a:lumOff val="35000"/>
                  </a:schemeClr>
                </a:solidFill>
              </a:rPr>
              <a:t>Office of Water project sites</a:t>
            </a:r>
          </a:p>
          <a:p>
            <a:pPr lvl="2"/>
            <a:r>
              <a:rPr lang="en-US" dirty="0" smtClean="0">
                <a:solidFill>
                  <a:schemeClr val="bg1">
                    <a:lumMod val="65000"/>
                    <a:lumOff val="35000"/>
                  </a:schemeClr>
                </a:solidFill>
              </a:rPr>
              <a:t>Driven by investment level</a:t>
            </a:r>
            <a:endParaRPr lang="en-US" dirty="0">
              <a:solidFill>
                <a:schemeClr val="bg1">
                  <a:lumMod val="65000"/>
                  <a:lumOff val="3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5402448" y="1123950"/>
            <a:ext cx="3512952"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EPM @ EPA</a:t>
            </a:r>
            <a:endParaRPr lang="en-US" dirty="0"/>
          </a:p>
        </p:txBody>
      </p:sp>
      <p:sp>
        <p:nvSpPr>
          <p:cNvPr id="3" name="Subtitle 2"/>
          <p:cNvSpPr>
            <a:spLocks noGrp="1"/>
          </p:cNvSpPr>
          <p:nvPr>
            <p:ph type="subTitle" idx="1"/>
          </p:nvPr>
        </p:nvSpPr>
        <p:spPr>
          <a:xfrm>
            <a:off x="1143000" y="2583180"/>
            <a:ext cx="7467600" cy="1131570"/>
          </a:xfrm>
        </p:spPr>
        <p:txBody>
          <a:bodyPr/>
          <a:lstStyle/>
          <a:p>
            <a:r>
              <a:rPr lang="en-US" i="1" dirty="0" smtClean="0"/>
              <a:t>Giving </a:t>
            </a:r>
            <a:r>
              <a:rPr lang="en-US" b="1" i="1" dirty="0" smtClean="0">
                <a:solidFill>
                  <a:srgbClr val="00B050"/>
                </a:solidFill>
              </a:rPr>
              <a:t>change</a:t>
            </a:r>
            <a:r>
              <a:rPr lang="en-US" i="1" dirty="0" smtClean="0"/>
              <a:t> a </a:t>
            </a:r>
            <a:r>
              <a:rPr lang="en-US" b="1" i="1" dirty="0" smtClean="0">
                <a:solidFill>
                  <a:srgbClr val="00B050"/>
                </a:solidFill>
              </a:rPr>
              <a:t>chance</a:t>
            </a:r>
            <a:r>
              <a:rPr lang="en-US" dirty="0" smtClean="0"/>
              <a:t> – </a:t>
            </a:r>
            <a:r>
              <a:rPr lang="en-US" i="1" dirty="0" smtClean="0"/>
              <a:t>Enterprise Project Management @ EPA</a:t>
            </a:r>
            <a:endParaRPr lang="en-US" i="1" dirty="0"/>
          </a:p>
        </p:txBody>
      </p:sp>
      <p:sp>
        <p:nvSpPr>
          <p:cNvPr id="4" name="TextBox 3"/>
          <p:cNvSpPr txBox="1"/>
          <p:nvPr/>
        </p:nvSpPr>
        <p:spPr>
          <a:xfrm>
            <a:off x="4495800" y="209550"/>
            <a:ext cx="4495800" cy="1569660"/>
          </a:xfrm>
          <a:prstGeom prst="rect">
            <a:avLst/>
          </a:prstGeom>
          <a:noFill/>
        </p:spPr>
        <p:txBody>
          <a:bodyPr wrap="square" rtlCol="0">
            <a:spAutoFit/>
          </a:bodyPr>
          <a:lstStyle/>
          <a:p>
            <a:r>
              <a:rPr lang="en-US" sz="2400" b="1" dirty="0" smtClean="0"/>
              <a:t>Disclaimer:</a:t>
            </a:r>
          </a:p>
          <a:p>
            <a:r>
              <a:rPr lang="en-US" dirty="0" smtClean="0">
                <a:solidFill>
                  <a:schemeClr val="tx1">
                    <a:lumMod val="75000"/>
                  </a:schemeClr>
                </a:solidFill>
              </a:rPr>
              <a:t>This presentation contains the personal views of the presenter and is not an official representation of Environmental Protection Agency policies, practices, or viewpoints.</a:t>
            </a:r>
            <a:endParaRPr lang="en-US"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84700" y="1463586"/>
            <a:ext cx="5029200" cy="3337920"/>
          </a:xfrm>
        </p:spPr>
        <p:txBody>
          <a:bodyPr>
            <a:normAutofit fontScale="77500" lnSpcReduction="20000"/>
          </a:bodyPr>
          <a:lstStyle/>
          <a:p>
            <a:r>
              <a:rPr lang="en-US" dirty="0" smtClean="0"/>
              <a:t>Organizational tailoring &amp; customization</a:t>
            </a:r>
          </a:p>
          <a:p>
            <a:pPr lvl="1"/>
            <a:r>
              <a:rPr lang="en-US" dirty="0" smtClean="0"/>
              <a:t>EPA-specific organization</a:t>
            </a:r>
          </a:p>
          <a:p>
            <a:pPr lvl="1"/>
            <a:r>
              <a:rPr lang="en-US" dirty="0" smtClean="0">
                <a:solidFill>
                  <a:schemeClr val="bg1">
                    <a:lumMod val="65000"/>
                    <a:lumOff val="35000"/>
                  </a:schemeClr>
                </a:solidFill>
              </a:rPr>
              <a:t>EPA-specific SDLC implemented as project templates tailored to investment level</a:t>
            </a:r>
          </a:p>
          <a:p>
            <a:pPr lvl="1"/>
            <a:r>
              <a:rPr lang="en-US" dirty="0" smtClean="0">
                <a:solidFill>
                  <a:schemeClr val="bg1">
                    <a:lumMod val="65000"/>
                    <a:lumOff val="35000"/>
                  </a:schemeClr>
                </a:solidFill>
              </a:rPr>
              <a:t>EPA- and Office-specific site provisioning</a:t>
            </a:r>
          </a:p>
          <a:p>
            <a:pPr lvl="2"/>
            <a:r>
              <a:rPr lang="en-US" dirty="0" smtClean="0">
                <a:solidFill>
                  <a:schemeClr val="bg1">
                    <a:lumMod val="65000"/>
                    <a:lumOff val="35000"/>
                  </a:schemeClr>
                </a:solidFill>
              </a:rPr>
              <a:t>Generic EPA project sites</a:t>
            </a:r>
          </a:p>
          <a:p>
            <a:pPr lvl="2"/>
            <a:r>
              <a:rPr lang="en-US" dirty="0" smtClean="0">
                <a:solidFill>
                  <a:schemeClr val="bg1">
                    <a:lumMod val="65000"/>
                    <a:lumOff val="35000"/>
                  </a:schemeClr>
                </a:solidFill>
              </a:rPr>
              <a:t>Office of Water project sites</a:t>
            </a:r>
          </a:p>
          <a:p>
            <a:pPr lvl="2"/>
            <a:r>
              <a:rPr lang="en-US" dirty="0" smtClean="0">
                <a:solidFill>
                  <a:schemeClr val="bg1">
                    <a:lumMod val="65000"/>
                    <a:lumOff val="35000"/>
                  </a:schemeClr>
                </a:solidFill>
              </a:rPr>
              <a:t>Driven by investment level</a:t>
            </a:r>
            <a:endParaRPr lang="en-US" dirty="0">
              <a:solidFill>
                <a:schemeClr val="bg1">
                  <a:lumMod val="65000"/>
                  <a:lumOff val="35000"/>
                </a:schemeClr>
              </a:solidFill>
            </a:endParaRPr>
          </a:p>
        </p:txBody>
      </p:sp>
      <p:pic>
        <p:nvPicPr>
          <p:cNvPr id="1027" name="Picture 3"/>
          <p:cNvPicPr>
            <a:picLocks noChangeAspect="1" noChangeArrowheads="1"/>
          </p:cNvPicPr>
          <p:nvPr/>
        </p:nvPicPr>
        <p:blipFill>
          <a:blip r:embed="rId2"/>
          <a:srcRect/>
          <a:stretch>
            <a:fillRect/>
          </a:stretch>
        </p:blipFill>
        <p:spPr bwMode="auto">
          <a:xfrm>
            <a:off x="6858000" y="133350"/>
            <a:ext cx="2177176" cy="487324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84700" y="1463586"/>
            <a:ext cx="5029200" cy="3337920"/>
          </a:xfrm>
        </p:spPr>
        <p:txBody>
          <a:bodyPr>
            <a:normAutofit fontScale="77500" lnSpcReduction="20000"/>
          </a:bodyPr>
          <a:lstStyle/>
          <a:p>
            <a:r>
              <a:rPr lang="en-US" dirty="0" smtClean="0"/>
              <a:t>Organizational tailoring &amp; customization</a:t>
            </a:r>
          </a:p>
          <a:p>
            <a:pPr lvl="1"/>
            <a:r>
              <a:rPr lang="en-US" dirty="0" smtClean="0">
                <a:solidFill>
                  <a:schemeClr val="bg1">
                    <a:lumMod val="65000"/>
                    <a:lumOff val="35000"/>
                  </a:schemeClr>
                </a:solidFill>
              </a:rPr>
              <a:t>EPA-specific organization</a:t>
            </a:r>
          </a:p>
          <a:p>
            <a:pPr lvl="1"/>
            <a:r>
              <a:rPr lang="en-US" dirty="0" smtClean="0"/>
              <a:t>EPA-specific SDLC implemented as project templates tailored to investment level</a:t>
            </a:r>
          </a:p>
          <a:p>
            <a:pPr lvl="1"/>
            <a:r>
              <a:rPr lang="en-US" dirty="0" smtClean="0">
                <a:solidFill>
                  <a:schemeClr val="bg1">
                    <a:lumMod val="65000"/>
                    <a:lumOff val="35000"/>
                  </a:schemeClr>
                </a:solidFill>
              </a:rPr>
              <a:t>EPA- and Office-specific site provisioning</a:t>
            </a:r>
          </a:p>
          <a:p>
            <a:pPr lvl="2"/>
            <a:r>
              <a:rPr lang="en-US" dirty="0" smtClean="0">
                <a:solidFill>
                  <a:schemeClr val="bg1">
                    <a:lumMod val="65000"/>
                    <a:lumOff val="35000"/>
                  </a:schemeClr>
                </a:solidFill>
              </a:rPr>
              <a:t>Generic EPA project sites</a:t>
            </a:r>
          </a:p>
          <a:p>
            <a:pPr lvl="2"/>
            <a:r>
              <a:rPr lang="en-US" dirty="0" smtClean="0">
                <a:solidFill>
                  <a:schemeClr val="bg1">
                    <a:lumMod val="65000"/>
                    <a:lumOff val="35000"/>
                  </a:schemeClr>
                </a:solidFill>
              </a:rPr>
              <a:t>Office of Water project sites</a:t>
            </a:r>
          </a:p>
          <a:p>
            <a:pPr lvl="2"/>
            <a:r>
              <a:rPr lang="en-US" dirty="0" smtClean="0">
                <a:solidFill>
                  <a:schemeClr val="bg1">
                    <a:lumMod val="65000"/>
                    <a:lumOff val="35000"/>
                  </a:schemeClr>
                </a:solidFill>
              </a:rPr>
              <a:t>Driven by investment level</a:t>
            </a:r>
            <a:endParaRPr lang="en-US" dirty="0">
              <a:solidFill>
                <a:schemeClr val="bg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84700" y="1463586"/>
            <a:ext cx="5029200" cy="3337920"/>
          </a:xfrm>
        </p:spPr>
        <p:txBody>
          <a:bodyPr>
            <a:normAutofit fontScale="77500" lnSpcReduction="20000"/>
          </a:bodyPr>
          <a:lstStyle/>
          <a:p>
            <a:r>
              <a:rPr lang="en-US" dirty="0" smtClean="0"/>
              <a:t>Organizational tailoring &amp; customization</a:t>
            </a:r>
          </a:p>
          <a:p>
            <a:pPr lvl="1"/>
            <a:r>
              <a:rPr lang="en-US" dirty="0" smtClean="0">
                <a:solidFill>
                  <a:schemeClr val="bg1">
                    <a:lumMod val="65000"/>
                    <a:lumOff val="35000"/>
                  </a:schemeClr>
                </a:solidFill>
              </a:rPr>
              <a:t>EPA-specific organization</a:t>
            </a:r>
          </a:p>
          <a:p>
            <a:pPr lvl="1"/>
            <a:r>
              <a:rPr lang="en-US" dirty="0" smtClean="0"/>
              <a:t>EPA-specific SDLC implemented as project templates tailored to investment level</a:t>
            </a:r>
          </a:p>
          <a:p>
            <a:pPr lvl="1"/>
            <a:r>
              <a:rPr lang="en-US" dirty="0" smtClean="0">
                <a:solidFill>
                  <a:schemeClr val="bg1">
                    <a:lumMod val="65000"/>
                    <a:lumOff val="35000"/>
                  </a:schemeClr>
                </a:solidFill>
              </a:rPr>
              <a:t>EPA- and Office-specific site provisioning</a:t>
            </a:r>
          </a:p>
          <a:p>
            <a:pPr lvl="2"/>
            <a:r>
              <a:rPr lang="en-US" dirty="0" smtClean="0">
                <a:solidFill>
                  <a:schemeClr val="bg1">
                    <a:lumMod val="65000"/>
                    <a:lumOff val="35000"/>
                  </a:schemeClr>
                </a:solidFill>
              </a:rPr>
              <a:t>Generic EPA project sites</a:t>
            </a:r>
          </a:p>
          <a:p>
            <a:pPr lvl="2"/>
            <a:r>
              <a:rPr lang="en-US" dirty="0" smtClean="0">
                <a:solidFill>
                  <a:schemeClr val="bg1">
                    <a:lumMod val="65000"/>
                    <a:lumOff val="35000"/>
                  </a:schemeClr>
                </a:solidFill>
              </a:rPr>
              <a:t>Office of Water project sites</a:t>
            </a:r>
          </a:p>
          <a:p>
            <a:pPr lvl="2"/>
            <a:r>
              <a:rPr lang="en-US" dirty="0" smtClean="0">
                <a:solidFill>
                  <a:schemeClr val="bg1">
                    <a:lumMod val="65000"/>
                    <a:lumOff val="35000"/>
                  </a:schemeClr>
                </a:solidFill>
              </a:rPr>
              <a:t>Driven by investment level</a:t>
            </a:r>
            <a:endParaRPr lang="en-US" dirty="0">
              <a:solidFill>
                <a:schemeClr val="bg1">
                  <a:lumMod val="65000"/>
                  <a:lumOff val="35000"/>
                </a:schemeClr>
              </a:solidFill>
            </a:endParaRPr>
          </a:p>
        </p:txBody>
      </p:sp>
      <p:pic>
        <p:nvPicPr>
          <p:cNvPr id="1031" name="Picture 7" descr="C:\DOCUME~1\rwarren\LOCALS~1\Temp\SNAGHTMLa6b33b.PNG"/>
          <p:cNvPicPr>
            <a:picLocks noChangeAspect="1" noChangeArrowheads="1"/>
          </p:cNvPicPr>
          <p:nvPr/>
        </p:nvPicPr>
        <p:blipFill>
          <a:blip r:embed="rId2"/>
          <a:srcRect/>
          <a:stretch>
            <a:fillRect/>
          </a:stretch>
        </p:blipFill>
        <p:spPr bwMode="auto">
          <a:xfrm>
            <a:off x="1174804" y="133350"/>
            <a:ext cx="7848710" cy="4887913"/>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463586"/>
            <a:ext cx="5029200" cy="3546564"/>
          </a:xfrm>
        </p:spPr>
        <p:txBody>
          <a:bodyPr>
            <a:normAutofit fontScale="85000" lnSpcReduction="20000"/>
          </a:bodyPr>
          <a:lstStyle/>
          <a:p>
            <a:r>
              <a:rPr lang="en-US" dirty="0" smtClean="0"/>
              <a:t>Organizational tailoring &amp; customization</a:t>
            </a:r>
          </a:p>
          <a:p>
            <a:pPr lvl="1"/>
            <a:r>
              <a:rPr lang="en-US" dirty="0" smtClean="0">
                <a:solidFill>
                  <a:schemeClr val="bg1">
                    <a:lumMod val="65000"/>
                    <a:lumOff val="35000"/>
                  </a:schemeClr>
                </a:solidFill>
              </a:rPr>
              <a:t>EPA-specific organization</a:t>
            </a:r>
          </a:p>
          <a:p>
            <a:pPr lvl="1"/>
            <a:r>
              <a:rPr lang="en-US" dirty="0" smtClean="0">
                <a:solidFill>
                  <a:schemeClr val="bg1">
                    <a:lumMod val="65000"/>
                    <a:lumOff val="35000"/>
                  </a:schemeClr>
                </a:solidFill>
              </a:rPr>
              <a:t>EPA-specific SDLC implemented as project templates tailored to investment level</a:t>
            </a:r>
          </a:p>
          <a:p>
            <a:pPr lvl="1"/>
            <a:r>
              <a:rPr lang="en-US" dirty="0" smtClean="0"/>
              <a:t>EPA- and Office-specific site provisioning (ongoing)</a:t>
            </a:r>
          </a:p>
          <a:p>
            <a:pPr lvl="2"/>
            <a:r>
              <a:rPr lang="en-US" dirty="0" smtClean="0"/>
              <a:t>Generic EPA project sites</a:t>
            </a:r>
          </a:p>
          <a:p>
            <a:pPr lvl="2"/>
            <a:r>
              <a:rPr lang="en-US" dirty="0" smtClean="0"/>
              <a:t>Office of Water project sites</a:t>
            </a:r>
          </a:p>
          <a:p>
            <a:pPr lvl="2"/>
            <a:r>
              <a:rPr lang="en-US" dirty="0" smtClean="0"/>
              <a:t>Driven by investment level</a:t>
            </a:r>
            <a:endParaRPr lang="en-US" dirty="0"/>
          </a:p>
        </p:txBody>
      </p:sp>
      <p:pic>
        <p:nvPicPr>
          <p:cNvPr id="28674" name="Picture 2" descr="http://www.projility.com/images/banner_company.gif"/>
          <p:cNvPicPr>
            <a:picLocks noChangeAspect="1" noChangeArrowheads="1"/>
          </p:cNvPicPr>
          <p:nvPr/>
        </p:nvPicPr>
        <p:blipFill>
          <a:blip r:embed="rId2"/>
          <a:srcRect t="12121" r="58899" b="46838"/>
          <a:stretch>
            <a:fillRect/>
          </a:stretch>
        </p:blipFill>
        <p:spPr bwMode="auto">
          <a:xfrm>
            <a:off x="6705600" y="4248150"/>
            <a:ext cx="2133600" cy="516007"/>
          </a:xfrm>
          <a:prstGeom prst="rect">
            <a:avLst/>
          </a:prstGeom>
          <a:noFill/>
          <a:effectLst>
            <a:reflection blurRad="6350" stA="50000" endA="300" endPos="55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EPM @ EPA</a:t>
            </a:r>
            <a:endParaRPr lang="en-US" dirty="0"/>
          </a:p>
        </p:txBody>
      </p:sp>
      <p:sp>
        <p:nvSpPr>
          <p:cNvPr id="3" name="Content Placeholder 2"/>
          <p:cNvSpPr>
            <a:spLocks noGrp="1"/>
          </p:cNvSpPr>
          <p:nvPr>
            <p:ph idx="1"/>
          </p:nvPr>
        </p:nvSpPr>
        <p:spPr>
          <a:xfrm>
            <a:off x="470950" y="1428750"/>
            <a:ext cx="8458200" cy="3657600"/>
          </a:xfrm>
        </p:spPr>
        <p:txBody>
          <a:bodyPr>
            <a:normAutofit fontScale="77500" lnSpcReduction="20000"/>
          </a:bodyPr>
          <a:lstStyle/>
          <a:p>
            <a:r>
              <a:rPr lang="en-US" dirty="0" smtClean="0"/>
              <a:t>Barriers</a:t>
            </a:r>
          </a:p>
          <a:p>
            <a:pPr lvl="1"/>
            <a:r>
              <a:rPr lang="en-US" dirty="0" smtClean="0"/>
              <a:t>Enterprise architecture</a:t>
            </a:r>
          </a:p>
          <a:p>
            <a:pPr lvl="2"/>
            <a:r>
              <a:rPr lang="en-US" sz="2000" dirty="0" smtClean="0"/>
              <a:t>Heavy organizational enterprise relationship with Oracle favors Primavera, but only at the platform level (not at the PM practitioner, executive, or participant levels)</a:t>
            </a:r>
          </a:p>
          <a:p>
            <a:pPr lvl="2"/>
            <a:r>
              <a:rPr lang="en-US" sz="2000" dirty="0" smtClean="0"/>
              <a:t>Unwillingness to federate AD to provide ESSO and ease firewall rule restrictions for remote desktop access to hosted solutions</a:t>
            </a:r>
          </a:p>
          <a:p>
            <a:pPr lvl="2"/>
            <a:r>
              <a:rPr lang="en-US" sz="2000" dirty="0" smtClean="0"/>
              <a:t>Strong anti-Microsoft bias and very slow technology adoption process/schedule</a:t>
            </a:r>
          </a:p>
          <a:p>
            <a:pPr lvl="3"/>
            <a:r>
              <a:rPr lang="en-US" sz="1800" dirty="0" smtClean="0"/>
              <a:t>Lotus Notes for messaging lacks both </a:t>
            </a:r>
            <a:r>
              <a:rPr lang="en-US" sz="1800" dirty="0" err="1" smtClean="0"/>
              <a:t>Sharepoint</a:t>
            </a:r>
            <a:r>
              <a:rPr lang="en-US" sz="1800" dirty="0" smtClean="0"/>
              <a:t> awareness and calendar/task updating</a:t>
            </a:r>
          </a:p>
          <a:p>
            <a:pPr lvl="3"/>
            <a:r>
              <a:rPr lang="en-US" sz="1800" dirty="0" smtClean="0"/>
              <a:t>Just now upgrading to Office 2007 on the desktop, still running XP SP3</a:t>
            </a:r>
          </a:p>
          <a:p>
            <a:pPr lvl="1"/>
            <a:r>
              <a:rPr lang="en-US" dirty="0" smtClean="0"/>
              <a:t>Product shortcomings</a:t>
            </a:r>
          </a:p>
          <a:p>
            <a:pPr lvl="2"/>
            <a:r>
              <a:rPr lang="en-US" sz="2000" dirty="0" smtClean="0"/>
              <a:t>Excel services in a hosted environment cannot provide direct database connectivity (OLAP, yes, database, no)</a:t>
            </a:r>
          </a:p>
          <a:p>
            <a:pPr lvl="2"/>
            <a:r>
              <a:rPr lang="en-US" sz="2000" dirty="0" smtClean="0"/>
              <a:t>Only workarounds are to not use SSRS or have remote desktop access</a:t>
            </a:r>
          </a:p>
          <a:p>
            <a:pPr lvl="2"/>
            <a:r>
              <a:rPr lang="en-US" sz="2000" dirty="0" smtClean="0"/>
              <a:t>Doesn’t impact local installations of Project Server 2010, just </a:t>
            </a:r>
            <a:r>
              <a:rPr lang="en-US" sz="2000" dirty="0" err="1" smtClean="0"/>
              <a:t>SaaS</a:t>
            </a:r>
            <a:r>
              <a:rPr lang="en-US" sz="2000" dirty="0" smtClean="0"/>
              <a:t> implementations</a:t>
            </a:r>
            <a:endParaRPr lang="en-US" dirty="0" smtClean="0"/>
          </a:p>
          <a:p>
            <a:endParaRPr lang="en-US" dirty="0"/>
          </a:p>
        </p:txBody>
      </p:sp>
      <p:cxnSp>
        <p:nvCxnSpPr>
          <p:cNvPr id="7" name="Straight Connector 6"/>
          <p:cNvCxnSpPr/>
          <p:nvPr/>
        </p:nvCxnSpPr>
        <p:spPr>
          <a:xfrm>
            <a:off x="2057400" y="514350"/>
            <a:ext cx="1524000" cy="5334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286000" y="514350"/>
            <a:ext cx="1143000" cy="4572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EPM @ EPA Next Steps</a:t>
            </a:r>
            <a:endParaRPr lang="en-US" dirty="0"/>
          </a:p>
        </p:txBody>
      </p:sp>
      <p:sp>
        <p:nvSpPr>
          <p:cNvPr id="3" name="Content Placeholder 2"/>
          <p:cNvSpPr>
            <a:spLocks noGrp="1"/>
          </p:cNvSpPr>
          <p:nvPr>
            <p:ph idx="1"/>
          </p:nvPr>
        </p:nvSpPr>
        <p:spPr>
          <a:xfrm>
            <a:off x="498450" y="1539786"/>
            <a:ext cx="8458200" cy="3546564"/>
          </a:xfrm>
        </p:spPr>
        <p:txBody>
          <a:bodyPr>
            <a:normAutofit fontScale="62500" lnSpcReduction="20000"/>
          </a:bodyPr>
          <a:lstStyle/>
          <a:p>
            <a:r>
              <a:rPr lang="en-US" dirty="0" smtClean="0"/>
              <a:t>Entrenchment</a:t>
            </a:r>
          </a:p>
          <a:p>
            <a:pPr lvl="1"/>
            <a:r>
              <a:rPr lang="en-US" dirty="0" smtClean="0"/>
              <a:t>With the initial round of training complete, foster daily usage to entrench learning and best practice adoption</a:t>
            </a:r>
          </a:p>
          <a:p>
            <a:r>
              <a:rPr lang="en-US" dirty="0" smtClean="0"/>
              <a:t>Extension</a:t>
            </a:r>
          </a:p>
          <a:p>
            <a:pPr lvl="1"/>
            <a:r>
              <a:rPr lang="en-US" dirty="0" smtClean="0"/>
              <a:t>Extend our use of Project Server to contractors through sub-projects (which is where our </a:t>
            </a:r>
            <a:r>
              <a:rPr lang="en-US" dirty="0" err="1" smtClean="0"/>
              <a:t>SaaS</a:t>
            </a:r>
            <a:r>
              <a:rPr lang="en-US" dirty="0" smtClean="0"/>
              <a:t> strategy really pays off by not having them inside the WAN)</a:t>
            </a:r>
          </a:p>
          <a:p>
            <a:pPr lvl="1"/>
            <a:r>
              <a:rPr lang="en-US" dirty="0" smtClean="0"/>
              <a:t>Expand the community of users upward to managers and executives who will discover ease of use and consistency with broader federal project management standards and grading criteria</a:t>
            </a:r>
          </a:p>
          <a:p>
            <a:r>
              <a:rPr lang="en-US" dirty="0" smtClean="0"/>
              <a:t>Integration</a:t>
            </a:r>
          </a:p>
          <a:p>
            <a:pPr lvl="1"/>
            <a:r>
              <a:rPr lang="en-US" dirty="0" smtClean="0"/>
              <a:t>Begin to offer linkages between IT.USASpending.gov and public views of the projects upon which their data is based – full drill-down support</a:t>
            </a:r>
          </a:p>
          <a:p>
            <a:pPr lvl="1"/>
            <a:r>
              <a:rPr lang="en-US" dirty="0" smtClean="0"/>
              <a:t>Produce XML feeds needed by IT.USASpending.gov as reports from Project Server to begin with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Prescriptive guidance…</a:t>
            </a:r>
            <a:endParaRPr lang="en-US" dirty="0"/>
          </a:p>
        </p:txBody>
      </p:sp>
      <p:sp>
        <p:nvSpPr>
          <p:cNvPr id="3" name="Content Placeholder 2"/>
          <p:cNvSpPr>
            <a:spLocks noGrp="1"/>
          </p:cNvSpPr>
          <p:nvPr>
            <p:ph idx="1"/>
          </p:nvPr>
        </p:nvSpPr>
        <p:spPr>
          <a:xfrm>
            <a:off x="491575" y="1519830"/>
            <a:ext cx="8458200" cy="3337920"/>
          </a:xfrm>
        </p:spPr>
        <p:txBody>
          <a:bodyPr>
            <a:normAutofit fontScale="70000" lnSpcReduction="20000"/>
          </a:bodyPr>
          <a:lstStyle/>
          <a:p>
            <a:r>
              <a:rPr lang="en-US" dirty="0" smtClean="0"/>
              <a:t>First things first</a:t>
            </a:r>
          </a:p>
          <a:p>
            <a:pPr lvl="1"/>
            <a:r>
              <a:rPr lang="en-US" dirty="0" smtClean="0"/>
              <a:t>Tackle current-project PM first</a:t>
            </a:r>
          </a:p>
          <a:p>
            <a:pPr lvl="1"/>
            <a:r>
              <a:rPr lang="en-US" dirty="0" smtClean="0"/>
              <a:t>Tackle investment selection either as a follow-on or with a separate effort</a:t>
            </a:r>
          </a:p>
          <a:p>
            <a:r>
              <a:rPr lang="en-US" dirty="0" smtClean="0"/>
              <a:t>Use the customization/tailoring process as a discussion enabler for low-maturity adopters</a:t>
            </a:r>
          </a:p>
          <a:p>
            <a:pPr lvl="1"/>
            <a:r>
              <a:rPr lang="en-US" dirty="0" smtClean="0"/>
              <a:t>Provides a constrained framework for process-focused discussions</a:t>
            </a:r>
          </a:p>
          <a:p>
            <a:pPr lvl="1"/>
            <a:r>
              <a:rPr lang="en-US" dirty="0" smtClean="0"/>
              <a:t>Allows strategic discussions to evolve from the tactical, bottom-up customization discussions</a:t>
            </a:r>
          </a:p>
          <a:p>
            <a:r>
              <a:rPr lang="en-US" dirty="0" smtClean="0"/>
              <a:t>Try before you buy</a:t>
            </a:r>
          </a:p>
          <a:p>
            <a:pPr lvl="1"/>
            <a:r>
              <a:rPr lang="en-US" dirty="0" smtClean="0"/>
              <a:t>Excellent risk mitigation strategy for companies and organizations that may not be ready to make an investment plunge but need to get started on the path to EPM (and just don’t yet know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484700" y="1519830"/>
            <a:ext cx="6297100" cy="3337920"/>
          </a:xfrm>
        </p:spPr>
        <p:txBody>
          <a:bodyPr>
            <a:normAutofit/>
          </a:bodyPr>
          <a:lstStyle/>
          <a:p>
            <a:r>
              <a:rPr lang="en-US" sz="2000" dirty="0" smtClean="0"/>
              <a:t>Public-Sector Project Management</a:t>
            </a:r>
          </a:p>
          <a:p>
            <a:pPr lvl="2">
              <a:buNone/>
            </a:pPr>
            <a:r>
              <a:rPr lang="en-US" sz="1800" dirty="0" smtClean="0"/>
              <a:t>David W. </a:t>
            </a:r>
            <a:r>
              <a:rPr lang="en-US" sz="1800" dirty="0" err="1" smtClean="0"/>
              <a:t>Wirick</a:t>
            </a:r>
            <a:endParaRPr lang="en-US" sz="1800" dirty="0" smtClean="0"/>
          </a:p>
          <a:p>
            <a:pPr lvl="2">
              <a:buNone/>
            </a:pPr>
            <a:r>
              <a:rPr lang="en-US" sz="1800" dirty="0" smtClean="0"/>
              <a:t>ISBN: 978-0-470-48731</a:t>
            </a:r>
          </a:p>
          <a:p>
            <a:endParaRPr lang="en-US" sz="2400" dirty="0"/>
          </a:p>
        </p:txBody>
      </p:sp>
      <p:pic>
        <p:nvPicPr>
          <p:cNvPr id="6" name="Picture 5" descr="Wirick.jpg"/>
          <p:cNvPicPr>
            <a:picLocks noChangeAspect="1"/>
          </p:cNvPicPr>
          <p:nvPr/>
        </p:nvPicPr>
        <p:blipFill>
          <a:blip r:embed="rId2"/>
          <a:stretch>
            <a:fillRect/>
          </a:stretch>
        </p:blipFill>
        <p:spPr>
          <a:xfrm>
            <a:off x="6934200" y="1123950"/>
            <a:ext cx="1981200" cy="3183128"/>
          </a:xfrm>
          <a:prstGeom prst="rect">
            <a:avLst/>
          </a:prstGeom>
          <a:effectLst>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484700" y="1519830"/>
            <a:ext cx="6297100" cy="3337920"/>
          </a:xfrm>
        </p:spPr>
        <p:txBody>
          <a:bodyPr>
            <a:normAutofit/>
          </a:bodyPr>
          <a:lstStyle/>
          <a:p>
            <a:r>
              <a:rPr lang="en-US" sz="2000" dirty="0" smtClean="0">
                <a:solidFill>
                  <a:schemeClr val="bg1">
                    <a:lumMod val="65000"/>
                    <a:lumOff val="35000"/>
                  </a:schemeClr>
                </a:solidFill>
              </a:rPr>
              <a:t>Public-Sector Project Management</a:t>
            </a:r>
          </a:p>
          <a:p>
            <a:pPr lvl="2">
              <a:buNone/>
            </a:pPr>
            <a:r>
              <a:rPr lang="en-US" sz="1800" dirty="0" smtClean="0">
                <a:solidFill>
                  <a:schemeClr val="bg1">
                    <a:lumMod val="65000"/>
                    <a:lumOff val="35000"/>
                  </a:schemeClr>
                </a:solidFill>
              </a:rPr>
              <a:t>David W. </a:t>
            </a:r>
            <a:r>
              <a:rPr lang="en-US" sz="1800" dirty="0" err="1" smtClean="0">
                <a:solidFill>
                  <a:schemeClr val="bg1">
                    <a:lumMod val="65000"/>
                    <a:lumOff val="35000"/>
                  </a:schemeClr>
                </a:solidFill>
              </a:rPr>
              <a:t>Wirick</a:t>
            </a:r>
            <a:endParaRPr lang="en-US" sz="1800" dirty="0" smtClean="0">
              <a:solidFill>
                <a:schemeClr val="bg1">
                  <a:lumMod val="65000"/>
                  <a:lumOff val="35000"/>
                </a:schemeClr>
              </a:solidFill>
            </a:endParaRPr>
          </a:p>
          <a:p>
            <a:pPr lvl="2">
              <a:buNone/>
            </a:pPr>
            <a:r>
              <a:rPr lang="en-US" sz="1800" dirty="0" smtClean="0">
                <a:solidFill>
                  <a:schemeClr val="bg1">
                    <a:lumMod val="65000"/>
                    <a:lumOff val="35000"/>
                  </a:schemeClr>
                </a:solidFill>
              </a:rPr>
              <a:t>ISBN: 978-0-470-48731</a:t>
            </a:r>
          </a:p>
          <a:p>
            <a:r>
              <a:rPr lang="en-US" sz="2000" dirty="0" smtClean="0"/>
              <a:t>Researching the Value of Project Management</a:t>
            </a:r>
          </a:p>
          <a:p>
            <a:pPr lvl="2">
              <a:buNone/>
            </a:pPr>
            <a:r>
              <a:rPr lang="en-US" sz="1800" dirty="0" smtClean="0"/>
              <a:t>Janice Thomas, PhD</a:t>
            </a:r>
          </a:p>
          <a:p>
            <a:pPr lvl="2">
              <a:buNone/>
            </a:pPr>
            <a:r>
              <a:rPr lang="en-US" sz="1800" dirty="0" smtClean="0"/>
              <a:t>Mark </a:t>
            </a:r>
            <a:r>
              <a:rPr lang="en-US" sz="1800" dirty="0" err="1" smtClean="0"/>
              <a:t>Mullaly</a:t>
            </a:r>
            <a:r>
              <a:rPr lang="en-US" sz="1800" dirty="0" smtClean="0"/>
              <a:t>, PMP</a:t>
            </a:r>
          </a:p>
          <a:p>
            <a:pPr lvl="2">
              <a:buNone/>
            </a:pPr>
            <a:r>
              <a:rPr lang="en-US" sz="1800" dirty="0" smtClean="0"/>
              <a:t>ISBN: 978-1-933890-49-4</a:t>
            </a:r>
          </a:p>
          <a:p>
            <a:endParaRPr lang="en-US" sz="2000" dirty="0" smtClean="0"/>
          </a:p>
          <a:p>
            <a:endParaRPr lang="en-US" sz="2400" dirty="0"/>
          </a:p>
        </p:txBody>
      </p:sp>
      <p:pic>
        <p:nvPicPr>
          <p:cNvPr id="44033" name="Picture 1" descr="http://ecx.images-amazon.com/images/I/51UkgcTN6dL._SS500_.jpg"/>
          <p:cNvPicPr>
            <a:picLocks noChangeAspect="1" noChangeArrowheads="1"/>
          </p:cNvPicPr>
          <p:nvPr/>
        </p:nvPicPr>
        <p:blipFill>
          <a:blip r:embed="rId2"/>
          <a:srcRect l="15014" r="15200"/>
          <a:stretch>
            <a:fillRect/>
          </a:stretch>
        </p:blipFill>
        <p:spPr bwMode="auto">
          <a:xfrm>
            <a:off x="6582420" y="1123950"/>
            <a:ext cx="2332980" cy="3343027"/>
          </a:xfrm>
          <a:prstGeom prst="rect">
            <a:avLst/>
          </a:prstGeom>
          <a:noFill/>
          <a:effectLst>
            <a:reflection blurRad="6350" stA="50000" endA="300" endPos="55500" dist="1016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781420088731.tiff"/>
          <p:cNvPicPr>
            <a:picLocks noChangeAspect="1"/>
          </p:cNvPicPr>
          <p:nvPr/>
        </p:nvPicPr>
        <p:blipFill>
          <a:blip r:embed="rId2"/>
          <a:stretch>
            <a:fillRect/>
          </a:stretch>
        </p:blipFill>
        <p:spPr>
          <a:xfrm>
            <a:off x="6629400" y="1123950"/>
            <a:ext cx="2286000" cy="3429000"/>
          </a:xfrm>
          <a:prstGeom prst="rect">
            <a:avLst/>
          </a:prstGeom>
          <a:effectLst>
            <a:reflection blurRad="6350" stA="50000" endA="300" endPos="55500" dist="50800" dir="5400000" sy="-100000" algn="bl" rotWithShape="0"/>
          </a:effectLst>
        </p:spPr>
      </p:pic>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484700" y="1554780"/>
            <a:ext cx="6297100" cy="3337920"/>
          </a:xfrm>
        </p:spPr>
        <p:txBody>
          <a:bodyPr>
            <a:normAutofit lnSpcReduction="10000"/>
          </a:bodyPr>
          <a:lstStyle/>
          <a:p>
            <a:r>
              <a:rPr lang="en-US" sz="2000" dirty="0" smtClean="0">
                <a:solidFill>
                  <a:schemeClr val="bg1">
                    <a:lumMod val="65000"/>
                    <a:lumOff val="35000"/>
                  </a:schemeClr>
                </a:solidFill>
              </a:rPr>
              <a:t>Public-Sector Project Management</a:t>
            </a:r>
          </a:p>
          <a:p>
            <a:pPr lvl="2">
              <a:buNone/>
            </a:pPr>
            <a:r>
              <a:rPr lang="en-US" sz="1800" dirty="0" smtClean="0">
                <a:solidFill>
                  <a:schemeClr val="bg1">
                    <a:lumMod val="65000"/>
                    <a:lumOff val="35000"/>
                  </a:schemeClr>
                </a:solidFill>
              </a:rPr>
              <a:t>David W. </a:t>
            </a:r>
            <a:r>
              <a:rPr lang="en-US" sz="1800" dirty="0" err="1" smtClean="0">
                <a:solidFill>
                  <a:schemeClr val="bg1">
                    <a:lumMod val="65000"/>
                    <a:lumOff val="35000"/>
                  </a:schemeClr>
                </a:solidFill>
              </a:rPr>
              <a:t>Wirick</a:t>
            </a:r>
            <a:endParaRPr lang="en-US" sz="1800" dirty="0" smtClean="0">
              <a:solidFill>
                <a:schemeClr val="bg1">
                  <a:lumMod val="65000"/>
                  <a:lumOff val="35000"/>
                </a:schemeClr>
              </a:solidFill>
            </a:endParaRPr>
          </a:p>
          <a:p>
            <a:pPr lvl="2">
              <a:buNone/>
            </a:pPr>
            <a:r>
              <a:rPr lang="en-US" sz="1800" dirty="0" smtClean="0">
                <a:solidFill>
                  <a:schemeClr val="bg1">
                    <a:lumMod val="65000"/>
                    <a:lumOff val="35000"/>
                  </a:schemeClr>
                </a:solidFill>
              </a:rPr>
              <a:t>ISBN: 978-0-470-48731</a:t>
            </a:r>
          </a:p>
          <a:p>
            <a:r>
              <a:rPr lang="en-US" sz="2000" dirty="0" smtClean="0">
                <a:solidFill>
                  <a:schemeClr val="bg1">
                    <a:lumMod val="65000"/>
                    <a:lumOff val="35000"/>
                  </a:schemeClr>
                </a:solidFill>
              </a:rPr>
              <a:t>Researching the Value of Project Management</a:t>
            </a:r>
          </a:p>
          <a:p>
            <a:pPr lvl="2">
              <a:buNone/>
            </a:pPr>
            <a:r>
              <a:rPr lang="en-US" sz="1800" dirty="0" smtClean="0">
                <a:solidFill>
                  <a:schemeClr val="bg1">
                    <a:lumMod val="65000"/>
                    <a:lumOff val="35000"/>
                  </a:schemeClr>
                </a:solidFill>
              </a:rPr>
              <a:t>Janice Thomas, PhD</a:t>
            </a:r>
          </a:p>
          <a:p>
            <a:pPr lvl="2">
              <a:buNone/>
            </a:pPr>
            <a:r>
              <a:rPr lang="en-US" sz="1800" dirty="0" smtClean="0">
                <a:solidFill>
                  <a:schemeClr val="bg1">
                    <a:lumMod val="65000"/>
                    <a:lumOff val="35000"/>
                  </a:schemeClr>
                </a:solidFill>
              </a:rPr>
              <a:t>Mark </a:t>
            </a:r>
            <a:r>
              <a:rPr lang="en-US" sz="1800" dirty="0" err="1" smtClean="0">
                <a:solidFill>
                  <a:schemeClr val="bg1">
                    <a:lumMod val="65000"/>
                    <a:lumOff val="35000"/>
                  </a:schemeClr>
                </a:solidFill>
              </a:rPr>
              <a:t>Mullaly</a:t>
            </a:r>
            <a:r>
              <a:rPr lang="en-US" sz="1800" dirty="0" smtClean="0">
                <a:solidFill>
                  <a:schemeClr val="bg1">
                    <a:lumMod val="65000"/>
                    <a:lumOff val="35000"/>
                  </a:schemeClr>
                </a:solidFill>
              </a:rPr>
              <a:t>, PMP</a:t>
            </a:r>
          </a:p>
          <a:p>
            <a:pPr lvl="2">
              <a:buNone/>
            </a:pPr>
            <a:r>
              <a:rPr lang="en-US" sz="1800" dirty="0" smtClean="0">
                <a:solidFill>
                  <a:schemeClr val="bg1">
                    <a:lumMod val="65000"/>
                    <a:lumOff val="35000"/>
                  </a:schemeClr>
                </a:solidFill>
              </a:rPr>
              <a:t>ISBN: 978-1-933890-49-4</a:t>
            </a:r>
          </a:p>
          <a:p>
            <a:r>
              <a:rPr lang="en-US" sz="2000" dirty="0" smtClean="0"/>
              <a:t>Managing Public Sector Projects</a:t>
            </a:r>
          </a:p>
          <a:p>
            <a:pPr lvl="2">
              <a:buNone/>
            </a:pPr>
            <a:r>
              <a:rPr lang="en-US" sz="1800" dirty="0" smtClean="0"/>
              <a:t>David S. Kassel</a:t>
            </a:r>
          </a:p>
          <a:p>
            <a:pPr lvl="2">
              <a:buNone/>
            </a:pPr>
            <a:r>
              <a:rPr lang="en-US" sz="1800" dirty="0" smtClean="0"/>
              <a:t>ISBN: 978-1420088731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Richard L. Warren</a:t>
            </a:r>
            <a:endParaRPr lang="en-US" dirty="0"/>
          </a:p>
        </p:txBody>
      </p:sp>
      <p:sp>
        <p:nvSpPr>
          <p:cNvPr id="7" name="Content Placeholder 6"/>
          <p:cNvSpPr>
            <a:spLocks noGrp="1"/>
          </p:cNvSpPr>
          <p:nvPr>
            <p:ph idx="1"/>
          </p:nvPr>
        </p:nvSpPr>
        <p:spPr>
          <a:xfrm>
            <a:off x="3505200" y="1352550"/>
            <a:ext cx="5410200" cy="3733800"/>
          </a:xfrm>
        </p:spPr>
        <p:txBody>
          <a:bodyPr>
            <a:normAutofit fontScale="70000" lnSpcReduction="20000"/>
          </a:bodyPr>
          <a:lstStyle/>
          <a:p>
            <a:r>
              <a:rPr lang="en-US" dirty="0" smtClean="0"/>
              <a:t>21-year Navy career</a:t>
            </a:r>
          </a:p>
          <a:p>
            <a:r>
              <a:rPr lang="en-US" dirty="0" smtClean="0"/>
              <a:t>18-years in the private sector</a:t>
            </a:r>
          </a:p>
          <a:p>
            <a:pPr lvl="1"/>
            <a:r>
              <a:rPr lang="en-US" sz="1900" dirty="0" smtClean="0"/>
              <a:t>Demoed Microsoft Merchant Server onstage with Bill Gates for its launch (now Commerce Server 2009)</a:t>
            </a:r>
          </a:p>
          <a:p>
            <a:pPr lvl="1"/>
            <a:r>
              <a:rPr lang="en-US" sz="1900" dirty="0" smtClean="0"/>
              <a:t>Several CIO, CTO, and CSO roles with manufacturing and technology sector companies</a:t>
            </a:r>
          </a:p>
          <a:p>
            <a:pPr lvl="1"/>
            <a:r>
              <a:rPr lang="en-US" sz="1900" dirty="0" smtClean="0"/>
              <a:t>Founded Judd’s Online</a:t>
            </a:r>
          </a:p>
          <a:p>
            <a:pPr lvl="2"/>
            <a:r>
              <a:rPr lang="en-US" sz="1800" dirty="0" smtClean="0"/>
              <a:t>Launched </a:t>
            </a:r>
            <a:r>
              <a:rPr lang="en-US" sz="1800" b="1" i="1" dirty="0" smtClean="0">
                <a:solidFill>
                  <a:schemeClr val="tx2">
                    <a:lumMod val="50000"/>
                  </a:schemeClr>
                </a:solidFill>
              </a:rPr>
              <a:t>Martha Stewart</a:t>
            </a:r>
            <a:r>
              <a:rPr lang="en-US" sz="1800" dirty="0" smtClean="0"/>
              <a:t>, </a:t>
            </a:r>
            <a:r>
              <a:rPr lang="en-US" sz="1800" b="1" i="1" dirty="0" smtClean="0">
                <a:solidFill>
                  <a:schemeClr val="tx2">
                    <a:lumMod val="50000"/>
                  </a:schemeClr>
                </a:solidFill>
              </a:rPr>
              <a:t>Reba </a:t>
            </a:r>
            <a:r>
              <a:rPr lang="en-US" sz="1800" b="1" i="1" dirty="0" err="1" smtClean="0">
                <a:solidFill>
                  <a:schemeClr val="tx2">
                    <a:lumMod val="50000"/>
                  </a:schemeClr>
                </a:solidFill>
              </a:rPr>
              <a:t>McEntire</a:t>
            </a:r>
            <a:r>
              <a:rPr lang="en-US" sz="1800" dirty="0" smtClean="0"/>
              <a:t>, </a:t>
            </a:r>
            <a:r>
              <a:rPr lang="en-US" sz="1800" b="1" i="1" dirty="0" smtClean="0">
                <a:solidFill>
                  <a:schemeClr val="tx2">
                    <a:lumMod val="50000"/>
                  </a:schemeClr>
                </a:solidFill>
              </a:rPr>
              <a:t>Ford Motor Company, American Diabetes Association</a:t>
            </a:r>
            <a:r>
              <a:rPr lang="en-US" sz="1800" dirty="0" smtClean="0"/>
              <a:t>, many others</a:t>
            </a:r>
          </a:p>
          <a:p>
            <a:r>
              <a:rPr lang="en-US" dirty="0" smtClean="0"/>
              <a:t>Joined EPA in 2009</a:t>
            </a:r>
          </a:p>
          <a:p>
            <a:pPr lvl="1"/>
            <a:r>
              <a:rPr lang="en-US" sz="1900" dirty="0" smtClean="0"/>
              <a:t>PMP, MBA E-Business</a:t>
            </a:r>
          </a:p>
          <a:p>
            <a:pPr lvl="1"/>
            <a:r>
              <a:rPr lang="en-US" sz="1900" dirty="0" smtClean="0"/>
              <a:t>PhD candidate in IT specializing in Project Management</a:t>
            </a:r>
          </a:p>
          <a:p>
            <a:pPr lvl="1"/>
            <a:r>
              <a:rPr lang="en-US" sz="1900" dirty="0" smtClean="0"/>
              <a:t>MCITP in EPM with Project Server 2007</a:t>
            </a:r>
          </a:p>
          <a:p>
            <a:pPr lvl="1"/>
            <a:r>
              <a:rPr lang="en-US" sz="1900" dirty="0" smtClean="0"/>
              <a:t>Focused on helping the public sector improve IT project outcomes that directly impact change and transparency</a:t>
            </a:r>
          </a:p>
          <a:p>
            <a:r>
              <a:rPr lang="en-US" dirty="0" smtClean="0"/>
              <a:t>http://richardlwarren.info</a:t>
            </a:r>
            <a:endParaRPr lang="en-US" dirty="0"/>
          </a:p>
        </p:txBody>
      </p:sp>
      <p:pic>
        <p:nvPicPr>
          <p:cNvPr id="9" name="Picture 8" descr="InformationWeek Cover - Small.tif"/>
          <p:cNvPicPr>
            <a:picLocks noChangeAspect="1"/>
          </p:cNvPicPr>
          <p:nvPr/>
        </p:nvPicPr>
        <p:blipFill>
          <a:blip r:embed="rId2"/>
          <a:stretch>
            <a:fillRect/>
          </a:stretch>
        </p:blipFill>
        <p:spPr>
          <a:xfrm>
            <a:off x="762000" y="1624695"/>
            <a:ext cx="2590800" cy="33459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EPM </a:t>
            </a:r>
            <a:r>
              <a:rPr lang="en-US" dirty="0" smtClean="0">
                <a:solidFill>
                  <a:schemeClr val="accent1">
                    <a:lumMod val="75000"/>
                  </a:schemeClr>
                </a:solidFill>
              </a:rPr>
              <a:t>@</a:t>
            </a:r>
            <a:r>
              <a:rPr lang="en-US" dirty="0" smtClean="0"/>
              <a:t> EPA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lumMod val="50000"/>
                  </a:schemeClr>
                </a:solidFill>
              </a:rPr>
              <a:t>What sector are you in?</a:t>
            </a:r>
          </a:p>
          <a:p>
            <a:pPr lvl="1"/>
            <a:r>
              <a:rPr lang="en-US" dirty="0" smtClean="0">
                <a:solidFill>
                  <a:schemeClr val="accent1">
                    <a:lumMod val="50000"/>
                  </a:schemeClr>
                </a:solidFill>
              </a:rPr>
              <a:t>Public sector</a:t>
            </a:r>
          </a:p>
          <a:p>
            <a:pPr lvl="1"/>
            <a:r>
              <a:rPr lang="en-US" dirty="0" smtClean="0">
                <a:solidFill>
                  <a:schemeClr val="accent1">
                    <a:lumMod val="50000"/>
                  </a:schemeClr>
                </a:solidFill>
              </a:rPr>
              <a:t>Manufacturing</a:t>
            </a:r>
          </a:p>
          <a:p>
            <a:pPr lvl="1"/>
            <a:r>
              <a:rPr lang="en-US" dirty="0" smtClean="0">
                <a:solidFill>
                  <a:schemeClr val="accent1">
                    <a:lumMod val="50000"/>
                  </a:schemeClr>
                </a:solidFill>
              </a:rPr>
              <a:t>Retail</a:t>
            </a:r>
          </a:p>
          <a:p>
            <a:pPr lvl="1"/>
            <a:r>
              <a:rPr lang="en-US" dirty="0" smtClean="0">
                <a:solidFill>
                  <a:schemeClr val="accent1">
                    <a:lumMod val="50000"/>
                  </a:schemeClr>
                </a:solidFill>
              </a:rPr>
              <a:t>Technology</a:t>
            </a:r>
          </a:p>
          <a:p>
            <a:pPr lvl="1"/>
            <a:r>
              <a:rPr lang="en-US" dirty="0" smtClean="0">
                <a:solidFill>
                  <a:schemeClr val="accent1">
                    <a:lumMod val="50000"/>
                  </a:schemeClr>
                </a:solidFill>
              </a:rPr>
              <a:t>Services</a:t>
            </a:r>
          </a:p>
          <a:p>
            <a:pPr lvl="1"/>
            <a:r>
              <a:rPr lang="en-US" dirty="0" smtClean="0">
                <a:solidFill>
                  <a:schemeClr val="accent1">
                    <a:lumMod val="50000"/>
                  </a:schemeClr>
                </a:solidFill>
              </a:rPr>
              <a:t>Academic</a:t>
            </a:r>
          </a:p>
          <a:p>
            <a:pPr lvl="1"/>
            <a:r>
              <a:rPr lang="en-US" dirty="0" smtClean="0">
                <a:solidFill>
                  <a:schemeClr val="accent1">
                    <a:lumMod val="50000"/>
                  </a:schemeClr>
                </a:solidFill>
              </a:rPr>
              <a:t>Other</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r>
              <a:rPr lang="en-US" dirty="0" smtClean="0"/>
              <a:t>2</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lumMod val="50000"/>
                  </a:schemeClr>
                </a:solidFill>
              </a:rPr>
              <a:t>Do you pay taxes?</a:t>
            </a:r>
            <a:endParaRPr lang="en-US" dirty="0" smtClean="0">
              <a:solidFill>
                <a:schemeClr val="accent1">
                  <a:lumMod val="50000"/>
                </a:schemeClr>
              </a:solidFill>
            </a:endParaRPr>
          </a:p>
          <a:p>
            <a:pPr lvl="1"/>
            <a:r>
              <a:rPr lang="en-US" dirty="0" smtClean="0">
                <a:solidFill>
                  <a:schemeClr val="accent1">
                    <a:lumMod val="50000"/>
                  </a:schemeClr>
                </a:solidFill>
              </a:rPr>
              <a:t>Yes</a:t>
            </a:r>
          </a:p>
          <a:p>
            <a:pPr lvl="1"/>
            <a:r>
              <a:rPr lang="en-US" dirty="0" smtClean="0">
                <a:solidFill>
                  <a:schemeClr val="accent1">
                    <a:lumMod val="50000"/>
                  </a:schemeClr>
                </a:solidFill>
              </a:rPr>
              <a:t>No</a:t>
            </a:r>
            <a:endParaRPr lang="en-US" dirty="0" smtClean="0">
              <a:solidFill>
                <a:schemeClr val="accent1">
                  <a:lumMod val="50000"/>
                </a:schemeClr>
              </a:solidFill>
            </a:endParaRPr>
          </a:p>
          <a:p>
            <a:pPr lvl="1"/>
            <a:r>
              <a:rPr lang="en-US" dirty="0" smtClean="0">
                <a:solidFill>
                  <a:schemeClr val="accent1">
                    <a:lumMod val="50000"/>
                  </a:schemeClr>
                </a:solidFill>
              </a:rPr>
              <a:t>No</a:t>
            </a:r>
            <a:r>
              <a:rPr lang="en-US" dirty="0">
                <a:solidFill>
                  <a:schemeClr val="accent1">
                    <a:lumMod val="50000"/>
                  </a:schemeClr>
                </a:solidFill>
              </a:rPr>
              <a:t> </a:t>
            </a:r>
            <a:r>
              <a:rPr lang="en-US" dirty="0" smtClean="0">
                <a:solidFill>
                  <a:schemeClr val="accent1">
                    <a:lumMod val="50000"/>
                  </a:schemeClr>
                </a:solidFill>
              </a:rPr>
              <a:t>(and send my email address to the IRS…;-)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EPM Background @ EPA</a:t>
            </a:r>
            <a:endParaRPr lang="en-US" dirty="0"/>
          </a:p>
        </p:txBody>
      </p:sp>
      <p:sp>
        <p:nvSpPr>
          <p:cNvPr id="3" name="Content Placeholder 2"/>
          <p:cNvSpPr>
            <a:spLocks noGrp="1"/>
          </p:cNvSpPr>
          <p:nvPr>
            <p:ph idx="1"/>
          </p:nvPr>
        </p:nvSpPr>
        <p:spPr>
          <a:xfrm>
            <a:off x="457200" y="1504950"/>
            <a:ext cx="8458200" cy="3429000"/>
          </a:xfrm>
        </p:spPr>
        <p:txBody>
          <a:bodyPr>
            <a:normAutofit fontScale="92500" lnSpcReduction="10000"/>
          </a:bodyPr>
          <a:lstStyle/>
          <a:p>
            <a:r>
              <a:rPr lang="en-US" dirty="0" smtClean="0"/>
              <a:t>No agency-wide EPM context</a:t>
            </a:r>
          </a:p>
          <a:p>
            <a:r>
              <a:rPr lang="en-US" dirty="0" smtClean="0"/>
              <a:t>Office of Water commissioned a maturity assessment in 2007</a:t>
            </a:r>
          </a:p>
          <a:p>
            <a:pPr lvl="1"/>
            <a:r>
              <a:rPr lang="en-US" dirty="0" smtClean="0"/>
              <a:t>Robbins </a:t>
            </a:r>
            <a:r>
              <a:rPr lang="en-US" dirty="0" err="1" smtClean="0"/>
              <a:t>Gioia</a:t>
            </a:r>
            <a:r>
              <a:rPr lang="en-US" dirty="0" smtClean="0"/>
              <a:t> conducted the survey and assessment</a:t>
            </a:r>
          </a:p>
          <a:p>
            <a:pPr lvl="1"/>
            <a:r>
              <a:rPr lang="en-US" dirty="0" smtClean="0"/>
              <a:t>Not favorable</a:t>
            </a:r>
          </a:p>
          <a:p>
            <a:pPr lvl="1"/>
            <a:r>
              <a:rPr lang="en-US" dirty="0" smtClean="0"/>
              <a:t>Not favorably received</a:t>
            </a:r>
          </a:p>
          <a:p>
            <a:pPr lvl="1"/>
            <a:r>
              <a:rPr lang="en-US" dirty="0" smtClean="0"/>
              <a:t>Led </a:t>
            </a:r>
            <a:r>
              <a:rPr lang="en-US" dirty="0" smtClean="0"/>
              <a:t>to the formation of a PMO for OW </a:t>
            </a:r>
            <a:br>
              <a:rPr lang="en-US" dirty="0" smtClean="0"/>
            </a:br>
            <a:r>
              <a:rPr lang="en-US" dirty="0" smtClean="0"/>
              <a:t>in 2008</a:t>
            </a:r>
            <a:endParaRPr lang="en-US" dirty="0"/>
          </a:p>
        </p:txBody>
      </p:sp>
      <p:grpSp>
        <p:nvGrpSpPr>
          <p:cNvPr id="6" name="Group 5"/>
          <p:cNvGrpSpPr/>
          <p:nvPr/>
        </p:nvGrpSpPr>
        <p:grpSpPr>
          <a:xfrm>
            <a:off x="7010400" y="3486150"/>
            <a:ext cx="1619250" cy="838200"/>
            <a:chOff x="7010400" y="3409950"/>
            <a:chExt cx="1619250" cy="838200"/>
          </a:xfrm>
          <a:effectLst>
            <a:reflection blurRad="6350" stA="50000" endA="300" endPos="55500" dist="50800" dir="5400000" sy="-100000" algn="bl" rotWithShape="0"/>
          </a:effectLst>
        </p:grpSpPr>
        <p:sp>
          <p:nvSpPr>
            <p:cNvPr id="5" name="Rectangle 4"/>
            <p:cNvSpPr/>
            <p:nvPr/>
          </p:nvSpPr>
          <p:spPr>
            <a:xfrm>
              <a:off x="7010400" y="3486150"/>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290" name="Picture 2" descr="http://www.robbinsgioia.com/images/fp/logo_fp.gif"/>
            <p:cNvPicPr>
              <a:picLocks noChangeAspect="1" noChangeArrowheads="1"/>
            </p:cNvPicPr>
            <p:nvPr/>
          </p:nvPicPr>
          <p:blipFill>
            <a:blip r:embed="rId2"/>
            <a:srcRect/>
            <a:stretch>
              <a:fillRect/>
            </a:stretch>
          </p:blipFill>
          <p:spPr bwMode="auto">
            <a:xfrm>
              <a:off x="7010400" y="3409950"/>
              <a:ext cx="1619250" cy="809626"/>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7010400" y="3486150"/>
            <a:ext cx="1619250" cy="838200"/>
            <a:chOff x="7010400" y="3409950"/>
            <a:chExt cx="1619250" cy="838200"/>
          </a:xfrm>
          <a:effectLst>
            <a:reflection blurRad="6350" stA="50000" endA="300" endPos="55500" dist="50800" dir="5400000" sy="-100000" algn="bl" rotWithShape="0"/>
          </a:effectLst>
        </p:grpSpPr>
        <p:sp>
          <p:nvSpPr>
            <p:cNvPr id="5" name="Rectangle 4"/>
            <p:cNvSpPr/>
            <p:nvPr/>
          </p:nvSpPr>
          <p:spPr>
            <a:xfrm>
              <a:off x="7010400" y="3486150"/>
              <a:ext cx="16002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290" name="Picture 2" descr="http://www.robbinsgioia.com/images/fp/logo_fp.gif"/>
            <p:cNvPicPr>
              <a:picLocks noChangeAspect="1" noChangeArrowheads="1"/>
            </p:cNvPicPr>
            <p:nvPr/>
          </p:nvPicPr>
          <p:blipFill>
            <a:blip r:embed="rId2"/>
            <a:srcRect/>
            <a:stretch>
              <a:fillRect/>
            </a:stretch>
          </p:blipFill>
          <p:spPr bwMode="auto">
            <a:xfrm>
              <a:off x="7010400" y="3409950"/>
              <a:ext cx="1619250" cy="809626"/>
            </a:xfrm>
            <a:prstGeom prst="rect">
              <a:avLst/>
            </a:prstGeom>
            <a:noFill/>
          </p:spPr>
        </p:pic>
      </p:grpSp>
      <p:sp>
        <p:nvSpPr>
          <p:cNvPr id="2" name="Title 1"/>
          <p:cNvSpPr>
            <a:spLocks noGrp="1"/>
          </p:cNvSpPr>
          <p:nvPr>
            <p:ph type="title"/>
          </p:nvPr>
        </p:nvSpPr>
        <p:spPr/>
        <p:txBody>
          <a:bodyPr/>
          <a:lstStyle/>
          <a:p>
            <a:r>
              <a:rPr lang="en-US" dirty="0" smtClean="0"/>
              <a:t>EPM Background @ EPA</a:t>
            </a:r>
            <a:endParaRPr lang="en-US" dirty="0"/>
          </a:p>
        </p:txBody>
      </p:sp>
      <p:sp>
        <p:nvSpPr>
          <p:cNvPr id="3" name="Content Placeholder 2"/>
          <p:cNvSpPr>
            <a:spLocks noGrp="1"/>
          </p:cNvSpPr>
          <p:nvPr>
            <p:ph idx="1"/>
          </p:nvPr>
        </p:nvSpPr>
        <p:spPr>
          <a:xfrm>
            <a:off x="457200" y="1504950"/>
            <a:ext cx="8458200" cy="3429000"/>
          </a:xfrm>
        </p:spPr>
        <p:txBody>
          <a:bodyPr>
            <a:normAutofit fontScale="92500" lnSpcReduction="10000"/>
          </a:bodyPr>
          <a:lstStyle/>
          <a:p>
            <a:r>
              <a:rPr lang="en-US" dirty="0" smtClean="0"/>
              <a:t>No agency-wide EPM context</a:t>
            </a:r>
          </a:p>
          <a:p>
            <a:r>
              <a:rPr lang="en-US" dirty="0" smtClean="0"/>
              <a:t>Office of Water commissioned a maturity assessment in 2007</a:t>
            </a:r>
          </a:p>
          <a:p>
            <a:pPr lvl="1"/>
            <a:r>
              <a:rPr lang="en-US" dirty="0" smtClean="0"/>
              <a:t>Robbins </a:t>
            </a:r>
            <a:r>
              <a:rPr lang="en-US" dirty="0" err="1" smtClean="0"/>
              <a:t>Gioia</a:t>
            </a:r>
            <a:r>
              <a:rPr lang="en-US" dirty="0" smtClean="0"/>
              <a:t> conducted the survey and assessment</a:t>
            </a:r>
          </a:p>
          <a:p>
            <a:pPr lvl="1"/>
            <a:r>
              <a:rPr lang="en-US" dirty="0" smtClean="0"/>
              <a:t>Not favorable</a:t>
            </a:r>
          </a:p>
          <a:p>
            <a:pPr lvl="1"/>
            <a:r>
              <a:rPr lang="en-US" dirty="0" smtClean="0"/>
              <a:t>Not favorably received</a:t>
            </a:r>
          </a:p>
          <a:p>
            <a:pPr lvl="1"/>
            <a:r>
              <a:rPr lang="en-US" dirty="0" smtClean="0"/>
              <a:t>Led </a:t>
            </a:r>
            <a:r>
              <a:rPr lang="en-US" dirty="0" smtClean="0"/>
              <a:t>to the formation of a PMO for OW </a:t>
            </a:r>
            <a:br>
              <a:rPr lang="en-US" dirty="0" smtClean="0"/>
            </a:br>
            <a:r>
              <a:rPr lang="en-US" dirty="0" smtClean="0"/>
              <a:t>in 2008</a:t>
            </a:r>
            <a:endParaRPr lang="en-US" dirty="0"/>
          </a:p>
        </p:txBody>
      </p:sp>
      <p:pic>
        <p:nvPicPr>
          <p:cNvPr id="1027" name="Picture 3"/>
          <p:cNvPicPr>
            <a:picLocks noChangeAspect="1" noChangeArrowheads="1"/>
          </p:cNvPicPr>
          <p:nvPr/>
        </p:nvPicPr>
        <p:blipFill>
          <a:blip r:embed="rId3"/>
          <a:srcRect/>
          <a:stretch>
            <a:fillRect/>
          </a:stretch>
        </p:blipFill>
        <p:spPr bwMode="auto">
          <a:xfrm>
            <a:off x="1251004" y="670060"/>
            <a:ext cx="6639032" cy="4099572"/>
          </a:xfrm>
          <a:prstGeom prst="rect">
            <a:avLst/>
          </a:prstGeom>
          <a:noFill/>
          <a:ln w="9525">
            <a:noFill/>
            <a:miter lim="800000"/>
            <a:headEnd/>
            <a:tailEnd/>
          </a:ln>
          <a:effectLst/>
        </p:spPr>
      </p:pic>
      <p:sp>
        <p:nvSpPr>
          <p:cNvPr id="8" name="Rectangle 7"/>
          <p:cNvSpPr/>
          <p:nvPr/>
        </p:nvSpPr>
        <p:spPr>
          <a:xfrm>
            <a:off x="1295400" y="1255807"/>
            <a:ext cx="6553200" cy="381000"/>
          </a:xfrm>
          <a:prstGeom prst="rect">
            <a:avLst/>
          </a:prstGeom>
          <a:noFill/>
          <a:ln w="57150">
            <a:solidFill>
              <a:srgbClr val="FF0000"/>
            </a:solidFill>
          </a:ln>
          <a:effectLst>
            <a:glow rad="63500">
              <a:srgbClr val="FF0000">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10306" y="819150"/>
            <a:ext cx="1219200" cy="3962400"/>
          </a:xfrm>
          <a:prstGeom prst="rect">
            <a:avLst/>
          </a:prstGeom>
          <a:noFill/>
          <a:ln w="57150">
            <a:solidFill>
              <a:srgbClr val="008A3E"/>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EPM Background @ EPA</a:t>
            </a:r>
            <a:endParaRPr lang="en-US" dirty="0"/>
          </a:p>
        </p:txBody>
      </p:sp>
      <p:sp>
        <p:nvSpPr>
          <p:cNvPr id="3" name="Content Placeholder 2"/>
          <p:cNvSpPr>
            <a:spLocks noGrp="1"/>
          </p:cNvSpPr>
          <p:nvPr>
            <p:ph idx="1"/>
          </p:nvPr>
        </p:nvSpPr>
        <p:spPr>
          <a:xfrm>
            <a:off x="457200" y="1463586"/>
            <a:ext cx="8458200" cy="3337920"/>
          </a:xfrm>
        </p:spPr>
        <p:txBody>
          <a:bodyPr>
            <a:normAutofit lnSpcReduction="10000"/>
          </a:bodyPr>
          <a:lstStyle/>
          <a:p>
            <a:r>
              <a:rPr lang="en-US" dirty="0" smtClean="0"/>
              <a:t>Still no agency-wide PMO or EPM initiative</a:t>
            </a:r>
          </a:p>
          <a:p>
            <a:pPr lvl="1"/>
            <a:r>
              <a:rPr lang="en-US" dirty="0" smtClean="0"/>
              <a:t>Only 2 of the 15 EPA “offices” have a PMO</a:t>
            </a:r>
          </a:p>
          <a:p>
            <a:pPr lvl="1"/>
            <a:r>
              <a:rPr lang="en-US" dirty="0" smtClean="0"/>
              <a:t>Only tools have been Project Professional 2003/2007</a:t>
            </a:r>
          </a:p>
          <a:p>
            <a:pPr lvl="2"/>
            <a:r>
              <a:rPr lang="en-US" dirty="0" smtClean="0"/>
              <a:t>Spotty implementation of less than 12 copies within the Office of Water</a:t>
            </a:r>
          </a:p>
          <a:p>
            <a:pPr lvl="2"/>
            <a:r>
              <a:rPr lang="en-US" dirty="0" smtClean="0"/>
              <a:t>Inconsistent usage with little formal training on the product</a:t>
            </a:r>
          </a:p>
          <a:p>
            <a:pPr lvl="2"/>
            <a:r>
              <a:rPr lang="en-US" dirty="0" smtClean="0"/>
              <a:t>Low PMP certification % – even within the PMO</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sector drivers…</a:t>
            </a:r>
            <a:endParaRPr lang="en-US" dirty="0"/>
          </a:p>
        </p:txBody>
      </p:sp>
      <p:sp>
        <p:nvSpPr>
          <p:cNvPr id="3" name="Content Placeholder 2"/>
          <p:cNvSpPr>
            <a:spLocks noGrp="1"/>
          </p:cNvSpPr>
          <p:nvPr>
            <p:ph idx="1"/>
          </p:nvPr>
        </p:nvSpPr>
        <p:spPr>
          <a:xfrm>
            <a:off x="489855" y="1539786"/>
            <a:ext cx="8458200" cy="3470364"/>
          </a:xfrm>
        </p:spPr>
        <p:txBody>
          <a:bodyPr>
            <a:normAutofit fontScale="70000" lnSpcReduction="20000"/>
          </a:bodyPr>
          <a:lstStyle/>
          <a:p>
            <a:r>
              <a:rPr lang="en-US" dirty="0" smtClean="0"/>
              <a:t>Desire for transparency</a:t>
            </a:r>
          </a:p>
          <a:p>
            <a:pPr lvl="1"/>
            <a:r>
              <a:rPr lang="en-US" dirty="0" smtClean="0"/>
              <a:t>B</a:t>
            </a:r>
            <a:r>
              <a:rPr lang="en-US" dirty="0" smtClean="0"/>
              <a:t>ipartisan </a:t>
            </a:r>
            <a:r>
              <a:rPr lang="en-US" dirty="0" smtClean="0"/>
              <a:t>desire to make governance visible to </a:t>
            </a:r>
            <a:r>
              <a:rPr lang="en-US" dirty="0" smtClean="0"/>
              <a:t>public, </a:t>
            </a:r>
            <a:r>
              <a:rPr lang="en-US" dirty="0" smtClean="0"/>
              <a:t>A</a:t>
            </a:r>
            <a:r>
              <a:rPr lang="en-US" dirty="0" smtClean="0"/>
              <a:t>dministration</a:t>
            </a:r>
            <a:r>
              <a:rPr lang="en-US" dirty="0" smtClean="0"/>
              <a:t>, and Congress</a:t>
            </a:r>
          </a:p>
          <a:p>
            <a:r>
              <a:rPr lang="en-US" dirty="0" smtClean="0"/>
              <a:t>Mandate for accountability</a:t>
            </a:r>
          </a:p>
          <a:p>
            <a:pPr lvl="1"/>
            <a:r>
              <a:rPr lang="en-US" dirty="0" smtClean="0"/>
              <a:t>Office of Management &amp; Budget, Federal CIO</a:t>
            </a:r>
          </a:p>
          <a:p>
            <a:pPr marL="1027113" lvl="2" indent="-112713">
              <a:buNone/>
            </a:pPr>
            <a:r>
              <a:rPr lang="en-US" dirty="0" smtClean="0"/>
              <a:t>“</a:t>
            </a:r>
            <a:r>
              <a:rPr lang="en-US" b="1" i="1" dirty="0" smtClean="0">
                <a:solidFill>
                  <a:schemeClr val="tx2">
                    <a:lumMod val="50000"/>
                  </a:schemeClr>
                </a:solidFill>
              </a:rPr>
              <a:t>More than half of all major IT projects funded in FY08 ($25.2B) are poorly planned, performing poorly, or both. That’s more than 35% of the federal IT budget.</a:t>
            </a:r>
            <a:r>
              <a:rPr lang="en-US" dirty="0" smtClean="0"/>
              <a:t>”</a:t>
            </a:r>
          </a:p>
          <a:p>
            <a:pPr lvl="1"/>
            <a:r>
              <a:rPr lang="en-US" dirty="0" smtClean="0"/>
              <a:t>Applying Standish Group CHAOS 2009 figures:</a:t>
            </a:r>
          </a:p>
          <a:p>
            <a:pPr lvl="2"/>
            <a:r>
              <a:rPr lang="en-US" dirty="0" smtClean="0"/>
              <a:t>Only </a:t>
            </a:r>
            <a:r>
              <a:rPr lang="en-US" b="1" i="1" dirty="0" smtClean="0">
                <a:solidFill>
                  <a:srgbClr val="00B050"/>
                </a:solidFill>
                <a:effectLst>
                  <a:glow rad="139700">
                    <a:srgbClr val="FFFFFF"/>
                  </a:glow>
                </a:effectLst>
              </a:rPr>
              <a:t>$8.1B  </a:t>
            </a:r>
            <a:r>
              <a:rPr lang="en-US" dirty="0" smtClean="0"/>
              <a:t>of that investment succeeds</a:t>
            </a:r>
          </a:p>
          <a:p>
            <a:pPr lvl="2"/>
            <a:r>
              <a:rPr lang="en-US" dirty="0" smtClean="0"/>
              <a:t>Fully </a:t>
            </a:r>
            <a:r>
              <a:rPr lang="en-US" b="1" i="1" dirty="0" smtClean="0">
                <a:solidFill>
                  <a:schemeClr val="accent3">
                    <a:lumMod val="75000"/>
                  </a:schemeClr>
                </a:solidFill>
                <a:effectLst>
                  <a:glow rad="139700">
                    <a:srgbClr val="FFFFFF"/>
                  </a:glow>
                </a:effectLst>
              </a:rPr>
              <a:t>$11.1B </a:t>
            </a:r>
            <a:r>
              <a:rPr lang="en-US" dirty="0" smtClean="0"/>
              <a:t> is either late, over budget and/or less than optimally functional</a:t>
            </a:r>
          </a:p>
          <a:p>
            <a:pPr lvl="2"/>
            <a:r>
              <a:rPr lang="en-US" dirty="0" smtClean="0"/>
              <a:t>A miserable </a:t>
            </a:r>
            <a:r>
              <a:rPr lang="en-US" b="1" i="1" dirty="0" smtClean="0">
                <a:solidFill>
                  <a:srgbClr val="FF0000"/>
                </a:solidFill>
                <a:effectLst>
                  <a:glow rad="139700">
                    <a:srgbClr val="FFFFFF"/>
                  </a:glow>
                </a:effectLst>
              </a:rPr>
              <a:t>$6B is wasted </a:t>
            </a:r>
            <a:r>
              <a:rPr lang="en-US" dirty="0" smtClean="0"/>
              <a:t>altogether (failures except for lessons-learned)</a:t>
            </a:r>
          </a:p>
          <a:p>
            <a:pPr lvl="2"/>
            <a:r>
              <a:rPr lang="en-US" dirty="0" smtClean="0"/>
              <a:t>Marginal improvement in ‘at risk’ fraction of </a:t>
            </a:r>
            <a:r>
              <a:rPr lang="en-US" b="1" i="1" dirty="0" smtClean="0">
                <a:solidFill>
                  <a:schemeClr val="tx2">
                    <a:lumMod val="25000"/>
                  </a:schemeClr>
                </a:solidFill>
                <a:effectLst>
                  <a:glow rad="228600">
                    <a:srgbClr val="FFFFFF"/>
                  </a:glow>
                </a:effectLst>
              </a:rPr>
              <a:t>$17.2B per year </a:t>
            </a:r>
            <a:r>
              <a:rPr lang="en-US" dirty="0" smtClean="0"/>
              <a:t>is possible with EPM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S PMO Powerpoint Template (Dar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roject_x0020_Version xmlns="3ddb2cdf-1be6-4d42-8c0d-9c21682918c6">
      <Value>Project Server</Value>
    </Project_x0020_Version>
    <Category xmlns="3ddb2cdf-1be6-4d42-8c0d-9c21682918c6">Presentation</Category>
    <Author0 xmlns="3ddb2cdf-1be6-4d42-8c0d-9c21682918c6" xsi:nil="true"/>
    <Functional_x0020_Area xmlns="3ddb2cdf-1be6-4d42-8c0d-9c21682918c6"/>
    <Chapter xmlns="3ddb2cdf-1be6-4d42-8c0d-9c21682918c6">US - Baltimore-Washington Metro</Chapter>
    <Vertical xmlns="3ddb2cdf-1be6-4d42-8c0d-9c21682918c6"/>
    <Description0 xmlns="3ddb2cdf-1be6-4d42-8c0d-9c21682918c6"> This presentation and demonstration move beyond the marketing issues like capability and functionality into a real deployment where project management maturity, enterprise adoption, and hard- and soft-value return on investment actually matters. We'll lo</Description0>
    <Job_x0020_Title xmlns="3ddb2cdf-1be6-4d42-8c0d-9c21682918c6"/>
    <Knowledge_x0020_Areas xmlns="3ddb2cdf-1be6-4d42-8c0d-9c21682918c6"/>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F7B97413C3E44C96E455F89BD6F2B8" ma:contentTypeVersion="9" ma:contentTypeDescription="Create a new document." ma:contentTypeScope="" ma:versionID="5cdf980653151ba3bbc1a8bdf834e1cd">
  <xsd:schema xmlns:xsd="http://www.w3.org/2001/XMLSchema" xmlns:p="http://schemas.microsoft.com/office/2006/metadata/properties" xmlns:ns2="3ddb2cdf-1be6-4d42-8c0d-9c21682918c6" targetNamespace="http://schemas.microsoft.com/office/2006/metadata/properties" ma:root="true" ma:fieldsID="2c7533a14b3e6eb4964bd0e0dacd2c9b" ns2:_="">
    <xsd:import namespace="3ddb2cdf-1be6-4d42-8c0d-9c21682918c6"/>
    <xsd:element name="properties">
      <xsd:complexType>
        <xsd:sequence>
          <xsd:element name="documentManagement">
            <xsd:complexType>
              <xsd:all>
                <xsd:element ref="ns2:Project_x0020_Version" minOccurs="0"/>
                <xsd:element ref="ns2:Category" minOccurs="0"/>
                <xsd:element ref="ns2:Author0" minOccurs="0"/>
                <xsd:element ref="ns2:Vertical" minOccurs="0"/>
                <xsd:element ref="ns2:Functional_x0020_Area" minOccurs="0"/>
                <xsd:element ref="ns2:Job_x0020_Title" minOccurs="0"/>
                <xsd:element ref="ns2:Knowledge_x0020_Areas" minOccurs="0"/>
                <xsd:element ref="ns2:Chapter" minOccurs="0"/>
                <xsd:element ref="ns2:Description0" minOccurs="0"/>
              </xsd:all>
            </xsd:complexType>
          </xsd:element>
        </xsd:sequence>
      </xsd:complexType>
    </xsd:element>
  </xsd:schema>
  <xsd:schema xmlns:xsd="http://www.w3.org/2001/XMLSchema" xmlns:dms="http://schemas.microsoft.com/office/2006/documentManagement/types" targetNamespace="3ddb2cdf-1be6-4d42-8c0d-9c21682918c6" elementFormDefault="qualified">
    <xsd:import namespace="http://schemas.microsoft.com/office/2006/documentManagement/types"/>
    <xsd:element name="Project_x0020_Version" ma:index="8" nillable="true" ma:displayName="Project Version" ma:internalName="Project_x0020_Version">
      <xsd:complexType>
        <xsd:complexContent>
          <xsd:extension base="dms:MultiChoice">
            <xsd:sequence>
              <xsd:element name="Value" maxOccurs="unbounded" minOccurs="0" nillable="true">
                <xsd:simpleType>
                  <xsd:restriction base="dms:Choice">
                    <xsd:enumeration value="Project 98"/>
                    <xsd:enumeration value="Project 2002"/>
                    <xsd:enumeration value="Project 2003"/>
                    <xsd:enumeration value="Project 2007"/>
                    <xsd:enumeration value="Project 2010"/>
                    <xsd:enumeration value="Project Server"/>
                    <xsd:enumeration value="Project Portfolio Server"/>
                    <xsd:enumeration value="SharePoint"/>
                    <xsd:enumeration value="EPM"/>
                  </xsd:restriction>
                </xsd:simpleType>
              </xsd:element>
            </xsd:sequence>
          </xsd:extension>
        </xsd:complexContent>
      </xsd:complexType>
    </xsd:element>
    <xsd:element name="Category" ma:index="9" nillable="true" ma:displayName="Category" ma:format="Dropdown" ma:internalName="Category">
      <xsd:simpleType>
        <xsd:restriction base="dms:Choice">
          <xsd:enumeration value="Presentation"/>
          <xsd:enumeration value="White Paper"/>
          <xsd:enumeration value="Templates"/>
          <xsd:enumeration value="Article"/>
          <xsd:enumeration value="Tip"/>
          <xsd:enumeration value="Add-on"/>
          <xsd:enumeration value="Patch"/>
          <xsd:enumeration value="Service Pack"/>
          <xsd:enumeration value="Resource Kit"/>
          <xsd:enumeration value="Certification"/>
          <xsd:enumeration value="Books"/>
          <xsd:enumeration value="Security"/>
          <xsd:enumeration value="PMP"/>
          <xsd:enumeration value="Video"/>
        </xsd:restriction>
      </xsd:simpleType>
    </xsd:element>
    <xsd:element name="Author0" ma:index="10" nillable="true" ma:displayName="Author/Presenter" ma:default="" ma:internalName="Author0">
      <xsd:simpleType>
        <xsd:restriction base="dms:Text">
          <xsd:maxLength value="255"/>
        </xsd:restriction>
      </xsd:simpleType>
    </xsd:element>
    <xsd:element name="Vertical" ma:index="11" nillable="true" ma:displayName="Vertical" ma:internalName="Vertical">
      <xsd:complexType>
        <xsd:complexContent>
          <xsd:extension base="dms:MultiChoice">
            <xsd:sequence>
              <xsd:element name="Value" maxOccurs="unbounded" minOccurs="0" nillable="true">
                <xsd:simpleType>
                  <xsd:restriction base="dms:Choice">
                    <xsd:enumeration value="Aerospace"/>
                    <xsd:enumeration value="Automotive"/>
                    <xsd:enumeration value="Construction"/>
                    <xsd:enumeration value="Consulting"/>
                    <xsd:enumeration value="Energy"/>
                    <xsd:enumeration value="Financial Services"/>
                    <xsd:enumeration value="Food and Beverage"/>
                    <xsd:enumeration value="Government"/>
                    <xsd:enumeration value="Healthcare"/>
                    <xsd:enumeration value="Information Technology"/>
                    <xsd:enumeration value="Legal"/>
                    <xsd:enumeration value="Manufacturing"/>
                    <xsd:enumeration value="Mining"/>
                    <xsd:enumeration value="Pharmaceutical"/>
                    <xsd:enumeration value="Telecom"/>
                    <xsd:enumeration value="Training/Education"/>
                  </xsd:restriction>
                </xsd:simpleType>
              </xsd:element>
            </xsd:sequence>
          </xsd:extension>
        </xsd:complexContent>
      </xsd:complexType>
    </xsd:element>
    <xsd:element name="Functional_x0020_Area" ma:index="12" nillable="true" ma:displayName="Functional Area" ma:internalName="Functional_x0020_Area">
      <xsd:complexType>
        <xsd:complexContent>
          <xsd:extension base="dms:MultiChoice">
            <xsd:sequence>
              <xsd:element name="Value" maxOccurs="unbounded" minOccurs="0" nillable="true">
                <xsd:simpleType>
                  <xsd:restriction base="dms:Choice">
                    <xsd:enumeration value="IT"/>
                    <xsd:enumeration value="PM Department or PMO"/>
                    <xsd:enumeration value="Operations"/>
                    <xsd:enumeration value="Finance"/>
                    <xsd:enumeration value="Marketing"/>
                    <xsd:enumeration value="Sales"/>
                    <xsd:enumeration value="Human Resources"/>
                    <xsd:enumeration value="Research/R&amp;D"/>
                    <xsd:enumeration value="Training/Education"/>
                  </xsd:restriction>
                </xsd:simpleType>
              </xsd:element>
            </xsd:sequence>
          </xsd:extension>
        </xsd:complexContent>
      </xsd:complexType>
    </xsd:element>
    <xsd:element name="Job_x0020_Title" ma:index="13" nillable="true" ma:displayName="Job Title" ma:internalName="Job_x0020_Title">
      <xsd:complexType>
        <xsd:complexContent>
          <xsd:extension base="dms:MultiChoice">
            <xsd:sequence>
              <xsd:element name="Value" maxOccurs="unbounded" minOccurs="0" nillable="true">
                <xsd:simpleType>
                  <xsd:restriction base="dms:Choice">
                    <xsd:enumeration value="CEO"/>
                    <xsd:enumeration value="CIO"/>
                    <xsd:enumeration value="Director of PM/PMO"/>
                    <xsd:enumeration value="Portfolio Manager"/>
                    <xsd:enumeration value="Program Manager"/>
                    <xsd:enumeration value="PM III"/>
                    <xsd:enumeration value="PM II"/>
                    <xsd:enumeration value="PM I"/>
                    <xsd:enumeration value="PM Specialist"/>
                    <xsd:enumeration value="PM Consultant"/>
                    <xsd:enumeration value="Functional Manager"/>
                    <xsd:enumeration value="Education/Training"/>
                  </xsd:restriction>
                </xsd:simpleType>
              </xsd:element>
            </xsd:sequence>
          </xsd:extension>
        </xsd:complexContent>
      </xsd:complexType>
    </xsd:element>
    <xsd:element name="Knowledge_x0020_Areas" ma:index="14" nillable="true" ma:displayName="Knowledge Areas" ma:internalName="Knowledge_x0020_Areas">
      <xsd:complexType>
        <xsd:complexContent>
          <xsd:extension base="dms:MultiChoice">
            <xsd:sequence>
              <xsd:element name="Value" maxOccurs="unbounded" minOccurs="0" nillable="true">
                <xsd:simpleType>
                  <xsd:restriction base="dms:Choice">
                    <xsd:enumeration value="Integration"/>
                    <xsd:enumeration value="Scope"/>
                    <xsd:enumeration value="Time Management"/>
                    <xsd:enumeration value="Cost Management"/>
                    <xsd:enumeration value="Quality Management"/>
                    <xsd:enumeration value="HR Management"/>
                    <xsd:enumeration value="Communications"/>
                    <xsd:enumeration value="Risk Management"/>
                    <xsd:enumeration value="Procurement"/>
                  </xsd:restriction>
                </xsd:simpleType>
              </xsd:element>
            </xsd:sequence>
          </xsd:extension>
        </xsd:complexContent>
      </xsd:complexType>
    </xsd:element>
    <xsd:element name="Chapter" ma:index="15" nillable="true" ma:displayName="Chapter" ma:format="Dropdown" ma:internalName="Chapter">
      <xsd:simpleType>
        <xsd:restriction base="dms:Choice">
          <xsd:enumeration value="Canada - Montreal"/>
          <xsd:enumeration value="Canada - Quebec City"/>
          <xsd:enumeration value="Canada -Toronto"/>
          <xsd:enumeration value="Mexico - Mexico City"/>
          <xsd:enumeration value="New Zealand"/>
          <xsd:enumeration value="Brazil"/>
          <xsd:enumeration value="Norway"/>
          <xsd:enumeration value="United Kingdom"/>
          <xsd:enumeration value="US - Atlanta"/>
          <xsd:enumeration value="US - Austin"/>
          <xsd:enumeration value="US - Baltimore-Washington Metro"/>
          <xsd:enumeration value="US - Birmingham Alabama"/>
          <xsd:enumeration value="US - Boston"/>
          <xsd:enumeration value="US - Central Indiana"/>
          <xsd:enumeration value="US - Central Ohio"/>
          <xsd:enumeration value="US - Charlotte"/>
          <xsd:enumeration value="US - Chicago"/>
          <xsd:enumeration value="US - Cincinnati"/>
          <xsd:enumeration value="US - Dallas/Ft. Worth"/>
          <xsd:enumeration value="US - Frontrange (Colorado)"/>
          <xsd:enumeration value="US - Greater Kansas City"/>
          <xsd:enumeration value="US - Houston"/>
          <xsd:enumeration value="US - Las Vegas"/>
          <xsd:enumeration value="US - New York City Metro"/>
          <xsd:enumeration value="US - Madison"/>
          <xsd:enumeration value="US - Orange County"/>
          <xsd:enumeration value="US - Philadelphia/Delaware"/>
          <xsd:enumeration value="US - Phoenix"/>
          <xsd:enumeration value="US - Portland-Cascade"/>
          <xsd:enumeration value="US - Puget Sound"/>
          <xsd:enumeration value="US - Rhode Island"/>
          <xsd:enumeration value="US - Sacramento"/>
          <xsd:enumeration value="US - San Diego"/>
          <xsd:enumeration value="US - San Francisco Bay Area"/>
          <xsd:enumeration value="US - Silicon Valley"/>
          <xsd:enumeration value="US - Southeast Michigan"/>
          <xsd:enumeration value="US - St. Louis Regional"/>
          <xsd:enumeration value="US - Tampa Bay"/>
          <xsd:enumeration value="US - Twin Cities"/>
          <xsd:enumeration value="US - Western New York"/>
          <xsd:enumeration value="MPUG-Global"/>
          <xsd:enumeration value="Microsoft"/>
        </xsd:restriction>
      </xsd:simpleType>
    </xsd:element>
    <xsd:element name="Description0" ma:index="16"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93F9634-9A7B-40EE-9D28-4B3C547BFF96}"/>
</file>

<file path=customXml/itemProps2.xml><?xml version="1.0" encoding="utf-8"?>
<ds:datastoreItem xmlns:ds="http://schemas.openxmlformats.org/officeDocument/2006/customXml" ds:itemID="{256A45A5-B6A5-4653-B511-AF91A0528E8C}"/>
</file>

<file path=customXml/itemProps3.xml><?xml version="1.0" encoding="utf-8"?>
<ds:datastoreItem xmlns:ds="http://schemas.openxmlformats.org/officeDocument/2006/customXml" ds:itemID="{F0865BCE-E6CB-4A11-808E-3360D8539B01}"/>
</file>

<file path=docProps/app.xml><?xml version="1.0" encoding="utf-8"?>
<Properties xmlns="http://schemas.openxmlformats.org/officeDocument/2006/extended-properties" xmlns:vt="http://schemas.openxmlformats.org/officeDocument/2006/docPropsVTypes">
  <Template>MOS PMO Powerpoint Template (Dark)</Template>
  <TotalTime>1049</TotalTime>
  <Words>1470</Words>
  <Application>Microsoft Office PowerPoint</Application>
  <PresentationFormat>On-screen Show (16:9)</PresentationFormat>
  <Paragraphs>235</Paragraphs>
  <Slides>30</Slides>
  <Notes>2</Notes>
  <HiddenSlides>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MOS PMO Powerpoint Template (Dark)</vt:lpstr>
      <vt:lpstr>EPM @ EPA</vt:lpstr>
      <vt:lpstr>EPM @ EPA</vt:lpstr>
      <vt:lpstr>Introduction – Richard L. Warren</vt:lpstr>
      <vt:lpstr>Survey 1</vt:lpstr>
      <vt:lpstr>Survey 2</vt:lpstr>
      <vt:lpstr>EPM Background @ EPA</vt:lpstr>
      <vt:lpstr>EPM Background @ EPA</vt:lpstr>
      <vt:lpstr>EPM Background @ EPA</vt:lpstr>
      <vt:lpstr>Public sector drivers…</vt:lpstr>
      <vt:lpstr>Driver trendlines…</vt:lpstr>
      <vt:lpstr>Driver trendlines…</vt:lpstr>
      <vt:lpstr>The path to EPM @ EPA</vt:lpstr>
      <vt:lpstr>The path to EPM @ EPA</vt:lpstr>
      <vt:lpstr>The path to EPM @ EPA</vt:lpstr>
      <vt:lpstr>Survey 3</vt:lpstr>
      <vt:lpstr>The path to EPM @ EPA</vt:lpstr>
      <vt:lpstr>The path to EPM @ EPA</vt:lpstr>
      <vt:lpstr>The path to EPM @ EPA</vt:lpstr>
      <vt:lpstr>The path to EPM @ EPA</vt:lpstr>
      <vt:lpstr>The path to EPM @ EPA</vt:lpstr>
      <vt:lpstr>The path to EPM @ EPA</vt:lpstr>
      <vt:lpstr>The path to EPM @ EPA</vt:lpstr>
      <vt:lpstr>The path to EPM @ EPA</vt:lpstr>
      <vt:lpstr>The path to EPM @ EPA</vt:lpstr>
      <vt:lpstr>EPM @ EPA Next Steps</vt:lpstr>
      <vt:lpstr>Prescriptive guidance…</vt:lpstr>
      <vt:lpstr>Recommended reading…</vt:lpstr>
      <vt:lpstr>Recommended reading…</vt:lpstr>
      <vt:lpstr>Recommended reading…</vt:lpstr>
      <vt:lpstr>Questions?</vt:lpstr>
    </vt:vector>
  </TitlesOfParts>
  <Company>U.S. 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and Adopting Project Server 2010: An EPA Case Study</dc:title>
  <dc:creator>Richard L. Warren</dc:creator>
  <cp:lastModifiedBy>Richard L. Warren</cp:lastModifiedBy>
  <cp:revision>85</cp:revision>
  <dcterms:created xsi:type="dcterms:W3CDTF">2010-10-12T19:45:33Z</dcterms:created>
  <dcterms:modified xsi:type="dcterms:W3CDTF">2010-10-14T19:28:24Z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0x01010025F7B97413C3E44C96E455F89BD6F2B8</vt:lpwstr>
  </property>
</Properties>
</file>