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6"/>
  </p:sldMasterIdLst>
  <p:notesMasterIdLst>
    <p:notesMasterId r:id="rId34"/>
  </p:notesMasterIdLst>
  <p:sldIdLst>
    <p:sldId id="308" r:id="rId7"/>
    <p:sldId id="258" r:id="rId8"/>
    <p:sldId id="313" r:id="rId9"/>
    <p:sldId id="315" r:id="rId10"/>
    <p:sldId id="341" r:id="rId11"/>
    <p:sldId id="343" r:id="rId12"/>
    <p:sldId id="342" r:id="rId13"/>
    <p:sldId id="346" r:id="rId14"/>
    <p:sldId id="347" r:id="rId15"/>
    <p:sldId id="363" r:id="rId16"/>
    <p:sldId id="348" r:id="rId17"/>
    <p:sldId id="349" r:id="rId18"/>
    <p:sldId id="350" r:id="rId19"/>
    <p:sldId id="351" r:id="rId20"/>
    <p:sldId id="352" r:id="rId21"/>
    <p:sldId id="353" r:id="rId22"/>
    <p:sldId id="355" r:id="rId23"/>
    <p:sldId id="354" r:id="rId24"/>
    <p:sldId id="357" r:id="rId25"/>
    <p:sldId id="358" r:id="rId26"/>
    <p:sldId id="359" r:id="rId27"/>
    <p:sldId id="360" r:id="rId28"/>
    <p:sldId id="361" r:id="rId29"/>
    <p:sldId id="362" r:id="rId30"/>
    <p:sldId id="364" r:id="rId31"/>
    <p:sldId id="365" r:id="rId32"/>
    <p:sldId id="310" r:id="rId33"/>
  </p:sldIdLst>
  <p:sldSz cx="9144000" cy="6858000" type="screen4x3"/>
  <p:notesSz cx="7010400" cy="9296400"/>
  <p:embeddedFontLst>
    <p:embeddedFont>
      <p:font typeface="Lato" panose="020F0502020204030203" pitchFamily="34" charset="0"/>
      <p:regular r:id="rId35"/>
      <p:bold r:id="rId36"/>
      <p:italic r:id="rId37"/>
      <p:boldItalic r:id="rId38"/>
    </p:embeddedFont>
    <p:embeddedFont>
      <p:font typeface="MS PGothic" panose="020B0600070205080204" pitchFamily="34" charset="-128"/>
      <p:regular r:id="rId39"/>
    </p:embeddedFont>
    <p:embeddedFont>
      <p:font typeface="Oswald" panose="02000503000000000000" pitchFamily="2" charset="0"/>
      <p:regular r:id="rId40"/>
    </p:embeddedFont>
    <p:embeddedFont>
      <p:font typeface="BankGothic Md BT" panose="020B0807020203060204"/>
      <p:regular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verage, Jeff" initials="BJ" lastIdx="34" clrIdx="0">
    <p:extLst/>
  </p:cmAuthor>
  <p:cmAuthor id="2" name="Daly, Andrea" initials="DA" lastIdx="18" clrIdx="1">
    <p:extLst/>
  </p:cmAuthor>
  <p:cmAuthor id="3" name="Stinnett, Jr., Walter" initials="SJW"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020242"/>
    <a:srgbClr val="EF8585"/>
    <a:srgbClr val="86A33D"/>
    <a:srgbClr val="99B948"/>
    <a:srgbClr val="DEEAF6"/>
    <a:srgbClr val="E5AD37"/>
    <a:srgbClr val="91B9DF"/>
    <a:srgbClr val="DADADA"/>
    <a:srgbClr val="BFDF6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6433" autoAdjust="0"/>
  </p:normalViewPr>
  <p:slideViewPr>
    <p:cSldViewPr snapToGrid="0">
      <p:cViewPr varScale="1">
        <p:scale>
          <a:sx n="93" d="100"/>
          <a:sy n="93" d="100"/>
        </p:scale>
        <p:origin x="94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p:cViewPr>
        <p:scale>
          <a:sx n="80" d="100"/>
          <a:sy n="80" d="100"/>
        </p:scale>
        <p:origin x="2988" y="192"/>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4.fntdata"/><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6675" y="96838"/>
            <a:ext cx="6877050" cy="5159375"/>
          </a:xfrm>
          <a:prstGeom prst="rect">
            <a:avLst/>
          </a:prstGeom>
          <a:noFill/>
          <a:ln w="12700">
            <a:solidFill>
              <a:schemeClr val="bg1"/>
            </a:solidFill>
          </a:ln>
        </p:spPr>
        <p:txBody>
          <a:bodyPr vert="horz" lIns="93166" tIns="46583" rIns="93166" bIns="46583" rtlCol="0" anchor="ctr"/>
          <a:lstStyle/>
          <a:p>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66" tIns="46583" rIns="93166" bIns="46583" rtlCol="0" anchor="b"/>
          <a:lstStyle>
            <a:lvl1pPr algn="l">
              <a:defRPr sz="1000">
                <a:solidFill>
                  <a:srgbClr val="020242"/>
                </a:solidFill>
                <a:latin typeface="Oswald" panose="02000503000000000000" pitchFamily="2" charset="0"/>
              </a:defRPr>
            </a:lvl1pPr>
          </a:lstStyle>
          <a:p>
            <a:endParaRPr lang="en-US" dirty="0"/>
          </a:p>
        </p:txBody>
      </p:sp>
      <p:cxnSp>
        <p:nvCxnSpPr>
          <p:cNvPr id="8" name="Straight Connector 11"/>
          <p:cNvCxnSpPr>
            <a:cxnSpLocks noChangeShapeType="1"/>
          </p:cNvCxnSpPr>
          <p:nvPr/>
        </p:nvCxnSpPr>
        <p:spPr bwMode="auto">
          <a:xfrm>
            <a:off x="164443" y="5348981"/>
            <a:ext cx="6681517" cy="0"/>
          </a:xfrm>
          <a:prstGeom prst="line">
            <a:avLst/>
          </a:prstGeom>
          <a:noFill/>
          <a:ln w="9525" algn="ctr">
            <a:solidFill>
              <a:srgbClr val="A6C655"/>
            </a:solidFill>
            <a:round/>
            <a:headEnd/>
            <a:tailEnd/>
          </a:ln>
          <a:extLst>
            <a:ext uri="{909E8E84-426E-40DD-AFC4-6F175D3DCCD1}">
              <a14:hiddenFill xmlns:a14="http://schemas.microsoft.com/office/drawing/2010/main">
                <a:noFill/>
              </a14:hiddenFill>
            </a:ext>
          </a:extLst>
        </p:spPr>
      </p:cxnSp>
      <p:grpSp>
        <p:nvGrpSpPr>
          <p:cNvPr id="9" name="Group 49"/>
          <p:cNvGrpSpPr>
            <a:grpSpLocks/>
          </p:cNvGrpSpPr>
          <p:nvPr/>
        </p:nvGrpSpPr>
        <p:grpSpPr bwMode="auto">
          <a:xfrm>
            <a:off x="396391" y="5718909"/>
            <a:ext cx="6217620" cy="3011199"/>
            <a:chOff x="429" y="3257"/>
            <a:chExt cx="3745" cy="1830"/>
          </a:xfrm>
        </p:grpSpPr>
        <p:sp>
          <p:nvSpPr>
            <p:cNvPr id="10" name="Line 78"/>
            <p:cNvSpPr>
              <a:spLocks noChangeShapeType="1"/>
            </p:cNvSpPr>
            <p:nvPr/>
          </p:nvSpPr>
          <p:spPr bwMode="auto">
            <a:xfrm>
              <a:off x="429" y="3257"/>
              <a:ext cx="3745"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 name="Line 79"/>
            <p:cNvSpPr>
              <a:spLocks noChangeShapeType="1"/>
            </p:cNvSpPr>
            <p:nvPr/>
          </p:nvSpPr>
          <p:spPr bwMode="auto">
            <a:xfrm>
              <a:off x="429" y="3442"/>
              <a:ext cx="3745" cy="0"/>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 name="Line 80"/>
            <p:cNvSpPr>
              <a:spLocks noChangeShapeType="1"/>
            </p:cNvSpPr>
            <p:nvPr/>
          </p:nvSpPr>
          <p:spPr bwMode="auto">
            <a:xfrm>
              <a:off x="429" y="3624"/>
              <a:ext cx="3745" cy="2"/>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Line 81"/>
            <p:cNvSpPr>
              <a:spLocks noChangeShapeType="1"/>
            </p:cNvSpPr>
            <p:nvPr/>
          </p:nvSpPr>
          <p:spPr bwMode="auto">
            <a:xfrm>
              <a:off x="429" y="3807"/>
              <a:ext cx="3745"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Line 82"/>
            <p:cNvSpPr>
              <a:spLocks noChangeShapeType="1"/>
            </p:cNvSpPr>
            <p:nvPr/>
          </p:nvSpPr>
          <p:spPr bwMode="auto">
            <a:xfrm>
              <a:off x="429" y="3991"/>
              <a:ext cx="3745"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Line 83"/>
            <p:cNvSpPr>
              <a:spLocks noChangeShapeType="1"/>
            </p:cNvSpPr>
            <p:nvPr/>
          </p:nvSpPr>
          <p:spPr bwMode="auto">
            <a:xfrm>
              <a:off x="429" y="4173"/>
              <a:ext cx="3745"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 name="Line 84"/>
            <p:cNvSpPr>
              <a:spLocks noChangeShapeType="1"/>
            </p:cNvSpPr>
            <p:nvPr/>
          </p:nvSpPr>
          <p:spPr bwMode="auto">
            <a:xfrm>
              <a:off x="429" y="4355"/>
              <a:ext cx="3745"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Line 85"/>
            <p:cNvSpPr>
              <a:spLocks noChangeShapeType="1"/>
            </p:cNvSpPr>
            <p:nvPr/>
          </p:nvSpPr>
          <p:spPr bwMode="auto">
            <a:xfrm>
              <a:off x="429" y="4538"/>
              <a:ext cx="3745"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Line 86"/>
            <p:cNvSpPr>
              <a:spLocks noChangeShapeType="1"/>
            </p:cNvSpPr>
            <p:nvPr/>
          </p:nvSpPr>
          <p:spPr bwMode="auto">
            <a:xfrm>
              <a:off x="429" y="4723"/>
              <a:ext cx="3745"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 name="Line 87"/>
            <p:cNvSpPr>
              <a:spLocks noChangeShapeType="1"/>
            </p:cNvSpPr>
            <p:nvPr/>
          </p:nvSpPr>
          <p:spPr bwMode="auto">
            <a:xfrm>
              <a:off x="429" y="4904"/>
              <a:ext cx="3745"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Line 88"/>
            <p:cNvSpPr>
              <a:spLocks noChangeShapeType="1"/>
            </p:cNvSpPr>
            <p:nvPr/>
          </p:nvSpPr>
          <p:spPr bwMode="auto">
            <a:xfrm>
              <a:off x="429" y="5086"/>
              <a:ext cx="3745"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 name="Notes Placeholder 1"/>
          <p:cNvSpPr>
            <a:spLocks noGrp="1"/>
          </p:cNvSpPr>
          <p:nvPr>
            <p:ph type="body" sz="quarter" idx="3"/>
          </p:nvPr>
        </p:nvSpPr>
        <p:spPr>
          <a:xfrm>
            <a:off x="396391" y="5528676"/>
            <a:ext cx="6217620" cy="2299291"/>
          </a:xfrm>
          <a:prstGeom prst="rect">
            <a:avLst/>
          </a:prstGeom>
        </p:spPr>
        <p:txBody>
          <a:bodyPr vert="horz" lIns="93166" tIns="46583" rIns="93166" bIns="46583" rtlCol="0"/>
          <a:lstStyle/>
          <a:p>
            <a:pPr lvl="0"/>
            <a:r>
              <a:rPr lang="en-US" dirty="0" smtClean="0"/>
              <a:t>Click to edit Master text styles</a:t>
            </a:r>
          </a:p>
        </p:txBody>
      </p:sp>
    </p:spTree>
    <p:extLst>
      <p:ext uri="{BB962C8B-B14F-4D97-AF65-F5344CB8AC3E}">
        <p14:creationId xmlns:p14="http://schemas.microsoft.com/office/powerpoint/2010/main" val="166496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panose="020F0502020204030203"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3906546" y="8743538"/>
            <a:ext cx="2987359" cy="460186"/>
          </a:xfrm>
          <a:prstGeom prst="rect">
            <a:avLst/>
          </a:prstGeom>
          <a:noFill/>
        </p:spPr>
        <p:txBody>
          <a:bodyPr lIns="91979" tIns="45990" rIns="91979" bIns="45990"/>
          <a:lstStyle/>
          <a:p>
            <a:fld id="{1E6C5189-490B-4A99-82A6-CDC2C93602CE}" type="slidenum">
              <a:rPr lang="en-US" smtClean="0">
                <a:solidFill>
                  <a:srgbClr val="000000"/>
                </a:solidFill>
                <a:latin typeface="Arial" pitchFamily="34" charset="0"/>
                <a:ea typeface="ＭＳ Ｐゴシック" pitchFamily="34" charset="-128"/>
              </a:rPr>
              <a:pPr/>
              <a:t>1</a:t>
            </a:fld>
            <a:endParaRPr lang="en-US" smtClean="0">
              <a:solidFill>
                <a:srgbClr val="000000"/>
              </a:solidFill>
              <a:latin typeface="Arial" pitchFamily="34" charset="0"/>
              <a:ea typeface="ＭＳ Ｐゴシック" pitchFamily="34"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34" charset="-128"/>
              </a:rPr>
              <a:t>Start Recording</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We are going to go ahead and get</a:t>
            </a:r>
            <a:r>
              <a:rPr lang="en-US" baseline="0" dirty="0" smtClean="0">
                <a:latin typeface="Arial" pitchFamily="34" charset="0"/>
                <a:ea typeface="ＭＳ Ｐゴシック" pitchFamily="34" charset="-128"/>
              </a:rPr>
              <a:t> started with </a:t>
            </a:r>
            <a:r>
              <a:rPr lang="en-US" baseline="0" dirty="0" err="1" smtClean="0">
                <a:latin typeface="Arial" pitchFamily="34" charset="0"/>
                <a:ea typeface="ＭＳ Ｐゴシック" pitchFamily="34" charset="-128"/>
              </a:rPr>
              <a:t>todays</a:t>
            </a:r>
            <a:r>
              <a:rPr lang="en-US" baseline="0" dirty="0" smtClean="0">
                <a:latin typeface="Arial" pitchFamily="34" charset="0"/>
                <a:ea typeface="ＭＳ Ｐゴシック" pitchFamily="34" charset="-128"/>
              </a:rPr>
              <a:t> session on </a:t>
            </a:r>
            <a:r>
              <a:rPr lang="en-US" baseline="0" dirty="0" err="1" smtClean="0">
                <a:latin typeface="Arial" pitchFamily="34" charset="0"/>
                <a:ea typeface="ＭＳ Ｐゴシック" pitchFamily="34" charset="-128"/>
              </a:rPr>
              <a:t>xxxxx</a:t>
            </a:r>
            <a:r>
              <a:rPr lang="en-US" baseline="0" dirty="0" smtClean="0">
                <a:latin typeface="Arial" pitchFamily="34" charset="0"/>
                <a:ea typeface="ＭＳ Ｐゴシック" pitchFamily="34" charset="-128"/>
              </a:rPr>
              <a:t>.</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96757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450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3906546" y="8743538"/>
            <a:ext cx="2987359" cy="460186"/>
          </a:xfrm>
          <a:prstGeom prst="rect">
            <a:avLst/>
          </a:prstGeom>
          <a:noFill/>
        </p:spPr>
        <p:txBody>
          <a:bodyPr lIns="91979" tIns="45990" rIns="91979" bIns="45990"/>
          <a:lstStyle/>
          <a:p>
            <a:fld id="{1E6C5189-490B-4A99-82A6-CDC2C93602CE}" type="slidenum">
              <a:rPr lang="en-US" smtClean="0">
                <a:solidFill>
                  <a:srgbClr val="000000"/>
                </a:solidFill>
                <a:latin typeface="Arial" pitchFamily="34" charset="0"/>
                <a:ea typeface="ＭＳ Ｐゴシック" pitchFamily="34" charset="-128"/>
              </a:rPr>
              <a:pPr/>
              <a:t>27</a:t>
            </a:fld>
            <a:endParaRPr lang="en-US" smtClean="0">
              <a:solidFill>
                <a:srgbClr val="000000"/>
              </a:solidFill>
              <a:latin typeface="Arial" pitchFamily="34" charset="0"/>
              <a:ea typeface="ＭＳ Ｐゴシック" pitchFamily="34"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34" charset="-128"/>
              </a:rPr>
              <a:t>Start Recording</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We are going to go ahead and get</a:t>
            </a:r>
            <a:r>
              <a:rPr lang="en-US" baseline="0" dirty="0" smtClean="0">
                <a:latin typeface="Arial" pitchFamily="34" charset="0"/>
                <a:ea typeface="ＭＳ Ｐゴシック" pitchFamily="34" charset="-128"/>
              </a:rPr>
              <a:t> started with </a:t>
            </a:r>
            <a:r>
              <a:rPr lang="en-US" baseline="0" dirty="0" err="1" smtClean="0">
                <a:latin typeface="Arial" pitchFamily="34" charset="0"/>
                <a:ea typeface="ＭＳ Ｐゴシック" pitchFamily="34" charset="-128"/>
              </a:rPr>
              <a:t>todays</a:t>
            </a:r>
            <a:r>
              <a:rPr lang="en-US" baseline="0" dirty="0" smtClean="0">
                <a:latin typeface="Arial" pitchFamily="34" charset="0"/>
                <a:ea typeface="ＭＳ Ｐゴシック" pitchFamily="34" charset="-128"/>
              </a:rPr>
              <a:t> session on </a:t>
            </a:r>
            <a:r>
              <a:rPr lang="en-US" baseline="0" dirty="0" err="1" smtClean="0">
                <a:latin typeface="Arial" pitchFamily="34" charset="0"/>
                <a:ea typeface="ＭＳ Ｐゴシック" pitchFamily="34" charset="-128"/>
              </a:rPr>
              <a:t>xxxxx</a:t>
            </a:r>
            <a:r>
              <a:rPr lang="en-US" baseline="0" dirty="0" smtClean="0">
                <a:latin typeface="Arial" pitchFamily="34" charset="0"/>
                <a:ea typeface="ＭＳ Ｐゴシック" pitchFamily="34" charset="-128"/>
              </a:rPr>
              <a:t>.</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39004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twitter.com/edwps" TargetMode="External"/><Relationship Id="rId1" Type="http://schemas.openxmlformats.org/officeDocument/2006/relationships/slideMaster" Target="../slideMasters/slideMaster1.xml"/><Relationship Id="rId6" Type="http://schemas.openxmlformats.org/officeDocument/2006/relationships/hyperlink" Target="https://www.linkedin.com/company/393114?trk=prof-0-ovw-curr_pos" TargetMode="External"/><Relationship Id="rId5" Type="http://schemas.openxmlformats.org/officeDocument/2006/relationships/image" Target="../media/image10.png"/><Relationship Id="rId4" Type="http://schemas.openxmlformats.org/officeDocument/2006/relationships/hyperlink" Target="https://www.facebook.com/EdwPS/"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twitter.com/edwps" TargetMode="External"/><Relationship Id="rId1" Type="http://schemas.openxmlformats.org/officeDocument/2006/relationships/slideMaster" Target="../slideMasters/slideMaster1.xml"/><Relationship Id="rId6" Type="http://schemas.openxmlformats.org/officeDocument/2006/relationships/hyperlink" Target="https://www.linkedin.com/company/393114?trk=prof-0-ovw-curr_pos" TargetMode="External"/><Relationship Id="rId5" Type="http://schemas.openxmlformats.org/officeDocument/2006/relationships/image" Target="../media/image10.png"/><Relationship Id="rId4" Type="http://schemas.openxmlformats.org/officeDocument/2006/relationships/hyperlink" Target="https://www.facebook.com/EdwPS/"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26" y="712246"/>
            <a:ext cx="9153525" cy="4019242"/>
          </a:xfrm>
          <a:prstGeom prst="rect">
            <a:avLst/>
          </a:prstGeom>
        </p:spPr>
      </p:pic>
      <p:grpSp>
        <p:nvGrpSpPr>
          <p:cNvPr id="4" name="Group 3"/>
          <p:cNvGrpSpPr/>
          <p:nvPr userDrawn="1"/>
        </p:nvGrpSpPr>
        <p:grpSpPr>
          <a:xfrm>
            <a:off x="-9525" y="4718843"/>
            <a:ext cx="9153525" cy="113779"/>
            <a:chOff x="0" y="4718843"/>
            <a:chExt cx="9144000" cy="113779"/>
          </a:xfrm>
        </p:grpSpPr>
        <p:sp>
          <p:nvSpPr>
            <p:cNvPr id="11" name="Rectangle 10"/>
            <p:cNvSpPr/>
            <p:nvPr userDrawn="1"/>
          </p:nvSpPr>
          <p:spPr>
            <a:xfrm>
              <a:off x="0" y="4796046"/>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 y="4718843"/>
              <a:ext cx="9143999"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userDrawn="1"/>
        </p:nvSpPr>
        <p:spPr>
          <a:xfrm>
            <a:off x="-9525" y="2706345"/>
            <a:ext cx="9153524" cy="1665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1" y="2717058"/>
            <a:ext cx="9143998" cy="1121860"/>
          </a:xfrm>
          <a:prstGeom prst="rect">
            <a:avLst/>
          </a:prstGeom>
          <a:noFill/>
          <a:ln>
            <a:noFill/>
          </a:ln>
        </p:spPr>
        <p:txBody>
          <a:bodyPr anchor="ctr" anchorCtr="0">
            <a:normAutofit/>
          </a:bodyPr>
          <a:lstStyle>
            <a:lvl1pPr algn="ctr">
              <a:defRPr sz="3200" b="0" baseline="0">
                <a:solidFill>
                  <a:schemeClr val="bg1"/>
                </a:solidFill>
                <a:latin typeface="Oswald" panose="02000503000000000000" pitchFamily="2" charset="0"/>
              </a:defRPr>
            </a:lvl1pPr>
          </a:lstStyle>
          <a:p>
            <a:r>
              <a:rPr lang="en-US" dirty="0" smtClean="0"/>
              <a:t>Document Title</a:t>
            </a:r>
            <a:endParaRPr lang="en-US" dirty="0"/>
          </a:p>
        </p:txBody>
      </p:sp>
      <p:sp>
        <p:nvSpPr>
          <p:cNvPr id="3" name="Subtitle 2"/>
          <p:cNvSpPr>
            <a:spLocks noGrp="1"/>
          </p:cNvSpPr>
          <p:nvPr userDrawn="1">
            <p:ph type="subTitle" idx="1" hasCustomPrompt="1"/>
          </p:nvPr>
        </p:nvSpPr>
        <p:spPr>
          <a:xfrm>
            <a:off x="0" y="3880040"/>
            <a:ext cx="9143999" cy="432094"/>
          </a:xfrm>
          <a:prstGeom prst="rect">
            <a:avLst/>
          </a:prstGeom>
        </p:spPr>
        <p:txBody>
          <a:bodyPr anchor="ctr" anchorCtr="0">
            <a:normAutofit/>
          </a:bodyPr>
          <a:lstStyle>
            <a:lvl1pPr marL="0" indent="0" algn="ctr">
              <a:buNone/>
              <a:defRPr sz="1600" baseline="0">
                <a:solidFill>
                  <a:schemeClr val="bg1"/>
                </a:solidFill>
                <a:latin typeface="Lato" panose="020F050202020403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Date, or Customer</a:t>
            </a:r>
            <a:endParaRPr lang="en-US" dirty="0"/>
          </a:p>
        </p:txBody>
      </p:sp>
    </p:spTree>
    <p:extLst>
      <p:ext uri="{BB962C8B-B14F-4D97-AF65-F5344CB8AC3E}">
        <p14:creationId xmlns:p14="http://schemas.microsoft.com/office/powerpoint/2010/main" val="39732019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33375" y="685800"/>
            <a:ext cx="4164807" cy="688181"/>
          </a:xfrm>
          <a:prstGeom prst="rect">
            <a:avLst/>
          </a:prstGeom>
        </p:spPr>
        <p:txBody>
          <a:bodyPr anchor="ctr" anchorCtr="0"/>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a:t>
            </a:r>
          </a:p>
        </p:txBody>
      </p:sp>
      <p:sp>
        <p:nvSpPr>
          <p:cNvPr id="4" name="Content Placeholder 3"/>
          <p:cNvSpPr>
            <a:spLocks noGrp="1"/>
          </p:cNvSpPr>
          <p:nvPr>
            <p:ph sz="half" idx="2" hasCustomPrompt="1"/>
          </p:nvPr>
        </p:nvSpPr>
        <p:spPr>
          <a:xfrm>
            <a:off x="333375" y="1470025"/>
            <a:ext cx="4164807" cy="4062413"/>
          </a:xfrm>
          <a:prstGeom prst="rect">
            <a:avLst/>
          </a:prstGeom>
        </p:spPr>
        <p:txBody>
          <a:bodyPr/>
          <a:lstStyle>
            <a:lvl1pPr marL="228600" indent="-228600">
              <a:buFont typeface="Arial" panose="020B0604020202020204" pitchFamily="34" charset="0"/>
              <a:buChar cha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29150" y="685800"/>
            <a:ext cx="4191000" cy="688181"/>
          </a:xfrm>
          <a:prstGeom prst="rect">
            <a:avLst/>
          </a:prstGeom>
        </p:spPr>
        <p:txBody>
          <a:bodyPr anchor="ctr" anchorCtr="0"/>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a:t>
            </a:r>
          </a:p>
        </p:txBody>
      </p:sp>
      <p:sp>
        <p:nvSpPr>
          <p:cNvPr id="6" name="Content Placeholder 5"/>
          <p:cNvSpPr>
            <a:spLocks noGrp="1"/>
          </p:cNvSpPr>
          <p:nvPr>
            <p:ph sz="quarter" idx="4" hasCustomPrompt="1"/>
          </p:nvPr>
        </p:nvSpPr>
        <p:spPr>
          <a:xfrm>
            <a:off x="4629150" y="1470025"/>
            <a:ext cx="4191000" cy="4062413"/>
          </a:xfrm>
          <a:prstGeom prst="rect">
            <a:avLst/>
          </a:prstGeom>
        </p:spPr>
        <p:txBody>
          <a:bodyPr/>
          <a:lstStyle>
            <a:lvl1pPr marL="228600" indent="-228600">
              <a:buFont typeface="Arial" panose="020B0604020202020204" pitchFamily="34" charset="0"/>
              <a:buChar cha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333375" y="0"/>
            <a:ext cx="8486775" cy="682624"/>
          </a:xfrm>
          <a:prstGeom prst="rect">
            <a:avLst/>
          </a:prstGeom>
        </p:spPr>
        <p:txBody>
          <a:bodyPr/>
          <a:lstStyle>
            <a:lvl1pPr>
              <a:defRPr b="0"/>
            </a:lvl1pPr>
          </a:lstStyle>
          <a:p>
            <a:r>
              <a:rPr lang="en-US" dirty="0" smtClean="0"/>
              <a:t>Slide Title</a:t>
            </a:r>
            <a:endParaRPr lang="en-US" dirty="0"/>
          </a:p>
        </p:txBody>
      </p:sp>
    </p:spTree>
    <p:extLst>
      <p:ext uri="{BB962C8B-B14F-4D97-AF65-F5344CB8AC3E}">
        <p14:creationId xmlns:p14="http://schemas.microsoft.com/office/powerpoint/2010/main" val="35059724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ontact Information">
    <p:spTree>
      <p:nvGrpSpPr>
        <p:cNvPr id="1" name=""/>
        <p:cNvGrpSpPr/>
        <p:nvPr/>
      </p:nvGrpSpPr>
      <p:grpSpPr>
        <a:xfrm>
          <a:off x="0" y="0"/>
          <a:ext cx="0" cy="0"/>
          <a:chOff x="0" y="0"/>
          <a:chExt cx="0" cy="0"/>
        </a:xfrm>
      </p:grpSpPr>
      <p:sp>
        <p:nvSpPr>
          <p:cNvPr id="9" name="Rectangle 8"/>
          <p:cNvSpPr/>
          <p:nvPr userDrawn="1"/>
        </p:nvSpPr>
        <p:spPr>
          <a:xfrm>
            <a:off x="0" y="4735777"/>
            <a:ext cx="9144000" cy="2122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763" y="1381125"/>
            <a:ext cx="783857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2" y="2396424"/>
            <a:ext cx="9143998" cy="867118"/>
          </a:xfrm>
          <a:prstGeom prst="rect">
            <a:avLst/>
          </a:prstGeom>
          <a:noFill/>
          <a:ln>
            <a:noFill/>
          </a:ln>
        </p:spPr>
        <p:txBody>
          <a:bodyPr anchor="ctr" anchorCtr="0">
            <a:normAutofit/>
          </a:bodyPr>
          <a:lstStyle>
            <a:lvl1pPr algn="ctr">
              <a:defRPr sz="2800" b="0" baseline="0">
                <a:solidFill>
                  <a:schemeClr val="accent1"/>
                </a:solidFill>
                <a:latin typeface="Oswald" panose="02000503000000000000" pitchFamily="2" charset="0"/>
              </a:defRPr>
            </a:lvl1pPr>
          </a:lstStyle>
          <a:p>
            <a:r>
              <a:rPr lang="en-US" dirty="0" smtClean="0"/>
              <a:t>Presenter Name</a:t>
            </a:r>
            <a:endParaRPr lang="en-US" dirty="0"/>
          </a:p>
        </p:txBody>
      </p:sp>
      <p:sp>
        <p:nvSpPr>
          <p:cNvPr id="3" name="Subtitle 2"/>
          <p:cNvSpPr>
            <a:spLocks noGrp="1"/>
          </p:cNvSpPr>
          <p:nvPr userDrawn="1">
            <p:ph type="subTitle" idx="1" hasCustomPrompt="1"/>
          </p:nvPr>
        </p:nvSpPr>
        <p:spPr>
          <a:xfrm>
            <a:off x="2113365" y="3316155"/>
            <a:ext cx="4917270" cy="742761"/>
          </a:xfrm>
          <a:prstGeom prst="rect">
            <a:avLst/>
          </a:prstGeom>
        </p:spPr>
        <p:txBody>
          <a:bodyPr anchor="ctr" anchorCtr="0">
            <a:normAutofit/>
          </a:bodyPr>
          <a:lstStyle>
            <a:lvl1pPr marL="0" indent="0" algn="ctr">
              <a:lnSpc>
                <a:spcPct val="100000"/>
              </a:lnSpc>
              <a:buNone/>
              <a:defRPr sz="1600" baseline="0">
                <a:solidFill>
                  <a:schemeClr val="accent1"/>
                </a:solidFill>
                <a:latin typeface="Lato" panose="020F050202020403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Name@EdwPS.com</a:t>
            </a:r>
            <a:br>
              <a:rPr lang="en-US" dirty="0" smtClean="0"/>
            </a:br>
            <a:r>
              <a:rPr lang="en-US" dirty="0" smtClean="0"/>
              <a:t>443.561.XXXX</a:t>
            </a:r>
            <a:endParaRPr lang="en-US" dirty="0"/>
          </a:p>
        </p:txBody>
      </p:sp>
      <p:grpSp>
        <p:nvGrpSpPr>
          <p:cNvPr id="4" name="Group 3"/>
          <p:cNvGrpSpPr/>
          <p:nvPr userDrawn="1"/>
        </p:nvGrpSpPr>
        <p:grpSpPr>
          <a:xfrm>
            <a:off x="2906973" y="5927725"/>
            <a:ext cx="6237027" cy="930275"/>
            <a:chOff x="2906973" y="5927725"/>
            <a:chExt cx="6237027" cy="930275"/>
          </a:xfrm>
        </p:grpSpPr>
        <p:sp>
          <p:nvSpPr>
            <p:cNvPr id="14" name="Rectangle 13"/>
            <p:cNvSpPr/>
            <p:nvPr userDrawn="1"/>
          </p:nvSpPr>
          <p:spPr>
            <a:xfrm>
              <a:off x="2906973" y="5962650"/>
              <a:ext cx="6237027" cy="8953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Box 14"/>
            <p:cNvSpPr txBox="1"/>
            <p:nvPr userDrawn="1"/>
          </p:nvSpPr>
          <p:spPr>
            <a:xfrm>
              <a:off x="3154623" y="6099561"/>
              <a:ext cx="3985147" cy="502702"/>
            </a:xfrm>
            <a:prstGeom prst="rect">
              <a:avLst/>
            </a:prstGeom>
            <a:noFill/>
          </p:spPr>
          <p:txBody>
            <a:bodyPr wrap="square" rtlCol="0">
              <a:spAutoFit/>
            </a:bodyPr>
            <a:lstStyle/>
            <a:p>
              <a:pPr algn="r">
                <a:lnSpc>
                  <a:spcPts val="1600"/>
                </a:lnSpc>
              </a:pPr>
              <a:r>
                <a:rPr lang="en-US" sz="1200" dirty="0" smtClean="0">
                  <a:solidFill>
                    <a:schemeClr val="bg1"/>
                  </a:solidFill>
                  <a:latin typeface="Lato" panose="020F0502020204030203" pitchFamily="34" charset="0"/>
                </a:rPr>
                <a:t>6085 Marshalee</a:t>
              </a:r>
              <a:r>
                <a:rPr lang="en-US" sz="1200" baseline="0" dirty="0" smtClean="0">
                  <a:solidFill>
                    <a:schemeClr val="bg1"/>
                  </a:solidFill>
                  <a:latin typeface="Lato" panose="020F0502020204030203" pitchFamily="34" charset="0"/>
                </a:rPr>
                <a:t> Drive, Suite 140, Elkridge, MD 21075</a:t>
              </a:r>
              <a:br>
                <a:rPr lang="en-US" sz="1200" baseline="0" dirty="0" smtClean="0">
                  <a:solidFill>
                    <a:schemeClr val="bg1"/>
                  </a:solidFill>
                  <a:latin typeface="Lato" panose="020F0502020204030203" pitchFamily="34" charset="0"/>
                </a:rPr>
              </a:br>
              <a:r>
                <a:rPr lang="en-US" sz="1200" baseline="0" dirty="0" smtClean="0">
                  <a:solidFill>
                    <a:schemeClr val="bg1"/>
                  </a:solidFill>
                  <a:latin typeface="Lato" panose="020F0502020204030203" pitchFamily="34" charset="0"/>
                </a:rPr>
                <a:t>800.556.2506  |  </a:t>
              </a:r>
              <a:r>
                <a:rPr lang="en-US" sz="1200" b="1" baseline="0" dirty="0" smtClean="0">
                  <a:solidFill>
                    <a:schemeClr val="bg1"/>
                  </a:solidFill>
                  <a:latin typeface="Lato" panose="020F0502020204030203" pitchFamily="34" charset="0"/>
                </a:rPr>
                <a:t>www.EdwPS.com</a:t>
              </a:r>
              <a:endParaRPr lang="en-US" sz="1200" b="1" dirty="0">
                <a:solidFill>
                  <a:schemeClr val="bg1"/>
                </a:solidFill>
                <a:latin typeface="Lato" panose="020F0502020204030203" pitchFamily="34" charset="0"/>
              </a:endParaRPr>
            </a:p>
          </p:txBody>
        </p:sp>
        <p:sp>
          <p:nvSpPr>
            <p:cNvPr id="16" name="Rectangle 15"/>
            <p:cNvSpPr/>
            <p:nvPr userDrawn="1"/>
          </p:nvSpPr>
          <p:spPr>
            <a:xfrm>
              <a:off x="2906973" y="5927725"/>
              <a:ext cx="6237027"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5753100" y="6630533"/>
              <a:ext cx="3390900" cy="215444"/>
            </a:xfrm>
            <a:prstGeom prst="rect">
              <a:avLst/>
            </a:prstGeom>
            <a:noFill/>
          </p:spPr>
          <p:txBody>
            <a:bodyPr wrap="square" rtlCol="0">
              <a:spAutoFit/>
            </a:bodyPr>
            <a:lstStyle/>
            <a:p>
              <a:pPr algn="r"/>
              <a:r>
                <a:rPr lang="en-US" sz="800" i="1" dirty="0" smtClean="0">
                  <a:solidFill>
                    <a:schemeClr val="bg1"/>
                  </a:solidFill>
                  <a:latin typeface="Lato" panose="020F0502020204030203" pitchFamily="34" charset="0"/>
                </a:rPr>
                <a:t>This presentation is proprietary</a:t>
              </a:r>
              <a:r>
                <a:rPr lang="en-US" sz="800" i="1" baseline="0" dirty="0" smtClean="0">
                  <a:solidFill>
                    <a:schemeClr val="bg1"/>
                  </a:solidFill>
                  <a:latin typeface="Lato" panose="020F0502020204030203" pitchFamily="34" charset="0"/>
                </a:rPr>
                <a:t> to Edwards Performance Solutions</a:t>
              </a:r>
              <a:endParaRPr lang="en-US" sz="800" i="1" dirty="0">
                <a:solidFill>
                  <a:schemeClr val="bg1"/>
                </a:solidFill>
                <a:latin typeface="Lato" panose="020F0502020204030203" pitchFamily="34" charset="0"/>
              </a:endParaRPr>
            </a:p>
          </p:txBody>
        </p:sp>
      </p:grpSp>
      <p:grpSp>
        <p:nvGrpSpPr>
          <p:cNvPr id="5" name="Group 4"/>
          <p:cNvGrpSpPr/>
          <p:nvPr userDrawn="1"/>
        </p:nvGrpSpPr>
        <p:grpSpPr>
          <a:xfrm>
            <a:off x="0" y="0"/>
            <a:ext cx="7833815" cy="1381125"/>
            <a:chOff x="0" y="0"/>
            <a:chExt cx="7833815" cy="1381125"/>
          </a:xfrm>
        </p:grpSpPr>
        <p:sp>
          <p:nvSpPr>
            <p:cNvPr id="18" name="Rectangle 17"/>
            <p:cNvSpPr/>
            <p:nvPr userDrawn="1"/>
          </p:nvSpPr>
          <p:spPr>
            <a:xfrm>
              <a:off x="0" y="0"/>
              <a:ext cx="7833815" cy="138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477668" y="344182"/>
              <a:ext cx="2019864" cy="584775"/>
            </a:xfrm>
            <a:prstGeom prst="rect">
              <a:avLst/>
            </a:prstGeom>
            <a:noFill/>
          </p:spPr>
          <p:txBody>
            <a:bodyPr wrap="square" rtlCol="0">
              <a:spAutoFit/>
            </a:bodyPr>
            <a:lstStyle/>
            <a:p>
              <a:r>
                <a:rPr lang="en-US" sz="3200" dirty="0" smtClean="0">
                  <a:solidFill>
                    <a:schemeClr val="bg1"/>
                  </a:solidFill>
                  <a:latin typeface="Oswald" panose="02000503000000000000" pitchFamily="2" charset="0"/>
                </a:rPr>
                <a:t>Let’s Talk.</a:t>
              </a:r>
              <a:endParaRPr lang="en-US" sz="3200" dirty="0">
                <a:solidFill>
                  <a:schemeClr val="bg1"/>
                </a:solidFill>
                <a:latin typeface="Oswald" panose="02000503000000000000" pitchFamily="2" charset="0"/>
              </a:endParaRPr>
            </a:p>
          </p:txBody>
        </p:sp>
        <p:sp>
          <p:nvSpPr>
            <p:cNvPr id="20" name="TextBox 19"/>
            <p:cNvSpPr txBox="1"/>
            <p:nvPr userDrawn="1"/>
          </p:nvSpPr>
          <p:spPr>
            <a:xfrm>
              <a:off x="2603596" y="471461"/>
              <a:ext cx="4844954" cy="615553"/>
            </a:xfrm>
            <a:prstGeom prst="rect">
              <a:avLst/>
            </a:prstGeom>
            <a:noFill/>
          </p:spPr>
          <p:txBody>
            <a:bodyPr wrap="square" rtlCol="0">
              <a:spAutoFit/>
            </a:bodyPr>
            <a:lstStyle/>
            <a:p>
              <a:r>
                <a:rPr lang="en-US" sz="1600" i="1" dirty="0" smtClean="0">
                  <a:latin typeface="Lato" panose="020F0502020204030203" pitchFamily="34" charset="0"/>
                </a:rPr>
                <a:t>To learn</a:t>
              </a:r>
              <a:r>
                <a:rPr lang="en-US" sz="1600" i="1" baseline="0" dirty="0" smtClean="0">
                  <a:latin typeface="Lato" panose="020F0502020204030203" pitchFamily="34" charset="0"/>
                </a:rPr>
                <a:t> about how we can help your organization,</a:t>
              </a:r>
              <a:br>
                <a:rPr lang="en-US" sz="1600" i="1" baseline="0" dirty="0" smtClean="0">
                  <a:latin typeface="Lato" panose="020F0502020204030203" pitchFamily="34" charset="0"/>
                </a:rPr>
              </a:br>
              <a:r>
                <a:rPr lang="en-US" sz="1600" i="1" baseline="0" dirty="0" smtClean="0">
                  <a:latin typeface="Lato" panose="020F0502020204030203" pitchFamily="34" charset="0"/>
                </a:rPr>
                <a:t>please contact us</a:t>
              </a:r>
              <a:r>
                <a:rPr lang="en-US" sz="1800" i="1" baseline="0" dirty="0" smtClean="0">
                  <a:latin typeface="Lato" panose="020F0502020204030203" pitchFamily="34" charset="0"/>
                </a:rPr>
                <a:t>. </a:t>
              </a:r>
              <a:endParaRPr lang="en-US" sz="1800" i="1" dirty="0">
                <a:latin typeface="Lato" panose="020F0502020204030203" pitchFamily="34" charset="0"/>
              </a:endParaRPr>
            </a:p>
          </p:txBody>
        </p:sp>
      </p:grpSp>
      <p:pic>
        <p:nvPicPr>
          <p:cNvPr id="21" name="Picture 20">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00346" y="6238421"/>
            <a:ext cx="259898" cy="259898"/>
          </a:xfrm>
          <a:prstGeom prst="rect">
            <a:avLst/>
          </a:prstGeom>
        </p:spPr>
      </p:pic>
      <p:pic>
        <p:nvPicPr>
          <p:cNvPr id="22" name="Picture 21">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92992" y="6238421"/>
            <a:ext cx="259898" cy="259898"/>
          </a:xfrm>
          <a:prstGeom prst="rect">
            <a:avLst/>
          </a:prstGeom>
        </p:spPr>
      </p:pic>
      <p:pic>
        <p:nvPicPr>
          <p:cNvPr id="23" name="Picture 22">
            <a:hlinkClick r:id="rId6"/>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82776" y="6234566"/>
            <a:ext cx="259898" cy="259898"/>
          </a:xfrm>
          <a:prstGeom prst="rect">
            <a:avLst/>
          </a:prstGeom>
        </p:spPr>
      </p:pic>
    </p:spTree>
    <p:extLst>
      <p:ext uri="{BB962C8B-B14F-4D97-AF65-F5344CB8AC3E}">
        <p14:creationId xmlns:p14="http://schemas.microsoft.com/office/powerpoint/2010/main" val="16358210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ntact Information - Internal">
    <p:spTree>
      <p:nvGrpSpPr>
        <p:cNvPr id="1" name=""/>
        <p:cNvGrpSpPr/>
        <p:nvPr/>
      </p:nvGrpSpPr>
      <p:grpSpPr>
        <a:xfrm>
          <a:off x="0" y="0"/>
          <a:ext cx="0" cy="0"/>
          <a:chOff x="0" y="0"/>
          <a:chExt cx="0" cy="0"/>
        </a:xfrm>
      </p:grpSpPr>
      <p:sp>
        <p:nvSpPr>
          <p:cNvPr id="9" name="Rectangle 8"/>
          <p:cNvSpPr/>
          <p:nvPr userDrawn="1"/>
        </p:nvSpPr>
        <p:spPr>
          <a:xfrm>
            <a:off x="0" y="4735777"/>
            <a:ext cx="9144000" cy="2122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763" y="1381125"/>
            <a:ext cx="783857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2" y="2396424"/>
            <a:ext cx="9143998" cy="867118"/>
          </a:xfrm>
          <a:prstGeom prst="rect">
            <a:avLst/>
          </a:prstGeom>
          <a:noFill/>
          <a:ln>
            <a:noFill/>
          </a:ln>
        </p:spPr>
        <p:txBody>
          <a:bodyPr anchor="ctr" anchorCtr="0">
            <a:normAutofit/>
          </a:bodyPr>
          <a:lstStyle>
            <a:lvl1pPr algn="ctr">
              <a:defRPr sz="2800" b="0" baseline="0">
                <a:solidFill>
                  <a:schemeClr val="accent1"/>
                </a:solidFill>
                <a:latin typeface="Oswald" panose="02000503000000000000" pitchFamily="2" charset="0"/>
              </a:defRPr>
            </a:lvl1pPr>
          </a:lstStyle>
          <a:p>
            <a:r>
              <a:rPr lang="en-US" dirty="0" smtClean="0"/>
              <a:t>Presenter Name</a:t>
            </a:r>
            <a:endParaRPr lang="en-US" dirty="0"/>
          </a:p>
        </p:txBody>
      </p:sp>
      <p:sp>
        <p:nvSpPr>
          <p:cNvPr id="3" name="Subtitle 2"/>
          <p:cNvSpPr>
            <a:spLocks noGrp="1"/>
          </p:cNvSpPr>
          <p:nvPr userDrawn="1">
            <p:ph type="subTitle" idx="1" hasCustomPrompt="1"/>
          </p:nvPr>
        </p:nvSpPr>
        <p:spPr>
          <a:xfrm>
            <a:off x="2113365" y="3316155"/>
            <a:ext cx="4917270" cy="742761"/>
          </a:xfrm>
          <a:prstGeom prst="rect">
            <a:avLst/>
          </a:prstGeom>
        </p:spPr>
        <p:txBody>
          <a:bodyPr anchor="ctr" anchorCtr="0">
            <a:normAutofit/>
          </a:bodyPr>
          <a:lstStyle>
            <a:lvl1pPr marL="0" indent="0" algn="ctr">
              <a:lnSpc>
                <a:spcPct val="100000"/>
              </a:lnSpc>
              <a:buNone/>
              <a:defRPr sz="1600" baseline="0">
                <a:solidFill>
                  <a:schemeClr val="accent1"/>
                </a:solidFill>
                <a:latin typeface="Lato" panose="020F050202020403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Name@EdwPS.com</a:t>
            </a:r>
            <a:br>
              <a:rPr lang="en-US" dirty="0" smtClean="0"/>
            </a:br>
            <a:r>
              <a:rPr lang="en-US" dirty="0" smtClean="0"/>
              <a:t>443.561.XXXX</a:t>
            </a:r>
            <a:endParaRPr lang="en-US" dirty="0"/>
          </a:p>
        </p:txBody>
      </p:sp>
      <p:grpSp>
        <p:nvGrpSpPr>
          <p:cNvPr id="4" name="Group 3"/>
          <p:cNvGrpSpPr/>
          <p:nvPr userDrawn="1"/>
        </p:nvGrpSpPr>
        <p:grpSpPr>
          <a:xfrm>
            <a:off x="2906973" y="5927725"/>
            <a:ext cx="6237027" cy="930275"/>
            <a:chOff x="2906973" y="5927725"/>
            <a:chExt cx="6237027" cy="930275"/>
          </a:xfrm>
        </p:grpSpPr>
        <p:sp>
          <p:nvSpPr>
            <p:cNvPr id="14" name="Rectangle 13"/>
            <p:cNvSpPr/>
            <p:nvPr userDrawn="1"/>
          </p:nvSpPr>
          <p:spPr>
            <a:xfrm>
              <a:off x="2906973" y="5962650"/>
              <a:ext cx="6237027" cy="8953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Box 14"/>
            <p:cNvSpPr txBox="1"/>
            <p:nvPr userDrawn="1"/>
          </p:nvSpPr>
          <p:spPr>
            <a:xfrm>
              <a:off x="3154623" y="6099561"/>
              <a:ext cx="3985147" cy="502702"/>
            </a:xfrm>
            <a:prstGeom prst="rect">
              <a:avLst/>
            </a:prstGeom>
            <a:noFill/>
          </p:spPr>
          <p:txBody>
            <a:bodyPr wrap="square" rtlCol="0">
              <a:spAutoFit/>
            </a:bodyPr>
            <a:lstStyle/>
            <a:p>
              <a:pPr algn="r">
                <a:lnSpc>
                  <a:spcPts val="1600"/>
                </a:lnSpc>
              </a:pPr>
              <a:r>
                <a:rPr lang="en-US" sz="1200" dirty="0" smtClean="0">
                  <a:solidFill>
                    <a:schemeClr val="bg1"/>
                  </a:solidFill>
                  <a:latin typeface="Lato" panose="020F0502020204030203" pitchFamily="34" charset="0"/>
                </a:rPr>
                <a:t>6085 Marshalee</a:t>
              </a:r>
              <a:r>
                <a:rPr lang="en-US" sz="1200" baseline="0" dirty="0" smtClean="0">
                  <a:solidFill>
                    <a:schemeClr val="bg1"/>
                  </a:solidFill>
                  <a:latin typeface="Lato" panose="020F0502020204030203" pitchFamily="34" charset="0"/>
                </a:rPr>
                <a:t> Drive, Suite 140, Elkridge, MD 21075</a:t>
              </a:r>
              <a:br>
                <a:rPr lang="en-US" sz="1200" baseline="0" dirty="0" smtClean="0">
                  <a:solidFill>
                    <a:schemeClr val="bg1"/>
                  </a:solidFill>
                  <a:latin typeface="Lato" panose="020F0502020204030203" pitchFamily="34" charset="0"/>
                </a:rPr>
              </a:br>
              <a:r>
                <a:rPr lang="en-US" sz="1200" baseline="0" dirty="0" smtClean="0">
                  <a:solidFill>
                    <a:schemeClr val="bg1"/>
                  </a:solidFill>
                  <a:latin typeface="Lato" panose="020F0502020204030203" pitchFamily="34" charset="0"/>
                </a:rPr>
                <a:t>800.556.2506  |  </a:t>
              </a:r>
              <a:r>
                <a:rPr lang="en-US" sz="1200" b="1" baseline="0" dirty="0" smtClean="0">
                  <a:solidFill>
                    <a:schemeClr val="bg1"/>
                  </a:solidFill>
                  <a:latin typeface="Lato" panose="020F0502020204030203" pitchFamily="34" charset="0"/>
                </a:rPr>
                <a:t>www.EdwPS.com</a:t>
              </a:r>
              <a:endParaRPr lang="en-US" sz="1200" b="1" dirty="0">
                <a:solidFill>
                  <a:schemeClr val="bg1"/>
                </a:solidFill>
                <a:latin typeface="Lato" panose="020F0502020204030203" pitchFamily="34" charset="0"/>
              </a:endParaRPr>
            </a:p>
          </p:txBody>
        </p:sp>
        <p:sp>
          <p:nvSpPr>
            <p:cNvPr id="16" name="Rectangle 15"/>
            <p:cNvSpPr/>
            <p:nvPr userDrawn="1"/>
          </p:nvSpPr>
          <p:spPr>
            <a:xfrm>
              <a:off x="2906973" y="5927725"/>
              <a:ext cx="6237027"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5753100" y="6630533"/>
              <a:ext cx="3390900" cy="215444"/>
            </a:xfrm>
            <a:prstGeom prst="rect">
              <a:avLst/>
            </a:prstGeom>
            <a:noFill/>
          </p:spPr>
          <p:txBody>
            <a:bodyPr wrap="square" rtlCol="0">
              <a:spAutoFit/>
            </a:bodyPr>
            <a:lstStyle/>
            <a:p>
              <a:pPr algn="r"/>
              <a:r>
                <a:rPr lang="en-US" sz="800" i="1" dirty="0" smtClean="0">
                  <a:solidFill>
                    <a:schemeClr val="bg1"/>
                  </a:solidFill>
                  <a:latin typeface="Lato" panose="020F0502020204030203" pitchFamily="34" charset="0"/>
                </a:rPr>
                <a:t>This presentation is proprietary</a:t>
              </a:r>
              <a:r>
                <a:rPr lang="en-US" sz="800" i="1" baseline="0" dirty="0" smtClean="0">
                  <a:solidFill>
                    <a:schemeClr val="bg1"/>
                  </a:solidFill>
                  <a:latin typeface="Lato" panose="020F0502020204030203" pitchFamily="34" charset="0"/>
                </a:rPr>
                <a:t> to Edwards Performance Solutions</a:t>
              </a:r>
              <a:endParaRPr lang="en-US" sz="800" i="1" dirty="0">
                <a:solidFill>
                  <a:schemeClr val="bg1"/>
                </a:solidFill>
                <a:latin typeface="Lato" panose="020F0502020204030203" pitchFamily="34" charset="0"/>
              </a:endParaRPr>
            </a:p>
          </p:txBody>
        </p:sp>
      </p:grpSp>
      <p:grpSp>
        <p:nvGrpSpPr>
          <p:cNvPr id="5" name="Group 4"/>
          <p:cNvGrpSpPr/>
          <p:nvPr userDrawn="1"/>
        </p:nvGrpSpPr>
        <p:grpSpPr>
          <a:xfrm>
            <a:off x="0" y="0"/>
            <a:ext cx="7833815" cy="1381125"/>
            <a:chOff x="0" y="0"/>
            <a:chExt cx="7833815" cy="1381125"/>
          </a:xfrm>
        </p:grpSpPr>
        <p:sp>
          <p:nvSpPr>
            <p:cNvPr id="18" name="Rectangle 17"/>
            <p:cNvSpPr/>
            <p:nvPr userDrawn="1"/>
          </p:nvSpPr>
          <p:spPr>
            <a:xfrm>
              <a:off x="0" y="0"/>
              <a:ext cx="7833815" cy="138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477668" y="344182"/>
              <a:ext cx="2019864" cy="584775"/>
            </a:xfrm>
            <a:prstGeom prst="rect">
              <a:avLst/>
            </a:prstGeom>
            <a:noFill/>
          </p:spPr>
          <p:txBody>
            <a:bodyPr wrap="square" rtlCol="0">
              <a:spAutoFit/>
            </a:bodyPr>
            <a:lstStyle/>
            <a:p>
              <a:r>
                <a:rPr lang="en-US" sz="3200" dirty="0" smtClean="0">
                  <a:solidFill>
                    <a:schemeClr val="bg1"/>
                  </a:solidFill>
                  <a:latin typeface="Oswald" panose="02000503000000000000" pitchFamily="2" charset="0"/>
                </a:rPr>
                <a:t>Questions?</a:t>
              </a:r>
              <a:endParaRPr lang="en-US" sz="3200" dirty="0">
                <a:solidFill>
                  <a:schemeClr val="bg1"/>
                </a:solidFill>
                <a:latin typeface="Oswald" panose="02000503000000000000" pitchFamily="2" charset="0"/>
              </a:endParaRPr>
            </a:p>
          </p:txBody>
        </p:sp>
        <p:sp>
          <p:nvSpPr>
            <p:cNvPr id="20" name="TextBox 19"/>
            <p:cNvSpPr txBox="1"/>
            <p:nvPr userDrawn="1"/>
          </p:nvSpPr>
          <p:spPr>
            <a:xfrm>
              <a:off x="2603596" y="471461"/>
              <a:ext cx="4844954" cy="615553"/>
            </a:xfrm>
            <a:prstGeom prst="rect">
              <a:avLst/>
            </a:prstGeom>
            <a:noFill/>
          </p:spPr>
          <p:txBody>
            <a:bodyPr wrap="square" rtlCol="0">
              <a:spAutoFit/>
            </a:bodyPr>
            <a:lstStyle/>
            <a:p>
              <a:r>
                <a:rPr lang="en-US" sz="1600" i="1" dirty="0" smtClean="0">
                  <a:latin typeface="Lato" panose="020F0502020204030203" pitchFamily="34" charset="0"/>
                </a:rPr>
                <a:t>To learn</a:t>
              </a:r>
              <a:r>
                <a:rPr lang="en-US" sz="1600" i="1" baseline="0" dirty="0" smtClean="0">
                  <a:latin typeface="Lato" panose="020F0502020204030203" pitchFamily="34" charset="0"/>
                </a:rPr>
                <a:t> more about the topic of this presentation,</a:t>
              </a:r>
              <a:br>
                <a:rPr lang="en-US" sz="1600" i="1" baseline="0" dirty="0" smtClean="0">
                  <a:latin typeface="Lato" panose="020F0502020204030203" pitchFamily="34" charset="0"/>
                </a:rPr>
              </a:br>
              <a:r>
                <a:rPr lang="en-US" sz="1600" i="1" baseline="0" dirty="0" smtClean="0">
                  <a:latin typeface="Lato" panose="020F0502020204030203" pitchFamily="34" charset="0"/>
                </a:rPr>
                <a:t>please contact…</a:t>
              </a:r>
              <a:r>
                <a:rPr lang="en-US" sz="1800" i="1" baseline="0" dirty="0" smtClean="0">
                  <a:latin typeface="Lato" panose="020F0502020204030203" pitchFamily="34" charset="0"/>
                </a:rPr>
                <a:t> </a:t>
              </a:r>
              <a:endParaRPr lang="en-US" sz="1800" i="1" dirty="0">
                <a:latin typeface="Lato" panose="020F0502020204030203" pitchFamily="34" charset="0"/>
              </a:endParaRPr>
            </a:p>
          </p:txBody>
        </p:sp>
      </p:grpSp>
      <p:pic>
        <p:nvPicPr>
          <p:cNvPr id="21" name="Picture 20">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00346" y="6238421"/>
            <a:ext cx="259898" cy="259898"/>
          </a:xfrm>
          <a:prstGeom prst="rect">
            <a:avLst/>
          </a:prstGeom>
        </p:spPr>
      </p:pic>
      <p:pic>
        <p:nvPicPr>
          <p:cNvPr id="22" name="Picture 21">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92992" y="6238421"/>
            <a:ext cx="259898" cy="259898"/>
          </a:xfrm>
          <a:prstGeom prst="rect">
            <a:avLst/>
          </a:prstGeom>
        </p:spPr>
      </p:pic>
      <p:pic>
        <p:nvPicPr>
          <p:cNvPr id="23" name="Picture 22">
            <a:hlinkClick r:id="rId6"/>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82776" y="6234566"/>
            <a:ext cx="259898" cy="259898"/>
          </a:xfrm>
          <a:prstGeom prst="rect">
            <a:avLst/>
          </a:prstGeom>
        </p:spPr>
      </p:pic>
    </p:spTree>
    <p:extLst>
      <p:ext uri="{BB962C8B-B14F-4D97-AF65-F5344CB8AC3E}">
        <p14:creationId xmlns:p14="http://schemas.microsoft.com/office/powerpoint/2010/main" val="37378585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04247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701664"/>
            <a:ext cx="9144000" cy="48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hasCustomPrompt="1"/>
          </p:nvPr>
        </p:nvSpPr>
        <p:spPr>
          <a:xfrm>
            <a:off x="333375" y="2835"/>
            <a:ext cx="8486775" cy="682624"/>
          </a:xfrm>
          <a:prstGeom prst="rect">
            <a:avLst/>
          </a:prstGeom>
        </p:spPr>
        <p:txBody>
          <a:bodyPr vert="horz" lIns="91440" tIns="45720" rIns="91440" bIns="45720" rtlCol="0" anchor="ctr">
            <a:normAutofit/>
          </a:bodyPr>
          <a:lstStyle>
            <a:lvl1pPr marL="0" indent="0">
              <a:defRPr/>
            </a:lvl1pPr>
          </a:lstStyle>
          <a:p>
            <a:r>
              <a:rPr lang="en-US" dirty="0" smtClean="0"/>
              <a:t>Slide Title</a:t>
            </a:r>
            <a:endParaRPr lang="en-US" dirty="0"/>
          </a:p>
        </p:txBody>
      </p:sp>
      <p:sp>
        <p:nvSpPr>
          <p:cNvPr id="6" name="Text Placeholder 2"/>
          <p:cNvSpPr>
            <a:spLocks noGrp="1"/>
          </p:cNvSpPr>
          <p:nvPr>
            <p:ph idx="1" hasCustomPrompt="1"/>
          </p:nvPr>
        </p:nvSpPr>
        <p:spPr>
          <a:xfrm>
            <a:off x="333375" y="894472"/>
            <a:ext cx="8486775" cy="5402155"/>
          </a:xfrm>
          <a:prstGeom prst="rect">
            <a:avLst/>
          </a:prstGeom>
        </p:spPr>
        <p:txBody>
          <a:bodyPr vert="horz" lIns="91440" tIns="45720" rIns="91440" bIns="45720" rtlCol="0">
            <a:normAutofit/>
          </a:bodyPr>
          <a:lstStyle>
            <a:lvl1pPr marL="228600" indent="-228600">
              <a:lnSpc>
                <a:spcPct val="110000"/>
              </a:lnSpc>
              <a:buSzPct val="120000"/>
              <a:buFont typeface="Arial" panose="020B0604020202020204" pitchFamily="34" charset="0"/>
              <a:buChar char="•"/>
              <a:defRPr sz="2200" baseline="0"/>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smtClean="0"/>
              <a:t>First Level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014787" y="6464020"/>
            <a:ext cx="1114425" cy="365125"/>
          </a:xfrm>
          <a:prstGeom prst="rect">
            <a:avLst/>
          </a:prstGeom>
        </p:spPr>
        <p:txBody>
          <a:bodyPr vert="horz" lIns="91440" tIns="45720" rIns="91440" bIns="45720" rtlCol="0" anchor="ctr"/>
          <a:lstStyle>
            <a:lvl1pPr algn="ctr">
              <a:defRPr sz="1000" i="0">
                <a:solidFill>
                  <a:schemeClr val="tx1">
                    <a:tint val="75000"/>
                  </a:schemeClr>
                </a:solidFill>
                <a:latin typeface="Lato" panose="020F0502020204030203" pitchFamily="34" charset="0"/>
                <a:cs typeface="Arial" panose="020B0604020202020204" pitchFamily="34" charset="0"/>
              </a:defRPr>
            </a:lvl1pPr>
          </a:lstStyle>
          <a:p>
            <a:r>
              <a:rPr lang="en-US" dirty="0" smtClean="0"/>
              <a:t> </a:t>
            </a:r>
            <a:r>
              <a:rPr lang="en-US" dirty="0" smtClean="0">
                <a:solidFill>
                  <a:schemeClr val="bg1"/>
                </a:solidFill>
              </a:rPr>
              <a:t>- </a:t>
            </a:r>
            <a:fld id="{53564602-E33F-4DAD-94FB-A5FEAD6A3351}" type="slidenum">
              <a:rPr lang="en-US" smtClean="0">
                <a:solidFill>
                  <a:schemeClr val="bg1"/>
                </a:solidFill>
              </a:rPr>
              <a:pPr/>
              <a:t>‹#›</a:t>
            </a:fld>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5465431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EdwPS Gree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774032"/>
            <a:ext cx="2760133" cy="2528887"/>
          </a:xfrm>
          <a:prstGeom prst="rect">
            <a:avLst/>
          </a:prstGeom>
        </p:spPr>
      </p:pic>
      <p:sp>
        <p:nvSpPr>
          <p:cNvPr id="20" name="Rectangle 19"/>
          <p:cNvSpPr/>
          <p:nvPr userDrawn="1"/>
        </p:nvSpPr>
        <p:spPr>
          <a:xfrm>
            <a:off x="2695575" y="1774031"/>
            <a:ext cx="6448425" cy="2528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2299" y="2371725"/>
            <a:ext cx="5514976" cy="1704975"/>
          </a:xfrm>
          <a:prstGeom prst="rect">
            <a:avLst/>
          </a:prstGeom>
        </p:spPr>
        <p:txBody>
          <a:bodyPr anchor="t" anchorCtr="0">
            <a:normAutofit/>
          </a:bodyPr>
          <a:lstStyle>
            <a:lvl1pPr algn="l">
              <a:defRPr sz="3200" b="0" baseline="0">
                <a:solidFill>
                  <a:schemeClr val="bg1"/>
                </a:solidFill>
                <a:latin typeface="Oswald" panose="02000503000000000000" pitchFamily="2" charset="0"/>
              </a:defRPr>
            </a:lvl1pPr>
          </a:lstStyle>
          <a:p>
            <a:r>
              <a:rPr lang="en-US" dirty="0" smtClean="0"/>
              <a:t>Section Title</a:t>
            </a:r>
            <a:endParaRPr lang="en-US" dirty="0"/>
          </a:p>
        </p:txBody>
      </p:sp>
    </p:spTree>
    <p:extLst>
      <p:ext uri="{BB962C8B-B14F-4D97-AF65-F5344CB8AC3E}">
        <p14:creationId xmlns:p14="http://schemas.microsoft.com/office/powerpoint/2010/main" val="1877257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EdwPS Blu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1" y="1774031"/>
            <a:ext cx="2877636" cy="2528888"/>
          </a:xfrm>
          <a:prstGeom prst="rect">
            <a:avLst/>
          </a:prstGeom>
        </p:spPr>
      </p:pic>
      <p:sp>
        <p:nvSpPr>
          <p:cNvPr id="20" name="Rectangle 19"/>
          <p:cNvSpPr/>
          <p:nvPr userDrawn="1"/>
        </p:nvSpPr>
        <p:spPr>
          <a:xfrm>
            <a:off x="2695575" y="1774031"/>
            <a:ext cx="6448425" cy="2528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2299" y="2371725"/>
            <a:ext cx="5514976" cy="1704975"/>
          </a:xfrm>
          <a:prstGeom prst="rect">
            <a:avLst/>
          </a:prstGeom>
        </p:spPr>
        <p:txBody>
          <a:bodyPr anchor="t" anchorCtr="0">
            <a:normAutofit/>
          </a:bodyPr>
          <a:lstStyle>
            <a:lvl1pPr algn="l">
              <a:defRPr sz="3200" b="0" baseline="0">
                <a:solidFill>
                  <a:schemeClr val="bg1"/>
                </a:solidFill>
                <a:latin typeface="Oswald" panose="02000503000000000000" pitchFamily="2" charset="0"/>
              </a:defRPr>
            </a:lvl1pPr>
          </a:lstStyle>
          <a:p>
            <a:r>
              <a:rPr lang="en-US" dirty="0" smtClean="0"/>
              <a:t>Section Title</a:t>
            </a:r>
            <a:endParaRPr lang="en-US" dirty="0"/>
          </a:p>
        </p:txBody>
      </p:sp>
    </p:spTree>
    <p:extLst>
      <p:ext uri="{BB962C8B-B14F-4D97-AF65-F5344CB8AC3E}">
        <p14:creationId xmlns:p14="http://schemas.microsoft.com/office/powerpoint/2010/main" val="3933714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Light Blu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774031"/>
            <a:ext cx="2709333" cy="2528888"/>
          </a:xfrm>
          <a:prstGeom prst="rect">
            <a:avLst/>
          </a:prstGeom>
        </p:spPr>
      </p:pic>
      <p:sp>
        <p:nvSpPr>
          <p:cNvPr id="20" name="Rectangle 19"/>
          <p:cNvSpPr/>
          <p:nvPr userDrawn="1"/>
        </p:nvSpPr>
        <p:spPr>
          <a:xfrm>
            <a:off x="2695575" y="1774031"/>
            <a:ext cx="6448425" cy="2528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2299" y="2371725"/>
            <a:ext cx="5514976" cy="1704975"/>
          </a:xfrm>
          <a:prstGeom prst="rect">
            <a:avLst/>
          </a:prstGeom>
        </p:spPr>
        <p:txBody>
          <a:bodyPr anchor="t" anchorCtr="0">
            <a:normAutofit/>
          </a:bodyPr>
          <a:lstStyle>
            <a:lvl1pPr algn="l">
              <a:defRPr sz="3200" b="0" baseline="0">
                <a:solidFill>
                  <a:schemeClr val="bg1"/>
                </a:solidFill>
                <a:latin typeface="Oswald" panose="02000503000000000000" pitchFamily="2" charset="0"/>
              </a:defRPr>
            </a:lvl1pPr>
          </a:lstStyle>
          <a:p>
            <a:r>
              <a:rPr lang="en-US" dirty="0" smtClean="0"/>
              <a:t>Section Title</a:t>
            </a:r>
            <a:endParaRPr lang="en-US" dirty="0"/>
          </a:p>
        </p:txBody>
      </p:sp>
    </p:spTree>
    <p:extLst>
      <p:ext uri="{BB962C8B-B14F-4D97-AF65-F5344CB8AC3E}">
        <p14:creationId xmlns:p14="http://schemas.microsoft.com/office/powerpoint/2010/main" val="23653913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Yellow">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774032"/>
            <a:ext cx="2777067" cy="2528888"/>
          </a:xfrm>
          <a:prstGeom prst="rect">
            <a:avLst/>
          </a:prstGeom>
        </p:spPr>
      </p:pic>
      <p:sp>
        <p:nvSpPr>
          <p:cNvPr id="20" name="Rectangle 19"/>
          <p:cNvSpPr/>
          <p:nvPr userDrawn="1"/>
        </p:nvSpPr>
        <p:spPr>
          <a:xfrm>
            <a:off x="2695575" y="1774031"/>
            <a:ext cx="6448425" cy="2528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2299" y="2371725"/>
            <a:ext cx="5514976" cy="1704975"/>
          </a:xfrm>
          <a:prstGeom prst="rect">
            <a:avLst/>
          </a:prstGeom>
        </p:spPr>
        <p:txBody>
          <a:bodyPr anchor="t" anchorCtr="0">
            <a:normAutofit/>
          </a:bodyPr>
          <a:lstStyle>
            <a:lvl1pPr algn="l">
              <a:defRPr sz="3200" b="0" baseline="0">
                <a:solidFill>
                  <a:schemeClr val="bg1"/>
                </a:solidFill>
                <a:latin typeface="Oswald" panose="02000503000000000000" pitchFamily="2" charset="0"/>
              </a:defRPr>
            </a:lvl1pPr>
          </a:lstStyle>
          <a:p>
            <a:r>
              <a:rPr lang="en-US" dirty="0" smtClean="0"/>
              <a:t>Section Title</a:t>
            </a:r>
            <a:endParaRPr lang="en-US" dirty="0"/>
          </a:p>
        </p:txBody>
      </p:sp>
    </p:spTree>
    <p:extLst>
      <p:ext uri="{BB962C8B-B14F-4D97-AF65-F5344CB8AC3E}">
        <p14:creationId xmlns:p14="http://schemas.microsoft.com/office/powerpoint/2010/main" val="19865021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Gre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774031"/>
            <a:ext cx="2768600" cy="2528888"/>
          </a:xfrm>
          <a:prstGeom prst="rect">
            <a:avLst/>
          </a:prstGeom>
        </p:spPr>
      </p:pic>
      <p:sp>
        <p:nvSpPr>
          <p:cNvPr id="20" name="Rectangle 19"/>
          <p:cNvSpPr/>
          <p:nvPr userDrawn="1"/>
        </p:nvSpPr>
        <p:spPr>
          <a:xfrm>
            <a:off x="2695575" y="1774031"/>
            <a:ext cx="6448425" cy="25288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2299" y="2371725"/>
            <a:ext cx="5514976" cy="1704975"/>
          </a:xfrm>
          <a:prstGeom prst="rect">
            <a:avLst/>
          </a:prstGeom>
        </p:spPr>
        <p:txBody>
          <a:bodyPr anchor="t" anchorCtr="0">
            <a:normAutofit/>
          </a:bodyPr>
          <a:lstStyle>
            <a:lvl1pPr algn="l">
              <a:defRPr sz="3200" b="0" baseline="0">
                <a:solidFill>
                  <a:schemeClr val="bg1"/>
                </a:solidFill>
                <a:latin typeface="Oswald" panose="02000503000000000000" pitchFamily="2" charset="0"/>
              </a:defRPr>
            </a:lvl1pPr>
          </a:lstStyle>
          <a:p>
            <a:r>
              <a:rPr lang="en-US" dirty="0" smtClean="0"/>
              <a:t>Section Title</a:t>
            </a:r>
            <a:endParaRPr lang="en-US" dirty="0"/>
          </a:p>
        </p:txBody>
      </p:sp>
    </p:spTree>
    <p:extLst>
      <p:ext uri="{BB962C8B-B14F-4D97-AF65-F5344CB8AC3E}">
        <p14:creationId xmlns:p14="http://schemas.microsoft.com/office/powerpoint/2010/main" val="3018800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ght Green ">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757547"/>
            <a:ext cx="2768601" cy="2545371"/>
          </a:xfrm>
          <a:prstGeom prst="rect">
            <a:avLst/>
          </a:prstGeom>
        </p:spPr>
      </p:pic>
      <p:sp>
        <p:nvSpPr>
          <p:cNvPr id="20" name="Rectangle 19"/>
          <p:cNvSpPr/>
          <p:nvPr userDrawn="1"/>
        </p:nvSpPr>
        <p:spPr>
          <a:xfrm>
            <a:off x="2695575" y="1774031"/>
            <a:ext cx="6448425" cy="2528888"/>
          </a:xfrm>
          <a:prstGeom prst="rect">
            <a:avLst/>
          </a:prstGeom>
          <a:solidFill>
            <a:srgbClr val="A6C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2299" y="2371725"/>
            <a:ext cx="5514976" cy="1704975"/>
          </a:xfrm>
          <a:prstGeom prst="rect">
            <a:avLst/>
          </a:prstGeom>
        </p:spPr>
        <p:txBody>
          <a:bodyPr anchor="t" anchorCtr="0">
            <a:normAutofit/>
          </a:bodyPr>
          <a:lstStyle>
            <a:lvl1pPr algn="l">
              <a:defRPr sz="3200" b="0" baseline="0">
                <a:solidFill>
                  <a:schemeClr val="bg1"/>
                </a:solidFill>
                <a:latin typeface="Oswald" panose="02000503000000000000" pitchFamily="2" charset="0"/>
              </a:defRPr>
            </a:lvl1pPr>
          </a:lstStyle>
          <a:p>
            <a:r>
              <a:rPr lang="en-US" dirty="0" smtClean="0"/>
              <a:t>Section Title</a:t>
            </a:r>
            <a:endParaRPr lang="en-US" dirty="0"/>
          </a:p>
        </p:txBody>
      </p:sp>
    </p:spTree>
    <p:extLst>
      <p:ext uri="{BB962C8B-B14F-4D97-AF65-F5344CB8AC3E}">
        <p14:creationId xmlns:p14="http://schemas.microsoft.com/office/powerpoint/2010/main" val="426706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3375" y="0"/>
            <a:ext cx="8486776" cy="682624"/>
          </a:xfrm>
          <a:prstGeom prst="rect">
            <a:avLst/>
          </a:prstGeom>
        </p:spPr>
        <p:txBody>
          <a:bodyPr/>
          <a:lstStyle>
            <a:lvl1pPr marL="0" indent="0">
              <a:defRPr b="0"/>
            </a:lvl1pPr>
          </a:lstStyle>
          <a:p>
            <a:r>
              <a:rPr lang="en-US" dirty="0" smtClean="0"/>
              <a:t>Slide Title</a:t>
            </a:r>
            <a:endParaRPr lang="en-US" dirty="0"/>
          </a:p>
        </p:txBody>
      </p:sp>
      <p:sp>
        <p:nvSpPr>
          <p:cNvPr id="3" name="Content Placeholder 2"/>
          <p:cNvSpPr>
            <a:spLocks noGrp="1"/>
          </p:cNvSpPr>
          <p:nvPr>
            <p:ph sz="half" idx="1" hasCustomPrompt="1"/>
          </p:nvPr>
        </p:nvSpPr>
        <p:spPr>
          <a:xfrm>
            <a:off x="333375" y="685800"/>
            <a:ext cx="4181475" cy="4833143"/>
          </a:xfrm>
          <a:prstGeom prst="rect">
            <a:avLst/>
          </a:prstGeom>
        </p:spPr>
        <p:txBody>
          <a:bodyPr/>
          <a:lstStyle>
            <a:lvl1pPr marL="228600" indent="-228600">
              <a:buFont typeface="Arial" panose="020B0604020202020204" pitchFamily="34" charset="0"/>
              <a:buChar cha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29150" y="685800"/>
            <a:ext cx="4191000" cy="4833143"/>
          </a:xfrm>
          <a:prstGeom prst="rect">
            <a:avLst/>
          </a:prstGeom>
        </p:spPr>
        <p:txBody>
          <a:bodyPr/>
          <a:lstStyle>
            <a:lvl1pPr marL="228600" indent="-228600">
              <a:buFont typeface="Arial" panose="020B0604020202020204" pitchFamily="34" charset="0"/>
              <a:buChar cha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38162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a:spLocks noChangeArrowheads="1"/>
          </p:cNvSpPr>
          <p:nvPr userDrawn="1"/>
        </p:nvSpPr>
        <p:spPr>
          <a:xfrm>
            <a:off x="8073448" y="6523911"/>
            <a:ext cx="990023" cy="208359"/>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79571309-D10F-4609-9D4E-6A5D4CE429D9}" type="slidenum">
              <a:rPr lang="en-US" sz="1200" b="1" smtClean="0"/>
              <a:pPr algn="r">
                <a:defRPr/>
              </a:pPr>
              <a:t>‹#›</a:t>
            </a:fld>
            <a:endParaRPr lang="en-US" sz="1200" b="1" dirty="0"/>
          </a:p>
        </p:txBody>
      </p:sp>
      <p:grpSp>
        <p:nvGrpSpPr>
          <p:cNvPr id="6" name="Group 5"/>
          <p:cNvGrpSpPr/>
          <p:nvPr userDrawn="1"/>
        </p:nvGrpSpPr>
        <p:grpSpPr>
          <a:xfrm>
            <a:off x="0" y="6400800"/>
            <a:ext cx="9144000" cy="457200"/>
            <a:chOff x="0" y="6400800"/>
            <a:chExt cx="9144000" cy="457200"/>
          </a:xfrm>
        </p:grpSpPr>
        <p:sp>
          <p:nvSpPr>
            <p:cNvPr id="7" name="Rectangle 6"/>
            <p:cNvSpPr/>
            <p:nvPr userDrawn="1"/>
          </p:nvSpPr>
          <p:spPr bwMode="auto">
            <a:xfrm>
              <a:off x="0" y="6400800"/>
              <a:ext cx="9144000" cy="457200"/>
            </a:xfrm>
            <a:prstGeom prst="rect">
              <a:avLst/>
            </a:prstGeom>
            <a:solidFill>
              <a:schemeClr val="tx1"/>
            </a:solidFill>
            <a:ln w="9525" cap="flat" cmpd="sng" algn="ctr">
              <a:solidFill>
                <a:schemeClr val="tx1"/>
              </a:solidFill>
              <a:prstDash val="solid"/>
              <a:round/>
              <a:headEnd type="none" w="med" len="med"/>
              <a:tailEnd type="none" w="med" len="med"/>
            </a:ln>
            <a:effectLst>
              <a:softEdge rad="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64" charset="-128"/>
              </a:endParaRPr>
            </a:p>
          </p:txBody>
        </p:sp>
        <p:pic>
          <p:nvPicPr>
            <p:cNvPr id="8" name="Picture 15" descr="mpug_logo_for_pp_reversed"/>
            <p:cNvPicPr>
              <a:picLocks noChangeAspect="1" noChangeArrowheads="1"/>
            </p:cNvPicPr>
            <p:nvPr userDrawn="1"/>
          </p:nvPicPr>
          <p:blipFill>
            <a:blip r:embed="rId15" cstate="print"/>
            <a:srcRect/>
            <a:stretch>
              <a:fillRect/>
            </a:stretch>
          </p:blipFill>
          <p:spPr bwMode="auto">
            <a:xfrm>
              <a:off x="92299" y="6495783"/>
              <a:ext cx="1676400" cy="321612"/>
            </a:xfrm>
            <a:prstGeom prst="rect">
              <a:avLst/>
            </a:prstGeom>
            <a:noFill/>
            <a:ln w="9525">
              <a:noFill/>
              <a:miter lim="800000"/>
              <a:headEnd/>
              <a:tailEnd/>
            </a:ln>
          </p:spPr>
        </p:pic>
        <p:sp>
          <p:nvSpPr>
            <p:cNvPr id="9" name="TextBox 8"/>
            <p:cNvSpPr txBox="1"/>
            <p:nvPr userDrawn="1"/>
          </p:nvSpPr>
          <p:spPr>
            <a:xfrm>
              <a:off x="8000738" y="6481346"/>
              <a:ext cx="1143262" cy="338554"/>
            </a:xfrm>
            <a:prstGeom prst="rect">
              <a:avLst/>
            </a:prstGeom>
            <a:noFill/>
          </p:spPr>
          <p:txBody>
            <a:bodyPr wrap="none" rtlCol="0">
              <a:spAutoFit/>
            </a:bodyPr>
            <a:lstStyle/>
            <a:p>
              <a:r>
                <a:rPr lang="en-US" sz="1600" dirty="0" smtClean="0">
                  <a:solidFill>
                    <a:schemeClr val="bg1"/>
                  </a:solidFill>
                </a:rPr>
                <a:t>mpug.</a:t>
              </a:r>
              <a:r>
                <a:rPr lang="en-US" sz="1600" baseline="0" dirty="0" smtClean="0">
                  <a:solidFill>
                    <a:schemeClr val="bg1"/>
                  </a:solidFill>
                </a:rPr>
                <a:t>com</a:t>
              </a:r>
              <a:endParaRPr lang="en-US" sz="1600" dirty="0">
                <a:solidFill>
                  <a:schemeClr val="bg1"/>
                </a:solidFill>
              </a:endParaRPr>
            </a:p>
          </p:txBody>
        </p:sp>
      </p:grpSp>
      <p:sp>
        <p:nvSpPr>
          <p:cNvPr id="10" name="Title Placeholder 1"/>
          <p:cNvSpPr>
            <a:spLocks noGrp="1"/>
          </p:cNvSpPr>
          <p:nvPr>
            <p:ph type="title"/>
          </p:nvPr>
        </p:nvSpPr>
        <p:spPr>
          <a:xfrm>
            <a:off x="330201" y="365127"/>
            <a:ext cx="8489950" cy="682624"/>
          </a:xfrm>
          <a:prstGeom prst="rect">
            <a:avLst/>
          </a:prstGeom>
        </p:spPr>
        <p:txBody>
          <a:bodyPr vert="horz" lIns="91440" tIns="45720" rIns="91440" bIns="45720" rtlCol="0" anchor="ctr">
            <a:normAutofit/>
          </a:bodyPr>
          <a:lstStyle/>
          <a:p>
            <a:r>
              <a:rPr lang="en-US" dirty="0" smtClean="0"/>
              <a:t>Slide Title </a:t>
            </a:r>
            <a:endParaRPr lang="en-US" dirty="0"/>
          </a:p>
        </p:txBody>
      </p:sp>
      <p:sp>
        <p:nvSpPr>
          <p:cNvPr id="11" name="Text Placeholder 2"/>
          <p:cNvSpPr>
            <a:spLocks noGrp="1"/>
          </p:cNvSpPr>
          <p:nvPr>
            <p:ph type="body" idx="1"/>
          </p:nvPr>
        </p:nvSpPr>
        <p:spPr>
          <a:xfrm>
            <a:off x="333375" y="1341912"/>
            <a:ext cx="8486775" cy="4835050"/>
          </a:xfrm>
          <a:prstGeom prst="rect">
            <a:avLst/>
          </a:prstGeom>
        </p:spPr>
        <p:txBody>
          <a:bodyPr vert="horz" lIns="91440" tIns="45720" rIns="91440" bIns="45720" rtlCol="0">
            <a:normAutofit/>
          </a:bodyPr>
          <a:lstStyle/>
          <a:p>
            <a:pPr lvl="0"/>
            <a:r>
              <a:rPr lang="en-US" dirty="0" smtClean="0"/>
              <a:t>First Level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4"/>
          </p:nvPr>
        </p:nvSpPr>
        <p:spPr>
          <a:xfrm>
            <a:off x="4014787" y="6464020"/>
            <a:ext cx="1114425" cy="365125"/>
          </a:xfrm>
          <a:prstGeom prst="rect">
            <a:avLst/>
          </a:prstGeom>
        </p:spPr>
        <p:txBody>
          <a:bodyPr vert="horz" lIns="91440" tIns="45720" rIns="91440" bIns="45720" rtlCol="0" anchor="ctr"/>
          <a:lstStyle>
            <a:lvl1pPr algn="ctr">
              <a:defRPr sz="1000" i="0">
                <a:solidFill>
                  <a:schemeClr val="tx1">
                    <a:tint val="75000"/>
                  </a:schemeClr>
                </a:solidFill>
                <a:latin typeface="Lato" panose="020F0502020204030203" pitchFamily="34" charset="0"/>
                <a:cs typeface="Arial" panose="020B0604020202020204" pitchFamily="34" charset="0"/>
              </a:defRPr>
            </a:lvl1pPr>
          </a:lstStyle>
          <a:p>
            <a:r>
              <a:rPr lang="en-US" dirty="0" smtClean="0"/>
              <a:t> </a:t>
            </a:r>
            <a:r>
              <a:rPr lang="en-US" dirty="0" smtClean="0">
                <a:solidFill>
                  <a:schemeClr val="bg1"/>
                </a:solidFill>
              </a:rPr>
              <a:t>- </a:t>
            </a:r>
            <a:fld id="{53564602-E33F-4DAD-94FB-A5FEAD6A3351}" type="slidenum">
              <a:rPr lang="en-US" smtClean="0">
                <a:solidFill>
                  <a:schemeClr val="bg1"/>
                </a:solidFill>
              </a:rPr>
              <a:pPr/>
              <a:t>‹#›</a:t>
            </a:fld>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791075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9" r:id="rId4"/>
    <p:sldLayoutId id="2147483668" r:id="rId5"/>
    <p:sldLayoutId id="2147483663" r:id="rId6"/>
    <p:sldLayoutId id="2147483670" r:id="rId7"/>
    <p:sldLayoutId id="2147483673" r:id="rId8"/>
    <p:sldLayoutId id="2147483664" r:id="rId9"/>
    <p:sldLayoutId id="2147483665" r:id="rId10"/>
    <p:sldLayoutId id="2147483671" r:id="rId11"/>
    <p:sldLayoutId id="2147483674" r:id="rId12"/>
    <p:sldLayoutId id="2147483685" r:id="rId13"/>
  </p:sldLayoutIdLst>
  <p:timing>
    <p:tnLst>
      <p:par>
        <p:cTn id="1" dur="indefinite" restart="never" nodeType="tmRoot"/>
      </p:par>
    </p:tnLst>
  </p:timing>
  <p:hf hdr="0" ftr="0" dt="0"/>
  <p:txStyles>
    <p:titleStyle>
      <a:lvl1pPr marL="0" indent="0" algn="l" defTabSz="914400" rtl="0" eaLnBrk="1" latinLnBrk="0" hangingPunct="1">
        <a:lnSpc>
          <a:spcPct val="90000"/>
        </a:lnSpc>
        <a:spcBef>
          <a:spcPct val="0"/>
        </a:spcBef>
        <a:buNone/>
        <a:defRPr sz="3000" b="1" kern="1200">
          <a:solidFill>
            <a:schemeClr val="accent1"/>
          </a:solidFill>
          <a:latin typeface="Lato" panose="020F0502020204030203"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1000"/>
        </a:spcBef>
        <a:buClr>
          <a:schemeClr val="accent2"/>
        </a:buClr>
        <a:buSzPct val="120000"/>
        <a:buFont typeface="Arial" panose="020B0604020202020204" pitchFamily="34" charset="0"/>
        <a:buChar char="•"/>
        <a:defRPr sz="2200" kern="1200" baseline="0">
          <a:solidFill>
            <a:schemeClr val="tx1"/>
          </a:solidFill>
          <a:latin typeface="Lato" panose="020F0502020204030203" pitchFamily="34" charset="0"/>
          <a:ea typeface="+mn-ea"/>
          <a:cs typeface="Arial" panose="020B0604020202020204" pitchFamily="34" charset="0"/>
        </a:defRPr>
      </a:lvl1pPr>
      <a:lvl2pPr marL="457200" indent="-228600" algn="l" defTabSz="914400" rtl="0" eaLnBrk="1" latinLnBrk="0" hangingPunct="1">
        <a:lnSpc>
          <a:spcPct val="110000"/>
        </a:lnSpc>
        <a:spcBef>
          <a:spcPts val="500"/>
        </a:spcBef>
        <a:buFont typeface="Lato" panose="020F0502020204030203" pitchFamily="34" charset="0"/>
        <a:buChar char="–"/>
        <a:defRPr sz="2000" kern="1200">
          <a:solidFill>
            <a:schemeClr val="tx1"/>
          </a:solidFill>
          <a:latin typeface="Lato" panose="020F0502020204030203" pitchFamily="34" charset="0"/>
          <a:ea typeface="+mn-ea"/>
          <a:cs typeface="Times New Roman" panose="02020603050405020304" pitchFamily="18" charset="0"/>
        </a:defRPr>
      </a:lvl2pPr>
      <a:lvl3pPr marL="742950" indent="-228600" algn="l" defTabSz="914400" rtl="0" eaLnBrk="1" latinLnBrk="0" hangingPunct="1">
        <a:lnSpc>
          <a:spcPct val="110000"/>
        </a:lnSpc>
        <a:spcBef>
          <a:spcPts val="500"/>
        </a:spcBef>
        <a:buFont typeface="Wingdings" panose="05000000000000000000" pitchFamily="2" charset="2"/>
        <a:buChar char="§"/>
        <a:defRPr sz="1800" kern="1200">
          <a:solidFill>
            <a:schemeClr val="tx1"/>
          </a:solidFill>
          <a:latin typeface="Lato" panose="020F0502020204030203" pitchFamily="34" charset="0"/>
          <a:ea typeface="+mn-ea"/>
          <a:cs typeface="Times New Roman" panose="02020603050405020304" pitchFamily="18" charset="0"/>
        </a:defRPr>
      </a:lvl3pPr>
      <a:lvl4pPr marL="1143000" indent="-228600" algn="l" defTabSz="914400" rtl="0" eaLnBrk="1" latinLnBrk="0" hangingPunct="1">
        <a:lnSpc>
          <a:spcPct val="110000"/>
        </a:lnSpc>
        <a:spcBef>
          <a:spcPts val="500"/>
        </a:spcBef>
        <a:buFont typeface="Lato" panose="020F0502020204030203" pitchFamily="34" charset="0"/>
        <a:buChar char="»"/>
        <a:defRPr sz="1600" kern="1200">
          <a:solidFill>
            <a:schemeClr val="tx1"/>
          </a:solidFill>
          <a:latin typeface="Lato" panose="020F0502020204030203" pitchFamily="34" charset="0"/>
          <a:ea typeface="+mn-ea"/>
          <a:cs typeface="Times New Roman" panose="02020603050405020304" pitchFamily="18" charset="0"/>
        </a:defRPr>
      </a:lvl4pPr>
      <a:lvl5pPr marL="142875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Lato" panose="020F0502020204030203" pitchFamily="34"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1" name="Picture 15" descr="mpug_logo_for_pp_reversed"/>
          <p:cNvPicPr>
            <a:picLocks noChangeAspect="1" noChangeArrowheads="1"/>
          </p:cNvPicPr>
          <p:nvPr/>
        </p:nvPicPr>
        <p:blipFill>
          <a:blip r:embed="rId3" cstate="print"/>
          <a:srcRect/>
          <a:stretch>
            <a:fillRect/>
          </a:stretch>
        </p:blipFill>
        <p:spPr bwMode="auto">
          <a:xfrm>
            <a:off x="2181371" y="609600"/>
            <a:ext cx="4781259" cy="917268"/>
          </a:xfrm>
          <a:prstGeom prst="rect">
            <a:avLst/>
          </a:prstGeom>
          <a:noFill/>
          <a:ln w="9525">
            <a:noFill/>
            <a:miter lim="800000"/>
            <a:headEnd/>
            <a:tailEnd/>
          </a:ln>
        </p:spPr>
      </p:pic>
      <p:sp>
        <p:nvSpPr>
          <p:cNvPr id="5" name="Rectangle 4"/>
          <p:cNvSpPr/>
          <p:nvPr/>
        </p:nvSpPr>
        <p:spPr>
          <a:xfrm>
            <a:off x="0" y="2040150"/>
            <a:ext cx="9144000" cy="2108269"/>
          </a:xfrm>
          <a:prstGeom prst="rect">
            <a:avLst/>
          </a:prstGeom>
        </p:spPr>
        <p:txBody>
          <a:bodyPr wrap="square">
            <a:spAutoFit/>
          </a:bodyPr>
          <a:lstStyle/>
          <a:p>
            <a:pPr algn="ctr">
              <a:spcAft>
                <a:spcPts val="600"/>
              </a:spcAft>
            </a:pPr>
            <a:r>
              <a:rPr lang="en-US" sz="2800" b="1" dirty="0">
                <a:solidFill>
                  <a:schemeClr val="bg1"/>
                </a:solidFill>
                <a:latin typeface="Lato" panose="020F0502020204030203" pitchFamily="34" charset="0"/>
              </a:rPr>
              <a:t>Expedite Project Updates Using a Custom Status View</a:t>
            </a:r>
          </a:p>
          <a:p>
            <a:pPr algn="ctr" fontAlgn="base">
              <a:spcBef>
                <a:spcPct val="0"/>
              </a:spcBef>
              <a:spcAft>
                <a:spcPts val="3000"/>
              </a:spcAft>
              <a:tabLst>
                <a:tab pos="396875" algn="l"/>
              </a:tabLst>
            </a:pPr>
            <a:r>
              <a:rPr lang="en-US" sz="2000" b="1" dirty="0" smtClean="0">
                <a:solidFill>
                  <a:schemeClr val="bg1">
                    <a:lumMod val="50000"/>
                  </a:schemeClr>
                </a:solidFill>
                <a:latin typeface="Lato" panose="020F0502020204030203" pitchFamily="34" charset="0"/>
                <a:ea typeface="ＭＳ Ｐゴシック" pitchFamily="34" charset="-128"/>
                <a:cs typeface="Arial" pitchFamily="34" charset="0"/>
              </a:rPr>
              <a:t>June 20, 2018 @ 12pm-1pm EST</a:t>
            </a:r>
          </a:p>
          <a:p>
            <a:pPr algn="ctr" fontAlgn="base">
              <a:spcBef>
                <a:spcPct val="0"/>
              </a:spcBef>
              <a:spcAft>
                <a:spcPts val="600"/>
              </a:spcAft>
              <a:tabLst>
                <a:tab pos="396875" algn="l"/>
              </a:tabLst>
            </a:pPr>
            <a:r>
              <a:rPr lang="en-US" sz="2400" dirty="0" smtClean="0">
                <a:solidFill>
                  <a:srgbClr val="FFFFFF"/>
                </a:solidFill>
                <a:latin typeface="Oswald" panose="02000503000000000000" pitchFamily="2" charset="0"/>
                <a:ea typeface="ＭＳ Ｐゴシック" pitchFamily="34" charset="-128"/>
                <a:cs typeface="Arial" pitchFamily="34" charset="0"/>
              </a:rPr>
              <a:t>Presented </a:t>
            </a:r>
            <a:r>
              <a:rPr lang="en-US" sz="2400" dirty="0">
                <a:solidFill>
                  <a:srgbClr val="FFFFFF"/>
                </a:solidFill>
                <a:latin typeface="Oswald" panose="02000503000000000000" pitchFamily="2" charset="0"/>
                <a:ea typeface="ＭＳ Ｐゴシック" pitchFamily="34" charset="-128"/>
                <a:cs typeface="Arial" pitchFamily="34" charset="0"/>
              </a:rPr>
              <a:t>By:</a:t>
            </a:r>
          </a:p>
          <a:p>
            <a:pPr algn="ctr" fontAlgn="base">
              <a:spcBef>
                <a:spcPct val="0"/>
              </a:spcBef>
              <a:spcAft>
                <a:spcPct val="0"/>
              </a:spcAft>
              <a:tabLst>
                <a:tab pos="396875" algn="l"/>
              </a:tabLst>
            </a:pPr>
            <a:r>
              <a:rPr lang="en-US" sz="2400" dirty="0" smtClean="0">
                <a:solidFill>
                  <a:srgbClr val="FFFFFF"/>
                </a:solidFill>
                <a:latin typeface="Lato" panose="020F0502020204030203" pitchFamily="34" charset="0"/>
                <a:ea typeface="ＭＳ Ｐゴシック" pitchFamily="34" charset="-128"/>
                <a:cs typeface="Arial" pitchFamily="34" charset="0"/>
              </a:rPr>
              <a:t>Walter M. Stinnett, Jr., PMP, CSM, MCTS</a:t>
            </a:r>
            <a:endParaRPr lang="en-US" sz="2400" dirty="0">
              <a:solidFill>
                <a:srgbClr val="FFFFFF"/>
              </a:solidFill>
              <a:latin typeface="Lato" panose="020F0502020204030203" pitchFamily="34" charset="0"/>
              <a:ea typeface="ＭＳ Ｐゴシック" pitchFamily="34" charset="-128"/>
              <a:cs typeface="Arial"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6534" y="4664842"/>
            <a:ext cx="3151232" cy="845171"/>
          </a:xfrm>
          <a:prstGeom prst="rect">
            <a:avLst/>
          </a:prstGeom>
        </p:spPr>
      </p:pic>
      <p:sp>
        <p:nvSpPr>
          <p:cNvPr id="8" name="TextBox 7"/>
          <p:cNvSpPr txBox="1"/>
          <p:nvPr/>
        </p:nvSpPr>
        <p:spPr>
          <a:xfrm>
            <a:off x="3006534" y="5579021"/>
            <a:ext cx="3241373" cy="338554"/>
          </a:xfrm>
          <a:prstGeom prst="rect">
            <a:avLst/>
          </a:prstGeom>
          <a:noFill/>
        </p:spPr>
        <p:txBody>
          <a:bodyPr wrap="square" rtlCol="0">
            <a:spAutoFit/>
          </a:bodyPr>
          <a:lstStyle/>
          <a:p>
            <a:pPr algn="r"/>
            <a:r>
              <a:rPr lang="en-US" sz="1600" dirty="0" smtClean="0">
                <a:solidFill>
                  <a:schemeClr val="bg1"/>
                </a:solidFill>
                <a:latin typeface="Lato" panose="020F0502020204030203" pitchFamily="34" charset="0"/>
              </a:rPr>
              <a:t>800.556.2506 | </a:t>
            </a:r>
            <a:r>
              <a:rPr lang="en-US" sz="1600" b="1" dirty="0" smtClean="0">
                <a:solidFill>
                  <a:schemeClr val="bg1"/>
                </a:solidFill>
                <a:latin typeface="Lato" panose="020F0502020204030203" pitchFamily="34" charset="0"/>
              </a:rPr>
              <a:t>www.EdwPS.com </a:t>
            </a:r>
            <a:r>
              <a:rPr lang="en-US" sz="1600" dirty="0" smtClean="0">
                <a:solidFill>
                  <a:schemeClr val="bg1"/>
                </a:solidFill>
                <a:latin typeface="Lato" panose="020F0502020204030203" pitchFamily="34" charset="0"/>
              </a:rPr>
              <a:t> </a:t>
            </a:r>
          </a:p>
        </p:txBody>
      </p:sp>
    </p:spTree>
    <p:extLst>
      <p:ext uri="{BB962C8B-B14F-4D97-AF65-F5344CB8AC3E}">
        <p14:creationId xmlns:p14="http://schemas.microsoft.com/office/powerpoint/2010/main" val="343627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Status View</a:t>
            </a:r>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10</a:t>
            </a:fld>
            <a:r>
              <a:rPr lang="en-US" smtClean="0">
                <a:solidFill>
                  <a:schemeClr val="bg1"/>
                </a:solidFill>
              </a:rPr>
              <a:t> -</a:t>
            </a:r>
            <a:endParaRPr lang="en-US" dirty="0">
              <a:solidFill>
                <a:schemeClr val="bg1"/>
              </a:solidFill>
            </a:endParaRPr>
          </a:p>
        </p:txBody>
      </p:sp>
      <p:pic>
        <p:nvPicPr>
          <p:cNvPr id="9" name="Picture 8"/>
          <p:cNvPicPr>
            <a:picLocks noChangeAspect="1"/>
          </p:cNvPicPr>
          <p:nvPr/>
        </p:nvPicPr>
        <p:blipFill>
          <a:blip r:embed="rId2"/>
          <a:stretch>
            <a:fillRect/>
          </a:stretch>
        </p:blipFill>
        <p:spPr>
          <a:xfrm>
            <a:off x="166688" y="938132"/>
            <a:ext cx="8810625" cy="5177645"/>
          </a:xfrm>
          <a:prstGeom prst="rect">
            <a:avLst/>
          </a:prstGeom>
          <a:ln>
            <a:solidFill>
              <a:srgbClr val="4E4E4E"/>
            </a:solidFill>
          </a:ln>
        </p:spPr>
      </p:pic>
    </p:spTree>
    <p:extLst>
      <p:ext uri="{BB962C8B-B14F-4D97-AF65-F5344CB8AC3E}">
        <p14:creationId xmlns:p14="http://schemas.microsoft.com/office/powerpoint/2010/main" val="2301420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Project</a:t>
            </a:r>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11</a:t>
            </a:fld>
            <a:r>
              <a:rPr lang="en-US" smtClean="0">
                <a:solidFill>
                  <a:schemeClr val="bg1"/>
                </a:solidFill>
              </a:rPr>
              <a:t> -</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759125" y="856865"/>
            <a:ext cx="7625751" cy="5395378"/>
          </a:xfrm>
          <a:prstGeom prst="rect">
            <a:avLst/>
          </a:prstGeom>
          <a:ln>
            <a:solidFill>
              <a:srgbClr val="4E4E4E"/>
            </a:solidFill>
          </a:ln>
        </p:spPr>
      </p:pic>
    </p:spTree>
    <p:extLst>
      <p:ext uri="{BB962C8B-B14F-4D97-AF65-F5344CB8AC3E}">
        <p14:creationId xmlns:p14="http://schemas.microsoft.com/office/powerpoint/2010/main" val="1017902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Base Custom Table</a:t>
            </a:r>
            <a:endParaRPr lang="en-US" dirty="0"/>
          </a:p>
        </p:txBody>
      </p:sp>
      <p:sp>
        <p:nvSpPr>
          <p:cNvPr id="6" name="Content Placeholder 5"/>
          <p:cNvSpPr>
            <a:spLocks noGrp="1"/>
          </p:cNvSpPr>
          <p:nvPr>
            <p:ph idx="1"/>
          </p:nvPr>
        </p:nvSpPr>
        <p:spPr/>
        <p:txBody>
          <a:bodyPr/>
          <a:lstStyle/>
          <a:p>
            <a:r>
              <a:rPr lang="en-US" b="1" dirty="0" smtClean="0">
                <a:solidFill>
                  <a:srgbClr val="020242"/>
                </a:solidFill>
              </a:rPr>
              <a:t>Step 1: </a:t>
            </a:r>
            <a:r>
              <a:rPr lang="en-US" dirty="0" smtClean="0"/>
              <a:t>Select the </a:t>
            </a:r>
            <a:r>
              <a:rPr lang="en-US" b="1" dirty="0" smtClean="0"/>
              <a:t>View</a:t>
            </a:r>
            <a:r>
              <a:rPr lang="en-US" dirty="0" smtClean="0"/>
              <a:t> tab</a:t>
            </a:r>
          </a:p>
          <a:p>
            <a:r>
              <a:rPr lang="en-US" b="1" dirty="0" smtClean="0">
                <a:solidFill>
                  <a:srgbClr val="020242"/>
                </a:solidFill>
              </a:rPr>
              <a:t>Step 2: </a:t>
            </a:r>
            <a:r>
              <a:rPr lang="en-US" dirty="0" smtClean="0"/>
              <a:t>Select </a:t>
            </a:r>
            <a:r>
              <a:rPr lang="en-US" b="1" dirty="0" smtClean="0"/>
              <a:t>More Tables </a:t>
            </a:r>
            <a:r>
              <a:rPr lang="en-US" dirty="0" smtClean="0"/>
              <a:t>from the </a:t>
            </a:r>
            <a:r>
              <a:rPr lang="en-US" b="1" dirty="0" smtClean="0"/>
              <a:t>Tables</a:t>
            </a:r>
            <a:r>
              <a:rPr lang="en-US" dirty="0" smtClean="0"/>
              <a:t> dropdown</a:t>
            </a:r>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12</a:t>
            </a:fld>
            <a:r>
              <a:rPr lang="en-US" smtClean="0">
                <a:solidFill>
                  <a:schemeClr val="bg1"/>
                </a:solidFill>
              </a:rPr>
              <a:t> -</a:t>
            </a:r>
            <a:endParaRPr lang="en-US" dirty="0">
              <a:solidFill>
                <a:schemeClr val="bg1"/>
              </a:solidFill>
            </a:endParaRPr>
          </a:p>
        </p:txBody>
      </p:sp>
      <p:grpSp>
        <p:nvGrpSpPr>
          <p:cNvPr id="3" name="Group 2"/>
          <p:cNvGrpSpPr/>
          <p:nvPr/>
        </p:nvGrpSpPr>
        <p:grpSpPr>
          <a:xfrm>
            <a:off x="377737" y="2089470"/>
            <a:ext cx="8388527" cy="4102600"/>
            <a:chOff x="671158" y="2159814"/>
            <a:chExt cx="8388527" cy="4102600"/>
          </a:xfrm>
        </p:grpSpPr>
        <p:pic>
          <p:nvPicPr>
            <p:cNvPr id="7" name="Picture 6"/>
            <p:cNvPicPr>
              <a:picLocks noChangeAspect="1"/>
            </p:cNvPicPr>
            <p:nvPr/>
          </p:nvPicPr>
          <p:blipFill>
            <a:blip r:embed="rId2"/>
            <a:stretch>
              <a:fillRect/>
            </a:stretch>
          </p:blipFill>
          <p:spPr>
            <a:xfrm>
              <a:off x="2095500" y="2159814"/>
              <a:ext cx="5300308" cy="4102600"/>
            </a:xfrm>
            <a:prstGeom prst="rect">
              <a:avLst/>
            </a:prstGeom>
            <a:ln>
              <a:solidFill>
                <a:srgbClr val="4E4E4E"/>
              </a:solidFill>
            </a:ln>
          </p:spPr>
        </p:pic>
        <p:sp>
          <p:nvSpPr>
            <p:cNvPr id="8" name="Line 13"/>
            <p:cNvSpPr>
              <a:spLocks noChangeShapeType="1"/>
            </p:cNvSpPr>
            <p:nvPr/>
          </p:nvSpPr>
          <p:spPr bwMode="auto">
            <a:xfrm flipV="1">
              <a:off x="2441275" y="2590820"/>
              <a:ext cx="2590065" cy="316282"/>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9" name="Text Box 14"/>
            <p:cNvSpPr txBox="1">
              <a:spLocks noChangeAspect="1" noChangeArrowheads="1"/>
            </p:cNvSpPr>
            <p:nvPr/>
          </p:nvSpPr>
          <p:spPr bwMode="auto">
            <a:xfrm>
              <a:off x="671158" y="2796782"/>
              <a:ext cx="1903412" cy="254309"/>
            </a:xfrm>
            <a:prstGeom prst="rect">
              <a:avLst/>
            </a:prstGeom>
            <a:solidFill>
              <a:schemeClr val="bg1"/>
            </a:solidFill>
            <a:ln w="19050">
              <a:solidFill>
                <a:srgbClr val="86A33D"/>
              </a:solidFill>
              <a:miter lim="800000"/>
              <a:headEnd/>
              <a:tailEnd/>
            </a:ln>
          </p:spPr>
          <p:txBody>
            <a:bodyPr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1: </a:t>
              </a:r>
              <a:r>
                <a:rPr lang="en-US" sz="1100" dirty="0" smtClean="0">
                  <a:latin typeface="Lato" panose="020F0502020204030203" pitchFamily="34" charset="0"/>
                </a:rPr>
                <a:t>Select </a:t>
              </a:r>
              <a:r>
                <a:rPr lang="en-US" sz="1100" dirty="0">
                  <a:latin typeface="Lato" panose="020F0502020204030203" pitchFamily="34" charset="0"/>
                </a:rPr>
                <a:t>the </a:t>
              </a:r>
              <a:r>
                <a:rPr lang="en-US" sz="1100" b="1" dirty="0" smtClean="0">
                  <a:latin typeface="Lato" panose="020F0502020204030203" pitchFamily="34" charset="0"/>
                </a:rPr>
                <a:t>View</a:t>
              </a:r>
              <a:r>
                <a:rPr lang="en-US" sz="1100" dirty="0" smtClean="0">
                  <a:latin typeface="Lato" panose="020F0502020204030203" pitchFamily="34" charset="0"/>
                </a:rPr>
                <a:t> tab</a:t>
              </a:r>
              <a:endParaRPr lang="en-US" sz="1100" dirty="0">
                <a:latin typeface="Lato" panose="020F0502020204030203" pitchFamily="34" charset="0"/>
              </a:endParaRPr>
            </a:p>
          </p:txBody>
        </p:sp>
        <p:sp>
          <p:nvSpPr>
            <p:cNvPr id="10" name="Line 13"/>
            <p:cNvSpPr>
              <a:spLocks noChangeShapeType="1"/>
            </p:cNvSpPr>
            <p:nvPr/>
          </p:nvSpPr>
          <p:spPr bwMode="auto">
            <a:xfrm flipH="1">
              <a:off x="6297282" y="4252823"/>
              <a:ext cx="1897811" cy="1768415"/>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1" name="Text Box 14"/>
            <p:cNvSpPr txBox="1">
              <a:spLocks noChangeAspect="1" noChangeArrowheads="1"/>
            </p:cNvSpPr>
            <p:nvPr/>
          </p:nvSpPr>
          <p:spPr bwMode="auto">
            <a:xfrm>
              <a:off x="7156273" y="3999320"/>
              <a:ext cx="1903412" cy="423587"/>
            </a:xfrm>
            <a:prstGeom prst="rect">
              <a:avLst/>
            </a:prstGeom>
            <a:solidFill>
              <a:schemeClr val="bg1"/>
            </a:solidFill>
            <a:ln w="19050">
              <a:solidFill>
                <a:srgbClr val="86A33D"/>
              </a:solidFill>
              <a:miter lim="800000"/>
              <a:headEnd/>
              <a:tailEnd/>
            </a:ln>
          </p:spPr>
          <p:txBody>
            <a:bodyPr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2: </a:t>
              </a:r>
              <a:r>
                <a:rPr lang="en-US" sz="1100" dirty="0">
                  <a:latin typeface="Lato" panose="020F0502020204030203" pitchFamily="34" charset="0"/>
                </a:rPr>
                <a:t>Select </a:t>
              </a:r>
              <a:r>
                <a:rPr lang="en-US" sz="1100" b="1" dirty="0">
                  <a:latin typeface="Lato" panose="020F0502020204030203" pitchFamily="34" charset="0"/>
                </a:rPr>
                <a:t>More Tables </a:t>
              </a:r>
              <a:r>
                <a:rPr lang="en-US" sz="1100" dirty="0">
                  <a:latin typeface="Lato" panose="020F0502020204030203" pitchFamily="34" charset="0"/>
                </a:rPr>
                <a:t>from the </a:t>
              </a:r>
              <a:r>
                <a:rPr lang="en-US" sz="1100" b="1" dirty="0">
                  <a:latin typeface="Lato" panose="020F0502020204030203" pitchFamily="34" charset="0"/>
                </a:rPr>
                <a:t>Tables</a:t>
              </a:r>
              <a:r>
                <a:rPr lang="en-US" sz="1100" dirty="0">
                  <a:latin typeface="Lato" panose="020F0502020204030203" pitchFamily="34" charset="0"/>
                </a:rPr>
                <a:t> </a:t>
              </a:r>
              <a:r>
                <a:rPr lang="en-US" sz="1100" dirty="0" smtClean="0">
                  <a:latin typeface="Lato" panose="020F0502020204030203" pitchFamily="34" charset="0"/>
                </a:rPr>
                <a:t>dropdown</a:t>
              </a:r>
              <a:endParaRPr lang="en-US" sz="1100" dirty="0">
                <a:latin typeface="Lato" panose="020F0502020204030203" pitchFamily="34" charset="0"/>
              </a:endParaRPr>
            </a:p>
          </p:txBody>
        </p:sp>
      </p:grpSp>
    </p:spTree>
    <p:extLst>
      <p:ext uri="{BB962C8B-B14F-4D97-AF65-F5344CB8AC3E}">
        <p14:creationId xmlns:p14="http://schemas.microsoft.com/office/powerpoint/2010/main" val="367817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Base Custom Table</a:t>
            </a:r>
          </a:p>
        </p:txBody>
      </p:sp>
      <p:sp>
        <p:nvSpPr>
          <p:cNvPr id="6" name="Content Placeholder 5"/>
          <p:cNvSpPr>
            <a:spLocks noGrp="1"/>
          </p:cNvSpPr>
          <p:nvPr>
            <p:ph idx="1"/>
          </p:nvPr>
        </p:nvSpPr>
        <p:spPr/>
        <p:txBody>
          <a:bodyPr/>
          <a:lstStyle/>
          <a:p>
            <a:r>
              <a:rPr lang="en-US" b="1" dirty="0" smtClean="0">
                <a:solidFill>
                  <a:srgbClr val="020242"/>
                </a:solidFill>
              </a:rPr>
              <a:t>Step 3: </a:t>
            </a:r>
            <a:r>
              <a:rPr lang="en-US" dirty="0" smtClean="0"/>
              <a:t>Select the </a:t>
            </a:r>
            <a:r>
              <a:rPr lang="en-US" b="1" dirty="0" smtClean="0"/>
              <a:t>Task</a:t>
            </a:r>
            <a:r>
              <a:rPr lang="en-US" dirty="0" smtClean="0"/>
              <a:t> radio button </a:t>
            </a:r>
            <a:r>
              <a:rPr lang="en-US" dirty="0" smtClean="0"/>
              <a:t>for table type</a:t>
            </a:r>
            <a:endParaRPr lang="en-US" dirty="0"/>
          </a:p>
          <a:p>
            <a:r>
              <a:rPr lang="en-US" b="1" dirty="0" smtClean="0">
                <a:solidFill>
                  <a:srgbClr val="020242"/>
                </a:solidFill>
              </a:rPr>
              <a:t>Step </a:t>
            </a:r>
            <a:r>
              <a:rPr lang="en-US" b="1" dirty="0" smtClean="0">
                <a:solidFill>
                  <a:srgbClr val="020242"/>
                </a:solidFill>
              </a:rPr>
              <a:t>4: </a:t>
            </a:r>
            <a:r>
              <a:rPr lang="en-US" dirty="0" smtClean="0"/>
              <a:t>Select the default </a:t>
            </a:r>
            <a:r>
              <a:rPr lang="en-US" b="1" dirty="0" smtClean="0"/>
              <a:t>Usage</a:t>
            </a:r>
            <a:r>
              <a:rPr lang="en-US" dirty="0" smtClean="0"/>
              <a:t> table from the list and click </a:t>
            </a:r>
            <a:r>
              <a:rPr lang="en-US" b="1" dirty="0" smtClean="0"/>
              <a:t>Copy</a:t>
            </a:r>
            <a:endParaRPr lang="en-US" b="1"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13</a:t>
            </a:fld>
            <a:r>
              <a:rPr lang="en-US" smtClean="0">
                <a:solidFill>
                  <a:schemeClr val="bg1"/>
                </a:solidFill>
              </a:rPr>
              <a:t> -</a:t>
            </a:r>
            <a:endParaRPr lang="en-US" dirty="0">
              <a:solidFill>
                <a:schemeClr val="bg1"/>
              </a:solidFill>
            </a:endParaRPr>
          </a:p>
        </p:txBody>
      </p:sp>
      <p:grpSp>
        <p:nvGrpSpPr>
          <p:cNvPr id="5" name="Group 4"/>
          <p:cNvGrpSpPr/>
          <p:nvPr/>
        </p:nvGrpSpPr>
        <p:grpSpPr>
          <a:xfrm>
            <a:off x="977714" y="2591932"/>
            <a:ext cx="7188573" cy="2636667"/>
            <a:chOff x="1117678" y="2481930"/>
            <a:chExt cx="7188573" cy="2636667"/>
          </a:xfrm>
        </p:grpSpPr>
        <p:pic>
          <p:nvPicPr>
            <p:cNvPr id="3" name="Picture 2"/>
            <p:cNvPicPr>
              <a:picLocks noChangeAspect="1"/>
            </p:cNvPicPr>
            <p:nvPr/>
          </p:nvPicPr>
          <p:blipFill>
            <a:blip r:embed="rId2"/>
            <a:stretch>
              <a:fillRect/>
            </a:stretch>
          </p:blipFill>
          <p:spPr>
            <a:xfrm>
              <a:off x="3100570" y="2481930"/>
              <a:ext cx="2942857" cy="2409524"/>
            </a:xfrm>
            <a:prstGeom prst="rect">
              <a:avLst/>
            </a:prstGeom>
            <a:ln>
              <a:solidFill>
                <a:srgbClr val="4E4E4E"/>
              </a:solidFill>
            </a:ln>
          </p:spPr>
        </p:pic>
        <p:sp>
          <p:nvSpPr>
            <p:cNvPr id="7" name="Line 13"/>
            <p:cNvSpPr>
              <a:spLocks noChangeShapeType="1"/>
            </p:cNvSpPr>
            <p:nvPr/>
          </p:nvSpPr>
          <p:spPr bwMode="auto">
            <a:xfrm flipV="1">
              <a:off x="2941609" y="2915728"/>
              <a:ext cx="672860" cy="543464"/>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8" name="Text Box 14"/>
            <p:cNvSpPr txBox="1">
              <a:spLocks noChangeAspect="1" noChangeArrowheads="1"/>
            </p:cNvSpPr>
            <p:nvPr/>
          </p:nvSpPr>
          <p:spPr bwMode="auto">
            <a:xfrm>
              <a:off x="1117678" y="3247398"/>
              <a:ext cx="1903412" cy="423587"/>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3: </a:t>
              </a:r>
              <a:r>
                <a:rPr lang="en-US" sz="1100" dirty="0">
                  <a:latin typeface="Lato" panose="020F0502020204030203" pitchFamily="34" charset="0"/>
                </a:rPr>
                <a:t>Select the </a:t>
              </a:r>
              <a:r>
                <a:rPr lang="en-US" sz="1100" b="1" dirty="0">
                  <a:latin typeface="Lato" panose="020F0502020204030203" pitchFamily="34" charset="0"/>
                </a:rPr>
                <a:t>Task</a:t>
              </a:r>
              <a:r>
                <a:rPr lang="en-US" sz="1100" dirty="0">
                  <a:latin typeface="Lato" panose="020F0502020204030203" pitchFamily="34" charset="0"/>
                </a:rPr>
                <a:t> radio button for </a:t>
              </a:r>
              <a:r>
                <a:rPr lang="en-US" sz="1100" dirty="0" smtClean="0">
                  <a:latin typeface="Lato" panose="020F0502020204030203" pitchFamily="34" charset="0"/>
                </a:rPr>
                <a:t>table type </a:t>
              </a:r>
              <a:endParaRPr lang="en-US" sz="1100" dirty="0">
                <a:latin typeface="Lato" panose="020F0502020204030203" pitchFamily="34" charset="0"/>
              </a:endParaRPr>
            </a:p>
          </p:txBody>
        </p:sp>
        <p:sp>
          <p:nvSpPr>
            <p:cNvPr id="9" name="Line 13"/>
            <p:cNvSpPr>
              <a:spLocks noChangeShapeType="1"/>
            </p:cNvSpPr>
            <p:nvPr/>
          </p:nvSpPr>
          <p:spPr bwMode="auto">
            <a:xfrm flipH="1" flipV="1">
              <a:off x="5886702" y="3686692"/>
              <a:ext cx="1299101" cy="971572"/>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1" name="Line 13"/>
            <p:cNvSpPr>
              <a:spLocks noChangeShapeType="1"/>
            </p:cNvSpPr>
            <p:nvPr/>
          </p:nvSpPr>
          <p:spPr bwMode="auto">
            <a:xfrm flipH="1" flipV="1">
              <a:off x="4587600" y="4076664"/>
              <a:ext cx="2175508" cy="790614"/>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0" name="Text Box 14"/>
            <p:cNvSpPr txBox="1">
              <a:spLocks noChangeAspect="1" noChangeArrowheads="1"/>
            </p:cNvSpPr>
            <p:nvPr/>
          </p:nvSpPr>
          <p:spPr bwMode="auto">
            <a:xfrm>
              <a:off x="6402839" y="4525733"/>
              <a:ext cx="1903412" cy="592864"/>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4: </a:t>
              </a:r>
              <a:r>
                <a:rPr lang="en-US" sz="1100" dirty="0">
                  <a:latin typeface="Lato" panose="020F0502020204030203" pitchFamily="34" charset="0"/>
                </a:rPr>
                <a:t>Select the default </a:t>
              </a:r>
              <a:r>
                <a:rPr lang="en-US" sz="1100" b="1" dirty="0">
                  <a:latin typeface="Lato" panose="020F0502020204030203" pitchFamily="34" charset="0"/>
                </a:rPr>
                <a:t>Usage</a:t>
              </a:r>
              <a:r>
                <a:rPr lang="en-US" sz="1100" dirty="0">
                  <a:latin typeface="Lato" panose="020F0502020204030203" pitchFamily="34" charset="0"/>
                </a:rPr>
                <a:t> table from the list and click </a:t>
              </a:r>
              <a:r>
                <a:rPr lang="en-US" sz="1100" b="1" dirty="0">
                  <a:latin typeface="Lato" panose="020F0502020204030203" pitchFamily="34" charset="0"/>
                </a:rPr>
                <a:t>Copy</a:t>
              </a:r>
            </a:p>
          </p:txBody>
        </p:sp>
      </p:grpSp>
    </p:spTree>
    <p:extLst>
      <p:ext uri="{BB962C8B-B14F-4D97-AF65-F5344CB8AC3E}">
        <p14:creationId xmlns:p14="http://schemas.microsoft.com/office/powerpoint/2010/main" val="118910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Base Custom Table</a:t>
            </a:r>
          </a:p>
        </p:txBody>
      </p:sp>
      <p:sp>
        <p:nvSpPr>
          <p:cNvPr id="6" name="Content Placeholder 5"/>
          <p:cNvSpPr>
            <a:spLocks noGrp="1"/>
          </p:cNvSpPr>
          <p:nvPr>
            <p:ph idx="1"/>
          </p:nvPr>
        </p:nvSpPr>
        <p:spPr/>
        <p:txBody>
          <a:bodyPr/>
          <a:lstStyle/>
          <a:p>
            <a:r>
              <a:rPr lang="en-US" b="1" dirty="0" smtClean="0">
                <a:solidFill>
                  <a:srgbClr val="020242"/>
                </a:solidFill>
              </a:rPr>
              <a:t>Step 5: </a:t>
            </a:r>
            <a:r>
              <a:rPr lang="en-US" dirty="0" smtClean="0"/>
              <a:t>Rename the table</a:t>
            </a:r>
          </a:p>
          <a:p>
            <a:r>
              <a:rPr lang="en-US" b="1" dirty="0" smtClean="0">
                <a:solidFill>
                  <a:srgbClr val="020242"/>
                </a:solidFill>
              </a:rPr>
              <a:t>Step 6: </a:t>
            </a:r>
            <a:r>
              <a:rPr lang="en-US" dirty="0" smtClean="0"/>
              <a:t>Modify the fields and adjust the formatting, if needed</a:t>
            </a:r>
          </a:p>
          <a:p>
            <a:r>
              <a:rPr lang="en-US" b="1" dirty="0">
                <a:solidFill>
                  <a:srgbClr val="020242"/>
                </a:solidFill>
              </a:rPr>
              <a:t>Step </a:t>
            </a:r>
            <a:r>
              <a:rPr lang="en-US" b="1" dirty="0" smtClean="0">
                <a:solidFill>
                  <a:srgbClr val="020242"/>
                </a:solidFill>
              </a:rPr>
              <a:t>7: </a:t>
            </a:r>
            <a:r>
              <a:rPr lang="en-US" dirty="0" smtClean="0"/>
              <a:t>Click </a:t>
            </a:r>
            <a:r>
              <a:rPr lang="en-US" b="1" dirty="0" smtClean="0"/>
              <a:t>OK</a:t>
            </a:r>
            <a:r>
              <a:rPr lang="en-US" dirty="0" smtClean="0"/>
              <a:t> and to close </a:t>
            </a:r>
            <a:r>
              <a:rPr lang="en-US" b="1" dirty="0" smtClean="0"/>
              <a:t>Table Definition </a:t>
            </a:r>
            <a:r>
              <a:rPr lang="en-US" dirty="0" smtClean="0"/>
              <a:t>dialog </a:t>
            </a:r>
          </a:p>
          <a:p>
            <a:r>
              <a:rPr lang="en-US" b="1" dirty="0" smtClean="0">
                <a:solidFill>
                  <a:srgbClr val="020242"/>
                </a:solidFill>
              </a:rPr>
              <a:t>Step 8: </a:t>
            </a:r>
            <a:r>
              <a:rPr lang="en-US" dirty="0" smtClean="0"/>
              <a:t>Click </a:t>
            </a:r>
            <a:r>
              <a:rPr lang="en-US" b="1" dirty="0" smtClean="0"/>
              <a:t>Cancel</a:t>
            </a:r>
            <a:r>
              <a:rPr lang="en-US" dirty="0" smtClean="0"/>
              <a:t> to close </a:t>
            </a:r>
            <a:r>
              <a:rPr lang="en-US" b="1" dirty="0" smtClean="0"/>
              <a:t>More Tables </a:t>
            </a:r>
            <a:r>
              <a:rPr lang="en-US" dirty="0" smtClean="0"/>
              <a:t>dialog</a:t>
            </a:r>
            <a:endParaRPr lang="en-US" dirty="0"/>
          </a:p>
          <a:p>
            <a:endParaRPr lang="en-US" dirty="0" smtClean="0"/>
          </a:p>
          <a:p>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14</a:t>
            </a:fld>
            <a:r>
              <a:rPr lang="en-US" smtClean="0">
                <a:solidFill>
                  <a:schemeClr val="bg1"/>
                </a:solidFill>
              </a:rPr>
              <a:t> -</a:t>
            </a:r>
            <a:endParaRPr lang="en-US" dirty="0">
              <a:solidFill>
                <a:schemeClr val="bg1"/>
              </a:solidFill>
            </a:endParaRPr>
          </a:p>
        </p:txBody>
      </p:sp>
      <p:grpSp>
        <p:nvGrpSpPr>
          <p:cNvPr id="12" name="Group 11"/>
          <p:cNvGrpSpPr/>
          <p:nvPr/>
        </p:nvGrpSpPr>
        <p:grpSpPr>
          <a:xfrm>
            <a:off x="132382" y="3002383"/>
            <a:ext cx="8879237" cy="3316112"/>
            <a:chOff x="137144" y="3002383"/>
            <a:chExt cx="8879237" cy="3316112"/>
          </a:xfrm>
        </p:grpSpPr>
        <p:grpSp>
          <p:nvGrpSpPr>
            <p:cNvPr id="5" name="Group 4"/>
            <p:cNvGrpSpPr/>
            <p:nvPr/>
          </p:nvGrpSpPr>
          <p:grpSpPr>
            <a:xfrm>
              <a:off x="6073524" y="3002383"/>
              <a:ext cx="2942857" cy="2409524"/>
              <a:chOff x="6073524" y="3002383"/>
              <a:chExt cx="2942857" cy="2409524"/>
            </a:xfrm>
          </p:grpSpPr>
          <p:pic>
            <p:nvPicPr>
              <p:cNvPr id="7" name="Picture 6"/>
              <p:cNvPicPr>
                <a:picLocks noChangeAspect="1"/>
              </p:cNvPicPr>
              <p:nvPr/>
            </p:nvPicPr>
            <p:blipFill>
              <a:blip r:embed="rId2"/>
              <a:stretch>
                <a:fillRect/>
              </a:stretch>
            </p:blipFill>
            <p:spPr>
              <a:xfrm>
                <a:off x="6073524" y="3002383"/>
                <a:ext cx="2942857" cy="2409524"/>
              </a:xfrm>
              <a:prstGeom prst="rect">
                <a:avLst/>
              </a:prstGeom>
              <a:ln>
                <a:solidFill>
                  <a:srgbClr val="4E4E4E"/>
                </a:solidFill>
              </a:ln>
            </p:spPr>
          </p:pic>
          <p:pic>
            <p:nvPicPr>
              <p:cNvPr id="3" name="Picture 2"/>
              <p:cNvPicPr>
                <a:picLocks noChangeAspect="1"/>
              </p:cNvPicPr>
              <p:nvPr/>
            </p:nvPicPr>
            <p:blipFill>
              <a:blip r:embed="rId3"/>
              <a:stretch>
                <a:fillRect/>
              </a:stretch>
            </p:blipFill>
            <p:spPr>
              <a:xfrm>
                <a:off x="8178286" y="3297621"/>
                <a:ext cx="838095" cy="2114286"/>
              </a:xfrm>
              <a:prstGeom prst="rect">
                <a:avLst/>
              </a:prstGeom>
            </p:spPr>
          </p:pic>
        </p:grpSp>
        <p:pic>
          <p:nvPicPr>
            <p:cNvPr id="1026" name="Picture 2" descr="C:\Users\WSTINN~1\AppData\Local\Temp\SNAGHTML4478787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44" y="3002383"/>
              <a:ext cx="5644531" cy="3144927"/>
            </a:xfrm>
            <a:prstGeom prst="rect">
              <a:avLst/>
            </a:prstGeom>
            <a:noFill/>
            <a:ln>
              <a:solidFill>
                <a:srgbClr val="4E4E4E"/>
              </a:solidFill>
            </a:ln>
            <a:extLst>
              <a:ext uri="{909E8E84-426E-40DD-AFC4-6F175D3DCCD1}">
                <a14:hiddenFill xmlns:a14="http://schemas.microsoft.com/office/drawing/2010/main">
                  <a:solidFill>
                    <a:srgbClr val="FFFFFF"/>
                  </a:solidFill>
                </a14:hiddenFill>
              </a:ext>
            </a:extLst>
          </p:spPr>
        </p:pic>
        <p:sp>
          <p:nvSpPr>
            <p:cNvPr id="8" name="Line 13"/>
            <p:cNvSpPr>
              <a:spLocks noChangeShapeType="1"/>
            </p:cNvSpPr>
            <p:nvPr/>
          </p:nvSpPr>
          <p:spPr bwMode="auto">
            <a:xfrm flipV="1">
              <a:off x="7681684" y="5241823"/>
              <a:ext cx="709841" cy="763520"/>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9" name="Text Box 14"/>
            <p:cNvSpPr txBox="1">
              <a:spLocks noChangeAspect="1" noChangeArrowheads="1"/>
            </p:cNvSpPr>
            <p:nvPr/>
          </p:nvSpPr>
          <p:spPr bwMode="auto">
            <a:xfrm>
              <a:off x="2026205" y="5452257"/>
              <a:ext cx="2091970" cy="592864"/>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5: </a:t>
              </a:r>
              <a:r>
                <a:rPr lang="en-US" sz="1100" dirty="0" smtClean="0">
                  <a:latin typeface="Lato" panose="020F0502020204030203" pitchFamily="34" charset="0"/>
                </a:rPr>
                <a:t>Rename the table</a:t>
              </a:r>
            </a:p>
            <a:p>
              <a:pPr defTabSz="912813"/>
              <a:r>
                <a:rPr lang="en-US" sz="1100" b="1" dirty="0" smtClean="0">
                  <a:solidFill>
                    <a:srgbClr val="020242"/>
                  </a:solidFill>
                  <a:latin typeface="Lato" panose="020F0502020204030203" pitchFamily="34" charset="0"/>
                </a:rPr>
                <a:t>Step 6</a:t>
              </a:r>
              <a:r>
                <a:rPr lang="en-US" sz="1100" dirty="0" smtClean="0">
                  <a:latin typeface="Lato" panose="020F0502020204030203" pitchFamily="34" charset="0"/>
                </a:rPr>
                <a:t>: Modify the fields and adjust the formatting, if needed</a:t>
              </a:r>
              <a:endParaRPr lang="en-US" sz="1100" dirty="0">
                <a:latin typeface="Lato" panose="020F0502020204030203" pitchFamily="34" charset="0"/>
              </a:endParaRPr>
            </a:p>
          </p:txBody>
        </p:sp>
        <p:sp>
          <p:nvSpPr>
            <p:cNvPr id="10" name="Line 13"/>
            <p:cNvSpPr>
              <a:spLocks noChangeShapeType="1"/>
            </p:cNvSpPr>
            <p:nvPr/>
          </p:nvSpPr>
          <p:spPr bwMode="auto">
            <a:xfrm flipH="1">
              <a:off x="4922255" y="5937425"/>
              <a:ext cx="2040519" cy="67918"/>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1" name="Text Box 14"/>
            <p:cNvSpPr txBox="1">
              <a:spLocks noChangeAspect="1" noChangeArrowheads="1"/>
            </p:cNvSpPr>
            <p:nvPr/>
          </p:nvSpPr>
          <p:spPr bwMode="auto">
            <a:xfrm>
              <a:off x="6073524" y="5556354"/>
              <a:ext cx="2318001" cy="762141"/>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r>
                <a:rPr lang="en-US" sz="1100" b="1" dirty="0">
                  <a:solidFill>
                    <a:srgbClr val="020242"/>
                  </a:solidFill>
                  <a:latin typeface="Lato" panose="020F0502020204030203" pitchFamily="34" charset="0"/>
                </a:rPr>
                <a:t>Step 7: </a:t>
              </a:r>
              <a:r>
                <a:rPr lang="en-US" sz="1100" dirty="0">
                  <a:latin typeface="Lato" panose="020F0502020204030203" pitchFamily="34" charset="0"/>
                </a:rPr>
                <a:t>Click </a:t>
              </a:r>
              <a:r>
                <a:rPr lang="en-US" sz="1100" b="1" dirty="0">
                  <a:latin typeface="Lato" panose="020F0502020204030203" pitchFamily="34" charset="0"/>
                </a:rPr>
                <a:t>OK</a:t>
              </a:r>
              <a:r>
                <a:rPr lang="en-US" sz="1100" dirty="0">
                  <a:latin typeface="Lato" panose="020F0502020204030203" pitchFamily="34" charset="0"/>
                </a:rPr>
                <a:t> and to close </a:t>
              </a:r>
              <a:r>
                <a:rPr lang="en-US" sz="1100" b="1" dirty="0">
                  <a:latin typeface="Lato" panose="020F0502020204030203" pitchFamily="34" charset="0"/>
                </a:rPr>
                <a:t>Table Definition </a:t>
              </a:r>
              <a:r>
                <a:rPr lang="en-US" sz="1100" dirty="0">
                  <a:latin typeface="Lato" panose="020F0502020204030203" pitchFamily="34" charset="0"/>
                </a:rPr>
                <a:t>dialog </a:t>
              </a:r>
              <a:endParaRPr lang="en-US" sz="1100" dirty="0" smtClean="0">
                <a:latin typeface="Lato" panose="020F0502020204030203" pitchFamily="34" charset="0"/>
              </a:endParaRPr>
            </a:p>
            <a:p>
              <a:r>
                <a:rPr lang="en-US" sz="1100" b="1" dirty="0">
                  <a:solidFill>
                    <a:srgbClr val="020242"/>
                  </a:solidFill>
                  <a:latin typeface="Lato" panose="020F0502020204030203" pitchFamily="34" charset="0"/>
                </a:rPr>
                <a:t>Step 8: </a:t>
              </a:r>
              <a:r>
                <a:rPr lang="en-US" sz="1100" dirty="0">
                  <a:latin typeface="Lato" panose="020F0502020204030203" pitchFamily="34" charset="0"/>
                </a:rPr>
                <a:t>Click </a:t>
              </a:r>
              <a:r>
                <a:rPr lang="en-US" sz="1100" b="1" dirty="0">
                  <a:latin typeface="Lato" panose="020F0502020204030203" pitchFamily="34" charset="0"/>
                </a:rPr>
                <a:t>Cancel</a:t>
              </a:r>
              <a:r>
                <a:rPr lang="en-US" sz="1100" dirty="0">
                  <a:latin typeface="Lato" panose="020F0502020204030203" pitchFamily="34" charset="0"/>
                </a:rPr>
                <a:t> to close </a:t>
              </a:r>
              <a:r>
                <a:rPr lang="en-US" sz="1100" b="1" dirty="0">
                  <a:latin typeface="Lato" panose="020F0502020204030203" pitchFamily="34" charset="0"/>
                </a:rPr>
                <a:t>More Tables </a:t>
              </a:r>
              <a:r>
                <a:rPr lang="en-US" sz="1100" dirty="0" smtClean="0">
                  <a:latin typeface="Lato" panose="020F0502020204030203" pitchFamily="34" charset="0"/>
                </a:rPr>
                <a:t>dialog</a:t>
              </a:r>
            </a:p>
          </p:txBody>
        </p:sp>
      </p:grpSp>
    </p:spTree>
    <p:extLst>
      <p:ext uri="{BB962C8B-B14F-4D97-AF65-F5344CB8AC3E}">
        <p14:creationId xmlns:p14="http://schemas.microsoft.com/office/powerpoint/2010/main" val="145944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Primary Custom View</a:t>
            </a:r>
            <a:endParaRPr lang="en-US" dirty="0"/>
          </a:p>
        </p:txBody>
      </p:sp>
      <p:sp>
        <p:nvSpPr>
          <p:cNvPr id="6" name="Content Placeholder 5"/>
          <p:cNvSpPr>
            <a:spLocks noGrp="1"/>
          </p:cNvSpPr>
          <p:nvPr>
            <p:ph idx="1"/>
          </p:nvPr>
        </p:nvSpPr>
        <p:spPr/>
        <p:txBody>
          <a:bodyPr/>
          <a:lstStyle/>
          <a:p>
            <a:r>
              <a:rPr lang="en-US" b="1" dirty="0" smtClean="0">
                <a:solidFill>
                  <a:srgbClr val="020242"/>
                </a:solidFill>
              </a:rPr>
              <a:t>Step 9: </a:t>
            </a:r>
            <a:r>
              <a:rPr lang="en-US" dirty="0" smtClean="0"/>
              <a:t>Select the </a:t>
            </a:r>
            <a:r>
              <a:rPr lang="en-US" b="1" dirty="0" smtClean="0"/>
              <a:t>View</a:t>
            </a:r>
            <a:r>
              <a:rPr lang="en-US" dirty="0" smtClean="0"/>
              <a:t> tab</a:t>
            </a:r>
          </a:p>
          <a:p>
            <a:r>
              <a:rPr lang="en-US" b="1" dirty="0" smtClean="0">
                <a:solidFill>
                  <a:srgbClr val="020242"/>
                </a:solidFill>
              </a:rPr>
              <a:t>Step 10: </a:t>
            </a:r>
            <a:r>
              <a:rPr lang="en-US" dirty="0" smtClean="0"/>
              <a:t>Select </a:t>
            </a:r>
            <a:r>
              <a:rPr lang="en-US" b="1" dirty="0" smtClean="0"/>
              <a:t>More Views </a:t>
            </a:r>
            <a:r>
              <a:rPr lang="en-US" dirty="0" smtClean="0"/>
              <a:t>from the </a:t>
            </a:r>
            <a:r>
              <a:rPr lang="en-US" b="1" dirty="0" smtClean="0"/>
              <a:t>Other Views </a:t>
            </a:r>
            <a:r>
              <a:rPr lang="en-US" dirty="0" smtClean="0"/>
              <a:t>dropdown from the </a:t>
            </a:r>
            <a:r>
              <a:rPr lang="en-US" b="1" dirty="0" smtClean="0"/>
              <a:t>Task Views </a:t>
            </a:r>
            <a:r>
              <a:rPr lang="en-US" dirty="0" smtClean="0"/>
              <a:t>group</a:t>
            </a:r>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15</a:t>
            </a:fld>
            <a:r>
              <a:rPr lang="en-US" smtClean="0">
                <a:solidFill>
                  <a:schemeClr val="bg1"/>
                </a:solidFill>
              </a:rPr>
              <a:t> -</a:t>
            </a:r>
            <a:endParaRPr lang="en-US" dirty="0">
              <a:solidFill>
                <a:schemeClr val="bg1"/>
              </a:solidFill>
            </a:endParaRPr>
          </a:p>
        </p:txBody>
      </p:sp>
      <p:grpSp>
        <p:nvGrpSpPr>
          <p:cNvPr id="3" name="Group 2"/>
          <p:cNvGrpSpPr/>
          <p:nvPr/>
        </p:nvGrpSpPr>
        <p:grpSpPr>
          <a:xfrm>
            <a:off x="862049" y="2806675"/>
            <a:ext cx="7419902" cy="3209524"/>
            <a:chOff x="1337901" y="2414788"/>
            <a:chExt cx="7419902" cy="3209524"/>
          </a:xfrm>
        </p:grpSpPr>
        <p:pic>
          <p:nvPicPr>
            <p:cNvPr id="5" name="Picture 4"/>
            <p:cNvPicPr>
              <a:picLocks noChangeAspect="1"/>
            </p:cNvPicPr>
            <p:nvPr/>
          </p:nvPicPr>
          <p:blipFill>
            <a:blip r:embed="rId2"/>
            <a:stretch>
              <a:fillRect/>
            </a:stretch>
          </p:blipFill>
          <p:spPr>
            <a:xfrm>
              <a:off x="2529142" y="2414788"/>
              <a:ext cx="4085714" cy="3209524"/>
            </a:xfrm>
            <a:prstGeom prst="rect">
              <a:avLst/>
            </a:prstGeom>
            <a:ln>
              <a:solidFill>
                <a:srgbClr val="4E4E4E"/>
              </a:solidFill>
            </a:ln>
          </p:spPr>
        </p:pic>
        <p:sp>
          <p:nvSpPr>
            <p:cNvPr id="7" name="Line 13"/>
            <p:cNvSpPr>
              <a:spLocks noChangeShapeType="1"/>
            </p:cNvSpPr>
            <p:nvPr/>
          </p:nvSpPr>
          <p:spPr bwMode="auto">
            <a:xfrm flipV="1">
              <a:off x="3108018" y="2914670"/>
              <a:ext cx="2590065" cy="316282"/>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8" name="Text Box 14"/>
            <p:cNvSpPr txBox="1">
              <a:spLocks noChangeAspect="1" noChangeArrowheads="1"/>
            </p:cNvSpPr>
            <p:nvPr/>
          </p:nvSpPr>
          <p:spPr bwMode="auto">
            <a:xfrm>
              <a:off x="1337901" y="3120632"/>
              <a:ext cx="1903412" cy="254309"/>
            </a:xfrm>
            <a:prstGeom prst="rect">
              <a:avLst/>
            </a:prstGeom>
            <a:solidFill>
              <a:schemeClr val="bg1"/>
            </a:solidFill>
            <a:ln w="19050">
              <a:solidFill>
                <a:srgbClr val="86A33D"/>
              </a:solidFill>
              <a:miter lim="800000"/>
              <a:headEnd/>
              <a:tailEnd/>
            </a:ln>
          </p:spPr>
          <p:txBody>
            <a:bodyPr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9: </a:t>
              </a:r>
              <a:r>
                <a:rPr lang="en-US" sz="1100" dirty="0" smtClean="0">
                  <a:latin typeface="Lato" panose="020F0502020204030203" pitchFamily="34" charset="0"/>
                </a:rPr>
                <a:t>Select </a:t>
              </a:r>
              <a:r>
                <a:rPr lang="en-US" sz="1100" dirty="0">
                  <a:latin typeface="Lato" panose="020F0502020204030203" pitchFamily="34" charset="0"/>
                </a:rPr>
                <a:t>the </a:t>
              </a:r>
              <a:r>
                <a:rPr lang="en-US" sz="1100" b="1" dirty="0" smtClean="0">
                  <a:latin typeface="Lato" panose="020F0502020204030203" pitchFamily="34" charset="0"/>
                </a:rPr>
                <a:t>View</a:t>
              </a:r>
              <a:r>
                <a:rPr lang="en-US" sz="1100" dirty="0" smtClean="0">
                  <a:latin typeface="Lato" panose="020F0502020204030203" pitchFamily="34" charset="0"/>
                </a:rPr>
                <a:t> tab</a:t>
              </a:r>
              <a:endParaRPr lang="en-US" sz="1100" dirty="0">
                <a:latin typeface="Lato" panose="020F0502020204030203" pitchFamily="34" charset="0"/>
              </a:endParaRPr>
            </a:p>
          </p:txBody>
        </p:sp>
        <p:sp>
          <p:nvSpPr>
            <p:cNvPr id="9" name="Line 13"/>
            <p:cNvSpPr>
              <a:spLocks noChangeShapeType="1"/>
            </p:cNvSpPr>
            <p:nvPr/>
          </p:nvSpPr>
          <p:spPr bwMode="auto">
            <a:xfrm flipH="1">
              <a:off x="4571998" y="3966561"/>
              <a:ext cx="2647951" cy="1226537"/>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0" name="Text Box 14"/>
            <p:cNvSpPr txBox="1">
              <a:spLocks noChangeAspect="1" noChangeArrowheads="1"/>
            </p:cNvSpPr>
            <p:nvPr/>
          </p:nvSpPr>
          <p:spPr bwMode="auto">
            <a:xfrm>
              <a:off x="6854391" y="3546749"/>
              <a:ext cx="1903412" cy="762141"/>
            </a:xfrm>
            <a:prstGeom prst="rect">
              <a:avLst/>
            </a:prstGeom>
            <a:solidFill>
              <a:schemeClr val="bg1"/>
            </a:solidFill>
            <a:ln w="19050">
              <a:solidFill>
                <a:srgbClr val="86A33D"/>
              </a:solidFill>
              <a:miter lim="800000"/>
              <a:headEnd/>
              <a:tailEnd/>
            </a:ln>
          </p:spPr>
          <p:txBody>
            <a:bodyPr lIns="84210" tIns="42105" rIns="84210" bIns="42105" anchor="ctr" anchorCtr="1">
              <a:spAutoFit/>
            </a:bodyPr>
            <a:lstStyle/>
            <a:p>
              <a:r>
                <a:rPr lang="en-US" sz="1100" b="1" dirty="0">
                  <a:solidFill>
                    <a:srgbClr val="020242"/>
                  </a:solidFill>
                  <a:latin typeface="Lato" panose="020F0502020204030203" pitchFamily="34" charset="0"/>
                </a:rPr>
                <a:t>Step 10: </a:t>
              </a:r>
              <a:r>
                <a:rPr lang="en-US" sz="1100" dirty="0">
                  <a:latin typeface="Lato" panose="020F0502020204030203" pitchFamily="34" charset="0"/>
                </a:rPr>
                <a:t>Select </a:t>
              </a:r>
              <a:r>
                <a:rPr lang="en-US" sz="1100" b="1" dirty="0">
                  <a:latin typeface="Lato" panose="020F0502020204030203" pitchFamily="34" charset="0"/>
                </a:rPr>
                <a:t>More Views </a:t>
              </a:r>
              <a:r>
                <a:rPr lang="en-US" sz="1100" dirty="0">
                  <a:latin typeface="Lato" panose="020F0502020204030203" pitchFamily="34" charset="0"/>
                </a:rPr>
                <a:t>from the </a:t>
              </a:r>
              <a:r>
                <a:rPr lang="en-US" sz="1100" b="1" dirty="0">
                  <a:latin typeface="Lato" panose="020F0502020204030203" pitchFamily="34" charset="0"/>
                </a:rPr>
                <a:t>Other Views </a:t>
              </a:r>
              <a:r>
                <a:rPr lang="en-US" sz="1100" dirty="0">
                  <a:latin typeface="Lato" panose="020F0502020204030203" pitchFamily="34" charset="0"/>
                </a:rPr>
                <a:t>dropdown from the </a:t>
              </a:r>
              <a:r>
                <a:rPr lang="en-US" sz="1100" b="1" dirty="0">
                  <a:latin typeface="Lato" panose="020F0502020204030203" pitchFamily="34" charset="0"/>
                </a:rPr>
                <a:t>Task Views </a:t>
              </a:r>
              <a:r>
                <a:rPr lang="en-US" sz="1100" dirty="0">
                  <a:latin typeface="Lato" panose="020F0502020204030203" pitchFamily="34" charset="0"/>
                </a:rPr>
                <a:t>group</a:t>
              </a:r>
            </a:p>
          </p:txBody>
        </p:sp>
      </p:grpSp>
    </p:spTree>
    <p:extLst>
      <p:ext uri="{BB962C8B-B14F-4D97-AF65-F5344CB8AC3E}">
        <p14:creationId xmlns:p14="http://schemas.microsoft.com/office/powerpoint/2010/main" val="9234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Primary Custom View</a:t>
            </a:r>
          </a:p>
        </p:txBody>
      </p:sp>
      <p:sp>
        <p:nvSpPr>
          <p:cNvPr id="6" name="Content Placeholder 5"/>
          <p:cNvSpPr>
            <a:spLocks noGrp="1"/>
          </p:cNvSpPr>
          <p:nvPr>
            <p:ph idx="1"/>
          </p:nvPr>
        </p:nvSpPr>
        <p:spPr/>
        <p:txBody>
          <a:bodyPr/>
          <a:lstStyle/>
          <a:p>
            <a:pPr>
              <a:spcBef>
                <a:spcPts val="0"/>
              </a:spcBef>
            </a:pPr>
            <a:r>
              <a:rPr lang="en-US" b="1" dirty="0" smtClean="0">
                <a:solidFill>
                  <a:srgbClr val="020242"/>
                </a:solidFill>
              </a:rPr>
              <a:t>Step 11: </a:t>
            </a:r>
            <a:r>
              <a:rPr lang="en-US" dirty="0" smtClean="0"/>
              <a:t>Select the </a:t>
            </a:r>
            <a:r>
              <a:rPr lang="en-US" b="1" dirty="0" smtClean="0"/>
              <a:t>New</a:t>
            </a:r>
            <a:r>
              <a:rPr lang="en-US" dirty="0" smtClean="0"/>
              <a:t> button in the </a:t>
            </a:r>
            <a:r>
              <a:rPr lang="en-US" b="1" dirty="0" smtClean="0"/>
              <a:t>More Views </a:t>
            </a:r>
            <a:r>
              <a:rPr lang="en-US" dirty="0" smtClean="0"/>
              <a:t>dialog</a:t>
            </a:r>
          </a:p>
          <a:p>
            <a:pPr>
              <a:spcBef>
                <a:spcPts val="0"/>
              </a:spcBef>
            </a:pPr>
            <a:r>
              <a:rPr lang="en-US" b="1" dirty="0" smtClean="0">
                <a:solidFill>
                  <a:srgbClr val="020242"/>
                </a:solidFill>
              </a:rPr>
              <a:t>Step 12: </a:t>
            </a:r>
            <a:r>
              <a:rPr lang="en-US" dirty="0" smtClean="0"/>
              <a:t>Select </a:t>
            </a:r>
            <a:r>
              <a:rPr lang="en-US" dirty="0" smtClean="0"/>
              <a:t>the </a:t>
            </a:r>
            <a:r>
              <a:rPr lang="en-US" b="1" dirty="0" smtClean="0"/>
              <a:t>Single</a:t>
            </a:r>
            <a:r>
              <a:rPr lang="en-US" dirty="0" smtClean="0"/>
              <a:t> </a:t>
            </a:r>
            <a:r>
              <a:rPr lang="en-US" dirty="0" smtClean="0"/>
              <a:t>view radio button in </a:t>
            </a:r>
            <a:r>
              <a:rPr lang="en-US" b="1" dirty="0" smtClean="0"/>
              <a:t>Define </a:t>
            </a:r>
            <a:r>
              <a:rPr lang="en-US" b="1" dirty="0" smtClean="0"/>
              <a:t>New </a:t>
            </a:r>
            <a:r>
              <a:rPr lang="en-US" b="1" dirty="0" smtClean="0"/>
              <a:t>View</a:t>
            </a:r>
            <a:endParaRPr lang="en-US" dirty="0" smtClean="0"/>
          </a:p>
          <a:p>
            <a:pPr>
              <a:spcBef>
                <a:spcPts val="0"/>
              </a:spcBef>
            </a:pPr>
            <a:r>
              <a:rPr lang="en-US" b="1" dirty="0">
                <a:solidFill>
                  <a:srgbClr val="020242"/>
                </a:solidFill>
              </a:rPr>
              <a:t>Step </a:t>
            </a:r>
            <a:r>
              <a:rPr lang="en-US" b="1" dirty="0" smtClean="0">
                <a:solidFill>
                  <a:srgbClr val="020242"/>
                </a:solidFill>
              </a:rPr>
              <a:t>13: </a:t>
            </a:r>
            <a:r>
              <a:rPr lang="en-US" dirty="0"/>
              <a:t>Select </a:t>
            </a:r>
            <a:r>
              <a:rPr lang="en-US" dirty="0" smtClean="0"/>
              <a:t>the following in the </a:t>
            </a:r>
            <a:r>
              <a:rPr lang="en-US" b="1" dirty="0" smtClean="0"/>
              <a:t>View Definition </a:t>
            </a:r>
            <a:r>
              <a:rPr lang="en-US" dirty="0" smtClean="0"/>
              <a:t>dialog</a:t>
            </a:r>
          </a:p>
          <a:p>
            <a:pPr lvl="1">
              <a:spcBef>
                <a:spcPts val="0"/>
              </a:spcBef>
            </a:pPr>
            <a:r>
              <a:rPr lang="en-US" dirty="0" smtClean="0"/>
              <a:t>Name: Enter name of new view</a:t>
            </a:r>
          </a:p>
          <a:p>
            <a:pPr lvl="1">
              <a:spcBef>
                <a:spcPts val="0"/>
              </a:spcBef>
            </a:pPr>
            <a:r>
              <a:rPr lang="en-US" dirty="0" smtClean="0"/>
              <a:t>Screen: Task Usage</a:t>
            </a:r>
          </a:p>
          <a:p>
            <a:pPr lvl="1">
              <a:spcBef>
                <a:spcPts val="0"/>
              </a:spcBef>
            </a:pPr>
            <a:r>
              <a:rPr lang="en-US" dirty="0" smtClean="0"/>
              <a:t>Table: Select the new custom table</a:t>
            </a:r>
          </a:p>
          <a:p>
            <a:pPr lvl="1">
              <a:spcBef>
                <a:spcPts val="0"/>
              </a:spcBef>
            </a:pPr>
            <a:r>
              <a:rPr lang="en-US" dirty="0" smtClean="0"/>
              <a:t>Group: No Group</a:t>
            </a:r>
          </a:p>
          <a:p>
            <a:pPr lvl="1">
              <a:spcBef>
                <a:spcPts val="0"/>
              </a:spcBef>
            </a:pPr>
            <a:r>
              <a:rPr lang="en-US" dirty="0" smtClean="0"/>
              <a:t>Filter: All Tasks</a:t>
            </a:r>
          </a:p>
          <a:p>
            <a:pPr lvl="1"/>
            <a:endParaRPr lang="en-US" dirty="0"/>
          </a:p>
          <a:p>
            <a:endParaRPr lang="en-US" dirty="0"/>
          </a:p>
        </p:txBody>
      </p:sp>
      <p:sp>
        <p:nvSpPr>
          <p:cNvPr id="4" name="Slide Number Placeholder 3"/>
          <p:cNvSpPr>
            <a:spLocks noGrp="1"/>
          </p:cNvSpPr>
          <p:nvPr>
            <p:ph type="sldNum" sz="quarter" idx="4"/>
          </p:nvPr>
        </p:nvSpPr>
        <p:spPr>
          <a:xfrm>
            <a:off x="7085406" y="5616945"/>
            <a:ext cx="1114425" cy="365125"/>
          </a:xfrm>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16</a:t>
            </a:fld>
            <a:r>
              <a:rPr lang="en-US" smtClean="0">
                <a:solidFill>
                  <a:schemeClr val="bg1"/>
                </a:solidFill>
              </a:rPr>
              <a:t> -</a:t>
            </a:r>
            <a:endParaRPr lang="en-US" dirty="0">
              <a:solidFill>
                <a:schemeClr val="bg1"/>
              </a:solidFill>
            </a:endParaRPr>
          </a:p>
        </p:txBody>
      </p:sp>
      <p:grpSp>
        <p:nvGrpSpPr>
          <p:cNvPr id="11" name="Group 10"/>
          <p:cNvGrpSpPr/>
          <p:nvPr/>
        </p:nvGrpSpPr>
        <p:grpSpPr>
          <a:xfrm>
            <a:off x="239627" y="4008457"/>
            <a:ext cx="8664747" cy="2183076"/>
            <a:chOff x="333375" y="4152832"/>
            <a:chExt cx="8664747" cy="2183076"/>
          </a:xfrm>
        </p:grpSpPr>
        <p:pic>
          <p:nvPicPr>
            <p:cNvPr id="3" name="Picture 2"/>
            <p:cNvPicPr>
              <a:picLocks noChangeAspect="1"/>
            </p:cNvPicPr>
            <p:nvPr/>
          </p:nvPicPr>
          <p:blipFill>
            <a:blip r:embed="rId2"/>
            <a:stretch>
              <a:fillRect/>
            </a:stretch>
          </p:blipFill>
          <p:spPr>
            <a:xfrm>
              <a:off x="333375" y="4152832"/>
              <a:ext cx="2778459" cy="2183076"/>
            </a:xfrm>
            <a:prstGeom prst="rect">
              <a:avLst/>
            </a:prstGeom>
            <a:ln>
              <a:solidFill>
                <a:srgbClr val="4E4E4E"/>
              </a:solidFill>
            </a:ln>
          </p:spPr>
        </p:pic>
        <p:sp>
          <p:nvSpPr>
            <p:cNvPr id="10" name="Line 13"/>
            <p:cNvSpPr>
              <a:spLocks noChangeShapeType="1"/>
            </p:cNvSpPr>
            <p:nvPr/>
          </p:nvSpPr>
          <p:spPr bwMode="auto">
            <a:xfrm flipV="1">
              <a:off x="2030750" y="4776576"/>
              <a:ext cx="407801" cy="610247"/>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9" name="Text Box 14"/>
            <p:cNvSpPr txBox="1">
              <a:spLocks noChangeAspect="1" noChangeArrowheads="1"/>
            </p:cNvSpPr>
            <p:nvPr/>
          </p:nvSpPr>
          <p:spPr bwMode="auto">
            <a:xfrm>
              <a:off x="1852778" y="5259669"/>
              <a:ext cx="726891" cy="254309"/>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11</a:t>
              </a:r>
              <a:endParaRPr lang="en-US" sz="1100" dirty="0">
                <a:latin typeface="Lato" panose="020F0502020204030203" pitchFamily="34" charset="0"/>
              </a:endParaRPr>
            </a:p>
          </p:txBody>
        </p:sp>
        <p:pic>
          <p:nvPicPr>
            <p:cNvPr id="7" name="Picture 6"/>
            <p:cNvPicPr>
              <a:picLocks noChangeAspect="1"/>
            </p:cNvPicPr>
            <p:nvPr/>
          </p:nvPicPr>
          <p:blipFill>
            <a:blip r:embed="rId3"/>
            <a:stretch>
              <a:fillRect/>
            </a:stretch>
          </p:blipFill>
          <p:spPr>
            <a:xfrm>
              <a:off x="3376189" y="4152832"/>
              <a:ext cx="2580952" cy="1057143"/>
            </a:xfrm>
            <a:prstGeom prst="rect">
              <a:avLst/>
            </a:prstGeom>
            <a:ln>
              <a:solidFill>
                <a:srgbClr val="4E4E4E"/>
              </a:solidFill>
            </a:ln>
          </p:spPr>
        </p:pic>
        <p:pic>
          <p:nvPicPr>
            <p:cNvPr id="8" name="Picture 7"/>
            <p:cNvPicPr>
              <a:picLocks noChangeAspect="1"/>
            </p:cNvPicPr>
            <p:nvPr/>
          </p:nvPicPr>
          <p:blipFill>
            <a:blip r:embed="rId4"/>
            <a:stretch>
              <a:fillRect/>
            </a:stretch>
          </p:blipFill>
          <p:spPr>
            <a:xfrm>
              <a:off x="6204675" y="4152832"/>
              <a:ext cx="2793447" cy="2026953"/>
            </a:xfrm>
            <a:prstGeom prst="rect">
              <a:avLst/>
            </a:prstGeom>
            <a:ln>
              <a:solidFill>
                <a:srgbClr val="4E4E4E"/>
              </a:solidFill>
            </a:ln>
          </p:spPr>
        </p:pic>
        <p:sp>
          <p:nvSpPr>
            <p:cNvPr id="5" name="Right Brace 4"/>
            <p:cNvSpPr/>
            <p:nvPr/>
          </p:nvSpPr>
          <p:spPr>
            <a:xfrm>
              <a:off x="7955613" y="4308111"/>
              <a:ext cx="264355" cy="1272593"/>
            </a:xfrm>
            <a:prstGeom prst="rightBrace">
              <a:avLst>
                <a:gd name="adj1" fmla="val 8333"/>
                <a:gd name="adj2" fmla="val 4925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ine 13"/>
            <p:cNvSpPr>
              <a:spLocks noChangeShapeType="1"/>
            </p:cNvSpPr>
            <p:nvPr/>
          </p:nvSpPr>
          <p:spPr bwMode="auto">
            <a:xfrm flipH="1" flipV="1">
              <a:off x="3558950" y="4671200"/>
              <a:ext cx="1016552" cy="844096"/>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3" name="Text Box 14"/>
            <p:cNvSpPr txBox="1">
              <a:spLocks noChangeAspect="1" noChangeArrowheads="1"/>
            </p:cNvSpPr>
            <p:nvPr/>
          </p:nvSpPr>
          <p:spPr bwMode="auto">
            <a:xfrm>
              <a:off x="4308773" y="5362636"/>
              <a:ext cx="726891" cy="254309"/>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12</a:t>
              </a:r>
              <a:endParaRPr lang="en-US" sz="1100" dirty="0">
                <a:latin typeface="Lato" panose="020F0502020204030203" pitchFamily="34" charset="0"/>
              </a:endParaRPr>
            </a:p>
          </p:txBody>
        </p:sp>
        <p:sp>
          <p:nvSpPr>
            <p:cNvPr id="12" name="Text Box 14"/>
            <p:cNvSpPr txBox="1">
              <a:spLocks noChangeAspect="1" noChangeArrowheads="1"/>
            </p:cNvSpPr>
            <p:nvPr/>
          </p:nvSpPr>
          <p:spPr bwMode="auto">
            <a:xfrm>
              <a:off x="8219968" y="4817252"/>
              <a:ext cx="726891" cy="254309"/>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13</a:t>
              </a:r>
              <a:endParaRPr lang="en-US" sz="1100" dirty="0">
                <a:latin typeface="Lato" panose="020F0502020204030203" pitchFamily="34" charset="0"/>
              </a:endParaRPr>
            </a:p>
          </p:txBody>
        </p:sp>
      </p:grpSp>
    </p:spTree>
    <p:extLst>
      <p:ext uri="{BB962C8B-B14F-4D97-AF65-F5344CB8AC3E}">
        <p14:creationId xmlns:p14="http://schemas.microsoft.com/office/powerpoint/2010/main" val="77523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Custom Status View</a:t>
            </a:r>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17</a:t>
            </a:fld>
            <a:r>
              <a:rPr lang="en-US" smtClean="0">
                <a:solidFill>
                  <a:schemeClr val="bg1"/>
                </a:solidFill>
              </a:rPr>
              <a:t> -</a:t>
            </a:r>
            <a:endParaRPr lang="en-US" dirty="0">
              <a:solidFill>
                <a:schemeClr val="bg1"/>
              </a:solidFill>
            </a:endParaRPr>
          </a:p>
        </p:txBody>
      </p:sp>
      <p:sp>
        <p:nvSpPr>
          <p:cNvPr id="10" name="Content Placeholder 5"/>
          <p:cNvSpPr>
            <a:spLocks noGrp="1"/>
          </p:cNvSpPr>
          <p:nvPr>
            <p:ph idx="1"/>
          </p:nvPr>
        </p:nvSpPr>
        <p:spPr>
          <a:xfrm>
            <a:off x="333375" y="894473"/>
            <a:ext cx="8486775" cy="4833938"/>
          </a:xfrm>
        </p:spPr>
        <p:txBody>
          <a:bodyPr/>
          <a:lstStyle/>
          <a:p>
            <a:r>
              <a:rPr lang="en-US" b="1" dirty="0" smtClean="0">
                <a:solidFill>
                  <a:srgbClr val="020242"/>
                </a:solidFill>
              </a:rPr>
              <a:t>Step 14: </a:t>
            </a:r>
            <a:r>
              <a:rPr lang="en-US" dirty="0" smtClean="0"/>
              <a:t>Select the </a:t>
            </a:r>
            <a:r>
              <a:rPr lang="en-US" b="1" dirty="0" smtClean="0"/>
              <a:t>View</a:t>
            </a:r>
            <a:r>
              <a:rPr lang="en-US" dirty="0" smtClean="0"/>
              <a:t> tab</a:t>
            </a:r>
          </a:p>
          <a:p>
            <a:r>
              <a:rPr lang="en-US" b="1" dirty="0" smtClean="0">
                <a:solidFill>
                  <a:srgbClr val="020242"/>
                </a:solidFill>
              </a:rPr>
              <a:t>Step 15: </a:t>
            </a:r>
            <a:r>
              <a:rPr lang="en-US" dirty="0" smtClean="0"/>
              <a:t>Select </a:t>
            </a:r>
            <a:r>
              <a:rPr lang="en-US" b="1" dirty="0" smtClean="0"/>
              <a:t>More Views </a:t>
            </a:r>
            <a:r>
              <a:rPr lang="en-US" dirty="0" smtClean="0"/>
              <a:t>from the </a:t>
            </a:r>
            <a:r>
              <a:rPr lang="en-US" b="1" dirty="0" smtClean="0"/>
              <a:t>Other Views </a:t>
            </a:r>
            <a:r>
              <a:rPr lang="en-US" dirty="0" smtClean="0"/>
              <a:t>dropdown from the </a:t>
            </a:r>
            <a:r>
              <a:rPr lang="en-US" b="1" dirty="0" smtClean="0"/>
              <a:t>Task Views </a:t>
            </a:r>
            <a:r>
              <a:rPr lang="en-US" dirty="0" smtClean="0"/>
              <a:t>group</a:t>
            </a:r>
            <a:endParaRPr lang="en-US" dirty="0"/>
          </a:p>
        </p:txBody>
      </p:sp>
      <p:grpSp>
        <p:nvGrpSpPr>
          <p:cNvPr id="3" name="Group 2"/>
          <p:cNvGrpSpPr/>
          <p:nvPr/>
        </p:nvGrpSpPr>
        <p:grpSpPr>
          <a:xfrm>
            <a:off x="862049" y="2731047"/>
            <a:ext cx="7419902" cy="3209524"/>
            <a:chOff x="1337901" y="2414788"/>
            <a:chExt cx="7419902" cy="3209524"/>
          </a:xfrm>
        </p:grpSpPr>
        <p:pic>
          <p:nvPicPr>
            <p:cNvPr id="11" name="Picture 10"/>
            <p:cNvPicPr>
              <a:picLocks noChangeAspect="1"/>
            </p:cNvPicPr>
            <p:nvPr/>
          </p:nvPicPr>
          <p:blipFill>
            <a:blip r:embed="rId2"/>
            <a:stretch>
              <a:fillRect/>
            </a:stretch>
          </p:blipFill>
          <p:spPr>
            <a:xfrm>
              <a:off x="2529142" y="2414788"/>
              <a:ext cx="4085714" cy="3209524"/>
            </a:xfrm>
            <a:prstGeom prst="rect">
              <a:avLst/>
            </a:prstGeom>
            <a:ln>
              <a:solidFill>
                <a:srgbClr val="4E4E4E"/>
              </a:solidFill>
            </a:ln>
          </p:spPr>
        </p:pic>
        <p:sp>
          <p:nvSpPr>
            <p:cNvPr id="12" name="Line 13"/>
            <p:cNvSpPr>
              <a:spLocks noChangeShapeType="1"/>
            </p:cNvSpPr>
            <p:nvPr/>
          </p:nvSpPr>
          <p:spPr bwMode="auto">
            <a:xfrm flipV="1">
              <a:off x="3108018" y="2914670"/>
              <a:ext cx="2590065" cy="316282"/>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3" name="Text Box 14"/>
            <p:cNvSpPr txBox="1">
              <a:spLocks noChangeAspect="1" noChangeArrowheads="1"/>
            </p:cNvSpPr>
            <p:nvPr/>
          </p:nvSpPr>
          <p:spPr bwMode="auto">
            <a:xfrm>
              <a:off x="1337901" y="3120632"/>
              <a:ext cx="1903412" cy="254309"/>
            </a:xfrm>
            <a:prstGeom prst="rect">
              <a:avLst/>
            </a:prstGeom>
            <a:solidFill>
              <a:schemeClr val="bg1"/>
            </a:solidFill>
            <a:ln w="19050">
              <a:solidFill>
                <a:srgbClr val="86A33D"/>
              </a:solidFill>
              <a:miter lim="800000"/>
              <a:headEnd/>
              <a:tailEnd/>
            </a:ln>
          </p:spPr>
          <p:txBody>
            <a:bodyPr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14: </a:t>
              </a:r>
              <a:r>
                <a:rPr lang="en-US" sz="1100" dirty="0" smtClean="0">
                  <a:latin typeface="Lato" panose="020F0502020204030203" pitchFamily="34" charset="0"/>
                </a:rPr>
                <a:t>Select </a:t>
              </a:r>
              <a:r>
                <a:rPr lang="en-US" sz="1100" dirty="0">
                  <a:latin typeface="Lato" panose="020F0502020204030203" pitchFamily="34" charset="0"/>
                </a:rPr>
                <a:t>the </a:t>
              </a:r>
              <a:r>
                <a:rPr lang="en-US" sz="1100" b="1" dirty="0" smtClean="0">
                  <a:latin typeface="Lato" panose="020F0502020204030203" pitchFamily="34" charset="0"/>
                </a:rPr>
                <a:t>View</a:t>
              </a:r>
              <a:r>
                <a:rPr lang="en-US" sz="1100" dirty="0" smtClean="0">
                  <a:latin typeface="Lato" panose="020F0502020204030203" pitchFamily="34" charset="0"/>
                </a:rPr>
                <a:t> tab</a:t>
              </a:r>
              <a:endParaRPr lang="en-US" sz="1100" dirty="0">
                <a:latin typeface="Lato" panose="020F0502020204030203" pitchFamily="34" charset="0"/>
              </a:endParaRPr>
            </a:p>
          </p:txBody>
        </p:sp>
        <p:sp>
          <p:nvSpPr>
            <p:cNvPr id="14" name="Line 13"/>
            <p:cNvSpPr>
              <a:spLocks noChangeShapeType="1"/>
            </p:cNvSpPr>
            <p:nvPr/>
          </p:nvSpPr>
          <p:spPr bwMode="auto">
            <a:xfrm flipH="1">
              <a:off x="4571998" y="3966561"/>
              <a:ext cx="2647951" cy="1226537"/>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5" name="Text Box 14"/>
            <p:cNvSpPr txBox="1">
              <a:spLocks noChangeAspect="1" noChangeArrowheads="1"/>
            </p:cNvSpPr>
            <p:nvPr/>
          </p:nvSpPr>
          <p:spPr bwMode="auto">
            <a:xfrm>
              <a:off x="6854391" y="3546749"/>
              <a:ext cx="1903412" cy="762141"/>
            </a:xfrm>
            <a:prstGeom prst="rect">
              <a:avLst/>
            </a:prstGeom>
            <a:solidFill>
              <a:schemeClr val="bg1"/>
            </a:solidFill>
            <a:ln w="19050">
              <a:solidFill>
                <a:srgbClr val="86A33D"/>
              </a:solidFill>
              <a:miter lim="800000"/>
              <a:headEnd/>
              <a:tailEnd/>
            </a:ln>
          </p:spPr>
          <p:txBody>
            <a:bodyPr lIns="84210" tIns="42105" rIns="84210" bIns="42105" anchor="ctr" anchorCtr="1">
              <a:spAutoFit/>
            </a:bodyPr>
            <a:lstStyle/>
            <a:p>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15: </a:t>
              </a:r>
              <a:r>
                <a:rPr lang="en-US" sz="1100" dirty="0">
                  <a:latin typeface="Lato" panose="020F0502020204030203" pitchFamily="34" charset="0"/>
                </a:rPr>
                <a:t>Select </a:t>
              </a:r>
              <a:r>
                <a:rPr lang="en-US" sz="1100" b="1" dirty="0">
                  <a:latin typeface="Lato" panose="020F0502020204030203" pitchFamily="34" charset="0"/>
                </a:rPr>
                <a:t>More Views </a:t>
              </a:r>
              <a:r>
                <a:rPr lang="en-US" sz="1100" dirty="0">
                  <a:latin typeface="Lato" panose="020F0502020204030203" pitchFamily="34" charset="0"/>
                </a:rPr>
                <a:t>from the </a:t>
              </a:r>
              <a:r>
                <a:rPr lang="en-US" sz="1100" b="1" dirty="0">
                  <a:latin typeface="Lato" panose="020F0502020204030203" pitchFamily="34" charset="0"/>
                </a:rPr>
                <a:t>Other Views </a:t>
              </a:r>
              <a:r>
                <a:rPr lang="en-US" sz="1100" dirty="0">
                  <a:latin typeface="Lato" panose="020F0502020204030203" pitchFamily="34" charset="0"/>
                </a:rPr>
                <a:t>dropdown from the </a:t>
              </a:r>
              <a:r>
                <a:rPr lang="en-US" sz="1100" b="1" dirty="0">
                  <a:latin typeface="Lato" panose="020F0502020204030203" pitchFamily="34" charset="0"/>
                </a:rPr>
                <a:t>Task Views </a:t>
              </a:r>
              <a:r>
                <a:rPr lang="en-US" sz="1100" dirty="0">
                  <a:latin typeface="Lato" panose="020F0502020204030203" pitchFamily="34" charset="0"/>
                </a:rPr>
                <a:t>group</a:t>
              </a:r>
            </a:p>
          </p:txBody>
        </p:sp>
      </p:grpSp>
    </p:spTree>
    <p:extLst>
      <p:ext uri="{BB962C8B-B14F-4D97-AF65-F5344CB8AC3E}">
        <p14:creationId xmlns:p14="http://schemas.microsoft.com/office/powerpoint/2010/main" val="2816213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18</a:t>
            </a:fld>
            <a:r>
              <a:rPr lang="en-US" smtClean="0">
                <a:solidFill>
                  <a:schemeClr val="bg1"/>
                </a:solidFill>
              </a:rPr>
              <a:t> -</a:t>
            </a:r>
            <a:endParaRPr lang="en-US" dirty="0">
              <a:solidFill>
                <a:schemeClr val="bg1"/>
              </a:solidFill>
            </a:endParaRPr>
          </a:p>
        </p:txBody>
      </p:sp>
      <p:sp>
        <p:nvSpPr>
          <p:cNvPr id="22" name="Title 1"/>
          <p:cNvSpPr>
            <a:spLocks noGrp="1"/>
          </p:cNvSpPr>
          <p:nvPr>
            <p:ph type="title"/>
          </p:nvPr>
        </p:nvSpPr>
        <p:spPr>
          <a:xfrm>
            <a:off x="333375" y="2835"/>
            <a:ext cx="8486775" cy="682624"/>
          </a:xfrm>
        </p:spPr>
        <p:txBody>
          <a:bodyPr/>
          <a:lstStyle/>
          <a:p>
            <a:r>
              <a:rPr lang="en-US" dirty="0"/>
              <a:t>Create Primary Custom View</a:t>
            </a:r>
          </a:p>
        </p:txBody>
      </p:sp>
      <p:sp>
        <p:nvSpPr>
          <p:cNvPr id="23" name="Content Placeholder 5"/>
          <p:cNvSpPr>
            <a:spLocks noGrp="1"/>
          </p:cNvSpPr>
          <p:nvPr>
            <p:ph idx="1"/>
          </p:nvPr>
        </p:nvSpPr>
        <p:spPr>
          <a:xfrm>
            <a:off x="333375" y="894473"/>
            <a:ext cx="8486775" cy="4833938"/>
          </a:xfrm>
        </p:spPr>
        <p:txBody>
          <a:bodyPr/>
          <a:lstStyle/>
          <a:p>
            <a:pPr>
              <a:spcBef>
                <a:spcPts val="0"/>
              </a:spcBef>
            </a:pPr>
            <a:r>
              <a:rPr lang="en-US" b="1" dirty="0" smtClean="0">
                <a:solidFill>
                  <a:srgbClr val="020242"/>
                </a:solidFill>
              </a:rPr>
              <a:t>Step 16: </a:t>
            </a:r>
            <a:r>
              <a:rPr lang="en-US" dirty="0" smtClean="0"/>
              <a:t>Select the </a:t>
            </a:r>
            <a:r>
              <a:rPr lang="en-US" b="1" dirty="0" smtClean="0"/>
              <a:t>New</a:t>
            </a:r>
            <a:r>
              <a:rPr lang="en-US" dirty="0" smtClean="0"/>
              <a:t> button in the </a:t>
            </a:r>
            <a:r>
              <a:rPr lang="en-US" b="1" dirty="0" smtClean="0"/>
              <a:t>More Views </a:t>
            </a:r>
            <a:r>
              <a:rPr lang="en-US" dirty="0" smtClean="0"/>
              <a:t>dialog</a:t>
            </a:r>
          </a:p>
          <a:p>
            <a:pPr>
              <a:spcBef>
                <a:spcPts val="0"/>
              </a:spcBef>
            </a:pPr>
            <a:r>
              <a:rPr lang="en-US" b="1" dirty="0" smtClean="0">
                <a:solidFill>
                  <a:srgbClr val="020242"/>
                </a:solidFill>
              </a:rPr>
              <a:t>Step 17: </a:t>
            </a:r>
            <a:r>
              <a:rPr lang="en-US" dirty="0" smtClean="0"/>
              <a:t>Select the </a:t>
            </a:r>
            <a:r>
              <a:rPr lang="en-US" b="1" dirty="0" smtClean="0"/>
              <a:t>Combination view </a:t>
            </a:r>
            <a:r>
              <a:rPr lang="en-US" dirty="0" smtClean="0"/>
              <a:t>radio button in the </a:t>
            </a:r>
            <a:r>
              <a:rPr lang="en-US" b="1" dirty="0" smtClean="0"/>
              <a:t>Define New View</a:t>
            </a:r>
            <a:r>
              <a:rPr lang="en-US" dirty="0" smtClean="0"/>
              <a:t> dialog</a:t>
            </a:r>
          </a:p>
          <a:p>
            <a:pPr>
              <a:spcBef>
                <a:spcPts val="0"/>
              </a:spcBef>
            </a:pPr>
            <a:r>
              <a:rPr lang="en-US" b="1" dirty="0">
                <a:solidFill>
                  <a:srgbClr val="020242"/>
                </a:solidFill>
              </a:rPr>
              <a:t>Step </a:t>
            </a:r>
            <a:r>
              <a:rPr lang="en-US" b="1" dirty="0" smtClean="0">
                <a:solidFill>
                  <a:srgbClr val="020242"/>
                </a:solidFill>
              </a:rPr>
              <a:t>18: </a:t>
            </a:r>
            <a:r>
              <a:rPr lang="en-US" dirty="0" smtClean="0"/>
              <a:t>Select or enter the following in the </a:t>
            </a:r>
            <a:r>
              <a:rPr lang="en-US" b="1" dirty="0" smtClean="0"/>
              <a:t>View Definition </a:t>
            </a:r>
            <a:r>
              <a:rPr lang="en-US" dirty="0" smtClean="0"/>
              <a:t>dialog</a:t>
            </a:r>
          </a:p>
          <a:p>
            <a:pPr lvl="1">
              <a:spcBef>
                <a:spcPts val="0"/>
              </a:spcBef>
            </a:pPr>
            <a:r>
              <a:rPr lang="en-US" dirty="0" smtClean="0"/>
              <a:t>Name: Enter name of new view</a:t>
            </a:r>
          </a:p>
          <a:p>
            <a:pPr lvl="1">
              <a:spcBef>
                <a:spcPts val="0"/>
              </a:spcBef>
            </a:pPr>
            <a:r>
              <a:rPr lang="en-US" dirty="0" smtClean="0"/>
              <a:t>Primary View: Select the just created single </a:t>
            </a:r>
            <a:r>
              <a:rPr lang="en-US" dirty="0"/>
              <a:t>view </a:t>
            </a:r>
          </a:p>
          <a:p>
            <a:pPr lvl="1">
              <a:spcBef>
                <a:spcPts val="0"/>
              </a:spcBef>
            </a:pPr>
            <a:r>
              <a:rPr lang="en-US" dirty="0" smtClean="0"/>
              <a:t>Details Pane: Task Details Form</a:t>
            </a:r>
          </a:p>
        </p:txBody>
      </p:sp>
      <p:grpSp>
        <p:nvGrpSpPr>
          <p:cNvPr id="2" name="Group 1"/>
          <p:cNvGrpSpPr/>
          <p:nvPr/>
        </p:nvGrpSpPr>
        <p:grpSpPr>
          <a:xfrm>
            <a:off x="170266" y="3915495"/>
            <a:ext cx="8803468" cy="2183076"/>
            <a:chOff x="135596" y="3936120"/>
            <a:chExt cx="8803468" cy="2183076"/>
          </a:xfrm>
        </p:grpSpPr>
        <p:pic>
          <p:nvPicPr>
            <p:cNvPr id="9" name="Picture 8"/>
            <p:cNvPicPr>
              <a:picLocks noChangeAspect="1"/>
            </p:cNvPicPr>
            <p:nvPr/>
          </p:nvPicPr>
          <p:blipFill>
            <a:blip r:embed="rId2"/>
            <a:stretch>
              <a:fillRect/>
            </a:stretch>
          </p:blipFill>
          <p:spPr>
            <a:xfrm>
              <a:off x="3111834" y="3941129"/>
              <a:ext cx="2590476" cy="1057143"/>
            </a:xfrm>
            <a:prstGeom prst="rect">
              <a:avLst/>
            </a:prstGeom>
            <a:ln>
              <a:solidFill>
                <a:srgbClr val="4E4E4E"/>
              </a:solidFill>
            </a:ln>
          </p:spPr>
        </p:pic>
        <p:pic>
          <p:nvPicPr>
            <p:cNvPr id="2050" name="Picture 2" descr="C:\Users\WSTINN~1\AppData\Local\Temp\SNAGHTML4482e2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016" y="3936120"/>
              <a:ext cx="3004048" cy="1579365"/>
            </a:xfrm>
            <a:prstGeom prst="rect">
              <a:avLst/>
            </a:prstGeom>
            <a:noFill/>
            <a:ln>
              <a:solidFill>
                <a:srgbClr val="4E4E4E"/>
              </a:solidFill>
            </a:ln>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4"/>
            <a:stretch>
              <a:fillRect/>
            </a:stretch>
          </p:blipFill>
          <p:spPr>
            <a:xfrm>
              <a:off x="135596" y="3936120"/>
              <a:ext cx="2778459" cy="2183076"/>
            </a:xfrm>
            <a:prstGeom prst="rect">
              <a:avLst/>
            </a:prstGeom>
            <a:ln>
              <a:solidFill>
                <a:srgbClr val="4E4E4E"/>
              </a:solidFill>
            </a:ln>
          </p:spPr>
        </p:pic>
        <p:sp>
          <p:nvSpPr>
            <p:cNvPr id="26" name="Line 13"/>
            <p:cNvSpPr>
              <a:spLocks noChangeShapeType="1"/>
            </p:cNvSpPr>
            <p:nvPr/>
          </p:nvSpPr>
          <p:spPr bwMode="auto">
            <a:xfrm flipV="1">
              <a:off x="1974089" y="4487851"/>
              <a:ext cx="407801" cy="610247"/>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27" name="Text Box 14"/>
            <p:cNvSpPr txBox="1">
              <a:spLocks noChangeAspect="1" noChangeArrowheads="1"/>
            </p:cNvSpPr>
            <p:nvPr/>
          </p:nvSpPr>
          <p:spPr bwMode="auto">
            <a:xfrm>
              <a:off x="1654999" y="5042957"/>
              <a:ext cx="726891" cy="254309"/>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16</a:t>
              </a:r>
              <a:endParaRPr lang="en-US" sz="1100" dirty="0">
                <a:latin typeface="Lato" panose="020F0502020204030203" pitchFamily="34" charset="0"/>
              </a:endParaRPr>
            </a:p>
          </p:txBody>
        </p:sp>
        <p:sp>
          <p:nvSpPr>
            <p:cNvPr id="29" name="Line 13"/>
            <p:cNvSpPr>
              <a:spLocks noChangeShapeType="1"/>
            </p:cNvSpPr>
            <p:nvPr/>
          </p:nvSpPr>
          <p:spPr bwMode="auto">
            <a:xfrm flipH="1" flipV="1">
              <a:off x="6570299" y="4792974"/>
              <a:ext cx="359564" cy="1036326"/>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30" name="Text Box 14"/>
            <p:cNvSpPr txBox="1">
              <a:spLocks noChangeAspect="1" noChangeArrowheads="1"/>
            </p:cNvSpPr>
            <p:nvPr/>
          </p:nvSpPr>
          <p:spPr bwMode="auto">
            <a:xfrm>
              <a:off x="6515898" y="5684880"/>
              <a:ext cx="726891" cy="254309"/>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18</a:t>
              </a:r>
              <a:endParaRPr lang="en-US" sz="1100" dirty="0">
                <a:latin typeface="Lato" panose="020F0502020204030203" pitchFamily="34" charset="0"/>
              </a:endParaRPr>
            </a:p>
          </p:txBody>
        </p:sp>
        <p:sp>
          <p:nvSpPr>
            <p:cNvPr id="32" name="Line 13"/>
            <p:cNvSpPr>
              <a:spLocks noChangeShapeType="1"/>
            </p:cNvSpPr>
            <p:nvPr/>
          </p:nvSpPr>
          <p:spPr bwMode="auto">
            <a:xfrm flipH="1" flipV="1">
              <a:off x="3230748" y="4607633"/>
              <a:ext cx="1016552" cy="844096"/>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33" name="Text Box 14"/>
            <p:cNvSpPr txBox="1">
              <a:spLocks noChangeAspect="1" noChangeArrowheads="1"/>
            </p:cNvSpPr>
            <p:nvPr/>
          </p:nvSpPr>
          <p:spPr bwMode="auto">
            <a:xfrm>
              <a:off x="3980571" y="5299069"/>
              <a:ext cx="726891" cy="254309"/>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17</a:t>
              </a:r>
              <a:endParaRPr lang="en-US" sz="1100" dirty="0">
                <a:latin typeface="Lato" panose="020F0502020204030203" pitchFamily="34" charset="0"/>
              </a:endParaRPr>
            </a:p>
          </p:txBody>
        </p:sp>
      </p:grpSp>
    </p:spTree>
    <p:extLst>
      <p:ext uri="{BB962C8B-B14F-4D97-AF65-F5344CB8AC3E}">
        <p14:creationId xmlns:p14="http://schemas.microsoft.com/office/powerpoint/2010/main" val="166027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Custom Status View</a:t>
            </a:r>
            <a:endParaRPr lang="en-US" dirty="0"/>
          </a:p>
        </p:txBody>
      </p:sp>
      <p:sp>
        <p:nvSpPr>
          <p:cNvPr id="6" name="Content Placeholder 5"/>
          <p:cNvSpPr>
            <a:spLocks noGrp="1"/>
          </p:cNvSpPr>
          <p:nvPr>
            <p:ph idx="1"/>
          </p:nvPr>
        </p:nvSpPr>
        <p:spPr/>
        <p:txBody>
          <a:bodyPr/>
          <a:lstStyle/>
          <a:p>
            <a:r>
              <a:rPr lang="en-US" b="1" dirty="0" smtClean="0">
                <a:solidFill>
                  <a:srgbClr val="020242"/>
                </a:solidFill>
              </a:rPr>
              <a:t>Step 19: </a:t>
            </a:r>
            <a:r>
              <a:rPr lang="en-US" dirty="0" smtClean="0"/>
              <a:t>Select the </a:t>
            </a:r>
            <a:r>
              <a:rPr lang="en-US" b="1" dirty="0" smtClean="0"/>
              <a:t>Task</a:t>
            </a:r>
            <a:r>
              <a:rPr lang="en-US" dirty="0" smtClean="0"/>
              <a:t> tab</a:t>
            </a:r>
          </a:p>
          <a:p>
            <a:r>
              <a:rPr lang="en-US" b="1" dirty="0" smtClean="0">
                <a:solidFill>
                  <a:srgbClr val="020242"/>
                </a:solidFill>
              </a:rPr>
              <a:t>Step 20: </a:t>
            </a:r>
            <a:r>
              <a:rPr lang="en-US" dirty="0" smtClean="0"/>
              <a:t>Select </a:t>
            </a:r>
            <a:r>
              <a:rPr lang="en-US" b="1" dirty="0" smtClean="0"/>
              <a:t>Combined Status Tracking </a:t>
            </a:r>
            <a:r>
              <a:rPr lang="en-US" dirty="0" smtClean="0"/>
              <a:t>from the </a:t>
            </a:r>
            <a:r>
              <a:rPr lang="en-US" b="1" dirty="0" smtClean="0"/>
              <a:t>Gantt Chart </a:t>
            </a:r>
            <a:r>
              <a:rPr lang="en-US" dirty="0" smtClean="0"/>
              <a:t>dropdown from the </a:t>
            </a:r>
            <a:r>
              <a:rPr lang="en-US" b="1" dirty="0" smtClean="0"/>
              <a:t>Task Views </a:t>
            </a:r>
            <a:r>
              <a:rPr lang="en-US" dirty="0" smtClean="0"/>
              <a:t>group</a:t>
            </a:r>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19</a:t>
            </a:fld>
            <a:r>
              <a:rPr lang="en-US" smtClean="0">
                <a:solidFill>
                  <a:schemeClr val="bg1"/>
                </a:solidFill>
              </a:rPr>
              <a:t> -</a:t>
            </a:r>
            <a:endParaRPr lang="en-US" dirty="0">
              <a:solidFill>
                <a:schemeClr val="bg1"/>
              </a:solidFill>
            </a:endParaRPr>
          </a:p>
        </p:txBody>
      </p:sp>
      <p:grpSp>
        <p:nvGrpSpPr>
          <p:cNvPr id="3" name="Group 2"/>
          <p:cNvGrpSpPr/>
          <p:nvPr/>
        </p:nvGrpSpPr>
        <p:grpSpPr>
          <a:xfrm>
            <a:off x="1460975" y="2404182"/>
            <a:ext cx="6222050" cy="3714286"/>
            <a:chOff x="1751374" y="2314807"/>
            <a:chExt cx="6222050" cy="3714286"/>
          </a:xfrm>
        </p:grpSpPr>
        <p:pic>
          <p:nvPicPr>
            <p:cNvPr id="7" name="Picture 6"/>
            <p:cNvPicPr>
              <a:picLocks noChangeAspect="1"/>
            </p:cNvPicPr>
            <p:nvPr/>
          </p:nvPicPr>
          <p:blipFill>
            <a:blip r:embed="rId2"/>
            <a:stretch>
              <a:fillRect/>
            </a:stretch>
          </p:blipFill>
          <p:spPr>
            <a:xfrm>
              <a:off x="1751374" y="2314807"/>
              <a:ext cx="5600000" cy="3714286"/>
            </a:xfrm>
            <a:prstGeom prst="rect">
              <a:avLst/>
            </a:prstGeom>
            <a:ln>
              <a:solidFill>
                <a:srgbClr val="4E4E4E"/>
              </a:solidFill>
            </a:ln>
          </p:spPr>
        </p:pic>
        <p:sp>
          <p:nvSpPr>
            <p:cNvPr id="10" name="Line 13"/>
            <p:cNvSpPr>
              <a:spLocks noChangeShapeType="1"/>
            </p:cNvSpPr>
            <p:nvPr/>
          </p:nvSpPr>
          <p:spPr bwMode="auto">
            <a:xfrm flipH="1">
              <a:off x="2713051" y="2495354"/>
              <a:ext cx="1477302" cy="247846"/>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1" name="Text Box 14"/>
            <p:cNvSpPr txBox="1">
              <a:spLocks noChangeAspect="1" noChangeArrowheads="1"/>
            </p:cNvSpPr>
            <p:nvPr/>
          </p:nvSpPr>
          <p:spPr bwMode="auto">
            <a:xfrm>
              <a:off x="3867451" y="2368199"/>
              <a:ext cx="1903412" cy="254309"/>
            </a:xfrm>
            <a:prstGeom prst="rect">
              <a:avLst/>
            </a:prstGeom>
            <a:solidFill>
              <a:schemeClr val="bg1"/>
            </a:solidFill>
            <a:ln w="19050">
              <a:solidFill>
                <a:srgbClr val="86A33D"/>
              </a:solidFill>
              <a:miter lim="800000"/>
              <a:headEnd/>
              <a:tailEnd/>
            </a:ln>
          </p:spPr>
          <p:txBody>
            <a:bodyPr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19: </a:t>
              </a:r>
              <a:r>
                <a:rPr lang="en-US" sz="1100" dirty="0" smtClean="0">
                  <a:latin typeface="Lato" panose="020F0502020204030203" pitchFamily="34" charset="0"/>
                </a:rPr>
                <a:t>Select </a:t>
              </a:r>
              <a:r>
                <a:rPr lang="en-US" sz="1100" dirty="0">
                  <a:latin typeface="Lato" panose="020F0502020204030203" pitchFamily="34" charset="0"/>
                </a:rPr>
                <a:t>the </a:t>
              </a:r>
              <a:r>
                <a:rPr lang="en-US" sz="1100" b="1" dirty="0" smtClean="0">
                  <a:latin typeface="Lato" panose="020F0502020204030203" pitchFamily="34" charset="0"/>
                </a:rPr>
                <a:t>Tab</a:t>
              </a:r>
              <a:r>
                <a:rPr lang="en-US" sz="1100" dirty="0" smtClean="0">
                  <a:latin typeface="Lato" panose="020F0502020204030203" pitchFamily="34" charset="0"/>
                </a:rPr>
                <a:t> tab</a:t>
              </a:r>
              <a:endParaRPr lang="en-US" sz="1100" dirty="0">
                <a:latin typeface="Lato" panose="020F0502020204030203" pitchFamily="34" charset="0"/>
              </a:endParaRPr>
            </a:p>
          </p:txBody>
        </p:sp>
        <p:sp>
          <p:nvSpPr>
            <p:cNvPr id="12" name="Line 13"/>
            <p:cNvSpPr>
              <a:spLocks noChangeShapeType="1"/>
            </p:cNvSpPr>
            <p:nvPr/>
          </p:nvSpPr>
          <p:spPr bwMode="auto">
            <a:xfrm flipH="1">
              <a:off x="3487127" y="3447997"/>
              <a:ext cx="2894622" cy="454440"/>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3" name="Text Box 14"/>
            <p:cNvSpPr txBox="1">
              <a:spLocks noChangeAspect="1" noChangeArrowheads="1"/>
            </p:cNvSpPr>
            <p:nvPr/>
          </p:nvSpPr>
          <p:spPr bwMode="auto">
            <a:xfrm>
              <a:off x="6070012" y="3140296"/>
              <a:ext cx="1903412" cy="762141"/>
            </a:xfrm>
            <a:prstGeom prst="rect">
              <a:avLst/>
            </a:prstGeom>
            <a:solidFill>
              <a:schemeClr val="bg1"/>
            </a:solidFill>
            <a:ln w="19050">
              <a:solidFill>
                <a:srgbClr val="86A33D"/>
              </a:solidFill>
              <a:miter lim="800000"/>
              <a:headEnd/>
              <a:tailEnd/>
            </a:ln>
          </p:spPr>
          <p:txBody>
            <a:bodyPr lIns="84210" tIns="42105" rIns="84210" bIns="42105" anchor="ctr" anchorCtr="1">
              <a:spAutoFit/>
            </a:bodyPr>
            <a:lstStyle/>
            <a:p>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20: </a:t>
              </a:r>
              <a:r>
                <a:rPr lang="en-US" sz="1100" dirty="0">
                  <a:latin typeface="Lato" panose="020F0502020204030203" pitchFamily="34" charset="0"/>
                </a:rPr>
                <a:t>Select </a:t>
              </a:r>
              <a:r>
                <a:rPr lang="en-US" sz="1100" b="1" dirty="0">
                  <a:latin typeface="Lato" panose="020F0502020204030203" pitchFamily="34" charset="0"/>
                </a:rPr>
                <a:t>Combined Status Tracking </a:t>
              </a:r>
              <a:r>
                <a:rPr lang="en-US" sz="1100" dirty="0">
                  <a:latin typeface="Lato" panose="020F0502020204030203" pitchFamily="34" charset="0"/>
                </a:rPr>
                <a:t>from the </a:t>
              </a:r>
              <a:r>
                <a:rPr lang="en-US" sz="1100" b="1" dirty="0">
                  <a:latin typeface="Lato" panose="020F0502020204030203" pitchFamily="34" charset="0"/>
                </a:rPr>
                <a:t>Gantt Chart </a:t>
              </a:r>
              <a:r>
                <a:rPr lang="en-US" sz="1100" dirty="0">
                  <a:latin typeface="Lato" panose="020F0502020204030203" pitchFamily="34" charset="0"/>
                </a:rPr>
                <a:t>dropdown from the </a:t>
              </a:r>
              <a:r>
                <a:rPr lang="en-US" sz="1100" b="1" dirty="0">
                  <a:latin typeface="Lato" panose="020F0502020204030203" pitchFamily="34" charset="0"/>
                </a:rPr>
                <a:t>Task Views </a:t>
              </a:r>
              <a:r>
                <a:rPr lang="en-US" sz="1100" dirty="0">
                  <a:latin typeface="Lato" panose="020F0502020204030203" pitchFamily="34" charset="0"/>
                </a:rPr>
                <a:t>group</a:t>
              </a:r>
            </a:p>
          </p:txBody>
        </p:sp>
      </p:grpSp>
    </p:spTree>
    <p:extLst>
      <p:ext uri="{BB962C8B-B14F-4D97-AF65-F5344CB8AC3E}">
        <p14:creationId xmlns:p14="http://schemas.microsoft.com/office/powerpoint/2010/main" val="127285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Describe the importance of monitoring and controlling projects</a:t>
            </a:r>
          </a:p>
          <a:p>
            <a:r>
              <a:rPr lang="en-US" dirty="0" smtClean="0"/>
              <a:t>Discuss why communication is key to successful projects</a:t>
            </a:r>
          </a:p>
          <a:p>
            <a:r>
              <a:rPr lang="en-US" dirty="0" smtClean="0"/>
              <a:t>Define the schedule control process and the importance of accurate status</a:t>
            </a:r>
          </a:p>
          <a:p>
            <a:r>
              <a:rPr lang="en-US" dirty="0" smtClean="0"/>
              <a:t>Create a custom status view to expedite project updates</a:t>
            </a:r>
            <a:endParaRPr lang="en-US" dirty="0"/>
          </a:p>
        </p:txBody>
      </p:sp>
      <p:sp>
        <p:nvSpPr>
          <p:cNvPr id="8" name="Slide Number Placeholder 7"/>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2</a:t>
            </a:fld>
            <a:r>
              <a:rPr lang="en-US"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61455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Status View</a:t>
            </a:r>
            <a:endParaRPr lang="en-US" dirty="0"/>
          </a:p>
        </p:txBody>
      </p:sp>
      <p:sp>
        <p:nvSpPr>
          <p:cNvPr id="6" name="Content Placeholder 5"/>
          <p:cNvSpPr>
            <a:spLocks noGrp="1"/>
          </p:cNvSpPr>
          <p:nvPr>
            <p:ph idx="1"/>
          </p:nvPr>
        </p:nvSpPr>
        <p:spPr/>
        <p:txBody>
          <a:bodyPr/>
          <a:lstStyle/>
          <a:p>
            <a:r>
              <a:rPr lang="en-US" b="1" dirty="0" smtClean="0">
                <a:solidFill>
                  <a:srgbClr val="020242"/>
                </a:solidFill>
              </a:rPr>
              <a:t>Step 9: </a:t>
            </a:r>
            <a:r>
              <a:rPr lang="en-US" dirty="0" smtClean="0"/>
              <a:t>Select the View tab</a:t>
            </a:r>
          </a:p>
          <a:p>
            <a:r>
              <a:rPr lang="en-US" b="1" dirty="0" smtClean="0">
                <a:solidFill>
                  <a:srgbClr val="020242"/>
                </a:solidFill>
              </a:rPr>
              <a:t>Step 10: </a:t>
            </a:r>
            <a:r>
              <a:rPr lang="en-US" dirty="0" smtClean="0"/>
              <a:t>Select More Views from the Other Views dropdown from the Task Views group</a:t>
            </a:r>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20</a:t>
            </a:fld>
            <a:r>
              <a:rPr lang="en-US" smtClean="0">
                <a:solidFill>
                  <a:schemeClr val="bg1"/>
                </a:solidFill>
              </a:rPr>
              <a:t> -</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72000" y="968107"/>
            <a:ext cx="9000000" cy="5114286"/>
          </a:xfrm>
          <a:prstGeom prst="rect">
            <a:avLst/>
          </a:prstGeom>
          <a:ln>
            <a:solidFill>
              <a:srgbClr val="4E4E4E"/>
            </a:solidFill>
          </a:ln>
        </p:spPr>
      </p:pic>
    </p:spTree>
    <p:extLst>
      <p:ext uri="{BB962C8B-B14F-4D97-AF65-F5344CB8AC3E}">
        <p14:creationId xmlns:p14="http://schemas.microsoft.com/office/powerpoint/2010/main" val="168533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Format of Task Usage Panel</a:t>
            </a:r>
            <a:endParaRPr lang="en-US" dirty="0"/>
          </a:p>
        </p:txBody>
      </p:sp>
      <p:sp>
        <p:nvSpPr>
          <p:cNvPr id="6" name="Content Placeholder 5"/>
          <p:cNvSpPr>
            <a:spLocks noGrp="1"/>
          </p:cNvSpPr>
          <p:nvPr>
            <p:ph idx="1"/>
          </p:nvPr>
        </p:nvSpPr>
        <p:spPr/>
        <p:txBody>
          <a:bodyPr/>
          <a:lstStyle/>
          <a:p>
            <a:r>
              <a:rPr lang="en-US" b="1" dirty="0" smtClean="0">
                <a:solidFill>
                  <a:srgbClr val="020242"/>
                </a:solidFill>
              </a:rPr>
              <a:t>Step 1: </a:t>
            </a:r>
            <a:r>
              <a:rPr lang="en-US" dirty="0" smtClean="0"/>
              <a:t>Right click </a:t>
            </a:r>
            <a:r>
              <a:rPr lang="en-US" dirty="0" smtClean="0"/>
              <a:t>anywhere in the task usage panel and select </a:t>
            </a:r>
            <a:r>
              <a:rPr lang="en-US" b="1" dirty="0" smtClean="0"/>
              <a:t>Detail Styles</a:t>
            </a:r>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21</a:t>
            </a:fld>
            <a:r>
              <a:rPr lang="en-US" smtClean="0">
                <a:solidFill>
                  <a:schemeClr val="bg1"/>
                </a:solidFill>
              </a:rPr>
              <a:t> -</a:t>
            </a:r>
            <a:endParaRPr lang="en-US" dirty="0">
              <a:solidFill>
                <a:schemeClr val="bg1"/>
              </a:solidFill>
            </a:endParaRPr>
          </a:p>
        </p:txBody>
      </p:sp>
      <p:grpSp>
        <p:nvGrpSpPr>
          <p:cNvPr id="3" name="Group 2"/>
          <p:cNvGrpSpPr/>
          <p:nvPr/>
        </p:nvGrpSpPr>
        <p:grpSpPr>
          <a:xfrm>
            <a:off x="1798483" y="2810049"/>
            <a:ext cx="5547035" cy="2780952"/>
            <a:chOff x="2648189" y="2810049"/>
            <a:chExt cx="5547035" cy="2780952"/>
          </a:xfrm>
        </p:grpSpPr>
        <p:pic>
          <p:nvPicPr>
            <p:cNvPr id="5" name="Picture 4"/>
            <p:cNvPicPr>
              <a:picLocks noChangeAspect="1"/>
            </p:cNvPicPr>
            <p:nvPr/>
          </p:nvPicPr>
          <p:blipFill>
            <a:blip r:embed="rId2"/>
            <a:stretch>
              <a:fillRect/>
            </a:stretch>
          </p:blipFill>
          <p:spPr>
            <a:xfrm>
              <a:off x="2648189" y="2810049"/>
              <a:ext cx="3847619" cy="2780952"/>
            </a:xfrm>
            <a:prstGeom prst="rect">
              <a:avLst/>
            </a:prstGeom>
            <a:ln>
              <a:solidFill>
                <a:srgbClr val="4E4E4E"/>
              </a:solidFill>
            </a:ln>
          </p:spPr>
        </p:pic>
        <p:sp>
          <p:nvSpPr>
            <p:cNvPr id="7" name="Line 13"/>
            <p:cNvSpPr>
              <a:spLocks noChangeShapeType="1"/>
            </p:cNvSpPr>
            <p:nvPr/>
          </p:nvSpPr>
          <p:spPr bwMode="auto">
            <a:xfrm flipH="1">
              <a:off x="4867276" y="3247829"/>
              <a:ext cx="1477302" cy="247846"/>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8" name="Text Box 14"/>
            <p:cNvSpPr txBox="1">
              <a:spLocks noChangeAspect="1" noChangeArrowheads="1"/>
            </p:cNvSpPr>
            <p:nvPr/>
          </p:nvSpPr>
          <p:spPr bwMode="auto">
            <a:xfrm>
              <a:off x="6021676" y="2951396"/>
              <a:ext cx="2173548" cy="592864"/>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pPr defTabSz="912813"/>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1: </a:t>
              </a:r>
              <a:r>
                <a:rPr lang="en-US" sz="1100" dirty="0" smtClean="0">
                  <a:latin typeface="Lato" panose="020F0502020204030203" pitchFamily="34" charset="0"/>
                </a:rPr>
                <a:t>Right click </a:t>
              </a:r>
              <a:r>
                <a:rPr lang="en-US" sz="1100" dirty="0">
                  <a:latin typeface="Lato" panose="020F0502020204030203" pitchFamily="34" charset="0"/>
                </a:rPr>
                <a:t>anywhere in the task usage panel and select </a:t>
              </a:r>
              <a:r>
                <a:rPr lang="en-US" sz="1100" b="1" dirty="0">
                  <a:latin typeface="Lato" panose="020F0502020204030203" pitchFamily="34" charset="0"/>
                </a:rPr>
                <a:t>Detail Styles</a:t>
              </a:r>
              <a:endParaRPr lang="en-US" sz="1100" dirty="0">
                <a:latin typeface="Lato" panose="020F0502020204030203" pitchFamily="34" charset="0"/>
              </a:endParaRPr>
            </a:p>
          </p:txBody>
        </p:sp>
      </p:grpSp>
    </p:spTree>
    <p:extLst>
      <p:ext uri="{BB962C8B-B14F-4D97-AF65-F5344CB8AC3E}">
        <p14:creationId xmlns:p14="http://schemas.microsoft.com/office/powerpoint/2010/main" val="47548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Fields to Task Usage View</a:t>
            </a:r>
            <a:endParaRPr lang="en-US" dirty="0"/>
          </a:p>
        </p:txBody>
      </p:sp>
      <p:sp>
        <p:nvSpPr>
          <p:cNvPr id="6" name="Content Placeholder 5"/>
          <p:cNvSpPr>
            <a:spLocks noGrp="1"/>
          </p:cNvSpPr>
          <p:nvPr>
            <p:ph idx="1"/>
          </p:nvPr>
        </p:nvSpPr>
        <p:spPr/>
        <p:txBody>
          <a:bodyPr/>
          <a:lstStyle/>
          <a:p>
            <a:r>
              <a:rPr lang="en-US" b="1" dirty="0" smtClean="0">
                <a:solidFill>
                  <a:srgbClr val="020242"/>
                </a:solidFill>
              </a:rPr>
              <a:t>Step 2: </a:t>
            </a:r>
            <a:r>
              <a:rPr lang="en-US" dirty="0" smtClean="0"/>
              <a:t>Select </a:t>
            </a:r>
            <a:r>
              <a:rPr lang="en-US" b="1" dirty="0" smtClean="0"/>
              <a:t>All Assignment Rows </a:t>
            </a:r>
            <a:r>
              <a:rPr lang="en-US" dirty="0" smtClean="0"/>
              <a:t>in the </a:t>
            </a:r>
            <a:r>
              <a:rPr lang="en-US" b="1" dirty="0" smtClean="0"/>
              <a:t>Show these fields </a:t>
            </a:r>
            <a:r>
              <a:rPr lang="en-US" dirty="0" smtClean="0"/>
              <a:t>list and click </a:t>
            </a:r>
            <a:r>
              <a:rPr lang="en-US" b="1" dirty="0" smtClean="0"/>
              <a:t>Hide</a:t>
            </a:r>
            <a:r>
              <a:rPr lang="en-US" dirty="0" smtClean="0"/>
              <a:t> to remove it from the view</a:t>
            </a:r>
          </a:p>
          <a:p>
            <a:r>
              <a:rPr lang="en-US" b="1" dirty="0" smtClean="0">
                <a:solidFill>
                  <a:srgbClr val="020242"/>
                </a:solidFill>
              </a:rPr>
              <a:t>Step 3: </a:t>
            </a:r>
            <a:r>
              <a:rPr lang="en-US" dirty="0"/>
              <a:t>Select </a:t>
            </a:r>
            <a:r>
              <a:rPr lang="en-US" b="1" dirty="0" smtClean="0"/>
              <a:t>Baseline Work </a:t>
            </a:r>
            <a:r>
              <a:rPr lang="en-US" dirty="0" smtClean="0"/>
              <a:t>and</a:t>
            </a:r>
            <a:r>
              <a:rPr lang="en-US" b="1" dirty="0" smtClean="0"/>
              <a:t> Actual Work </a:t>
            </a:r>
            <a:r>
              <a:rPr lang="en-US" dirty="0" smtClean="0"/>
              <a:t>in </a:t>
            </a:r>
            <a:r>
              <a:rPr lang="en-US" dirty="0"/>
              <a:t>the </a:t>
            </a:r>
            <a:r>
              <a:rPr lang="en-US" b="1" dirty="0" smtClean="0"/>
              <a:t>Available fields </a:t>
            </a:r>
            <a:r>
              <a:rPr lang="en-US" dirty="0"/>
              <a:t>list and click </a:t>
            </a:r>
            <a:r>
              <a:rPr lang="en-US" b="1" dirty="0" smtClean="0"/>
              <a:t>Show</a:t>
            </a:r>
            <a:r>
              <a:rPr lang="en-US" dirty="0" smtClean="0"/>
              <a:t> </a:t>
            </a:r>
            <a:r>
              <a:rPr lang="en-US" dirty="0"/>
              <a:t>to </a:t>
            </a:r>
            <a:r>
              <a:rPr lang="en-US" dirty="0" smtClean="0"/>
              <a:t>add them to the </a:t>
            </a:r>
            <a:r>
              <a:rPr lang="en-US" dirty="0"/>
              <a:t>view</a:t>
            </a:r>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22</a:t>
            </a:fld>
            <a:r>
              <a:rPr lang="en-US" smtClean="0">
                <a:solidFill>
                  <a:schemeClr val="bg1"/>
                </a:solidFill>
              </a:rPr>
              <a:t> -</a:t>
            </a:r>
            <a:endParaRPr lang="en-US" dirty="0">
              <a:solidFill>
                <a:schemeClr val="bg1"/>
              </a:solidFill>
            </a:endParaRPr>
          </a:p>
        </p:txBody>
      </p:sp>
      <p:grpSp>
        <p:nvGrpSpPr>
          <p:cNvPr id="3" name="Group 2"/>
          <p:cNvGrpSpPr/>
          <p:nvPr/>
        </p:nvGrpSpPr>
        <p:grpSpPr>
          <a:xfrm>
            <a:off x="100922" y="2930107"/>
            <a:ext cx="8942157" cy="3193609"/>
            <a:chOff x="106506" y="2902607"/>
            <a:chExt cx="8942157" cy="3193609"/>
          </a:xfrm>
        </p:grpSpPr>
        <p:pic>
          <p:nvPicPr>
            <p:cNvPr id="5" name="Picture 4"/>
            <p:cNvPicPr>
              <a:picLocks noChangeAspect="1"/>
            </p:cNvPicPr>
            <p:nvPr/>
          </p:nvPicPr>
          <p:blipFill>
            <a:blip r:embed="rId2"/>
            <a:stretch>
              <a:fillRect/>
            </a:stretch>
          </p:blipFill>
          <p:spPr>
            <a:xfrm>
              <a:off x="106506" y="3098975"/>
              <a:ext cx="4303029" cy="2505923"/>
            </a:xfrm>
            <a:prstGeom prst="rect">
              <a:avLst/>
            </a:prstGeom>
            <a:ln>
              <a:solidFill>
                <a:srgbClr val="4E4E4E"/>
              </a:solidFill>
            </a:ln>
          </p:spPr>
        </p:pic>
        <p:pic>
          <p:nvPicPr>
            <p:cNvPr id="8" name="Picture 7"/>
            <p:cNvPicPr>
              <a:picLocks noChangeAspect="1"/>
            </p:cNvPicPr>
            <p:nvPr/>
          </p:nvPicPr>
          <p:blipFill>
            <a:blip r:embed="rId3"/>
            <a:stretch>
              <a:fillRect/>
            </a:stretch>
          </p:blipFill>
          <p:spPr>
            <a:xfrm>
              <a:off x="4531542" y="3512602"/>
              <a:ext cx="4439658" cy="2583614"/>
            </a:xfrm>
            <a:prstGeom prst="rect">
              <a:avLst/>
            </a:prstGeom>
            <a:ln>
              <a:solidFill>
                <a:srgbClr val="4E4E4E"/>
              </a:solidFill>
            </a:ln>
          </p:spPr>
        </p:pic>
        <p:sp>
          <p:nvSpPr>
            <p:cNvPr id="9" name="Line 13"/>
            <p:cNvSpPr>
              <a:spLocks noChangeShapeType="1"/>
            </p:cNvSpPr>
            <p:nvPr/>
          </p:nvSpPr>
          <p:spPr bwMode="auto">
            <a:xfrm flipH="1" flipV="1">
              <a:off x="6732824" y="4393732"/>
              <a:ext cx="1371600" cy="1168225"/>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0" name="Text Box 14"/>
            <p:cNvSpPr txBox="1">
              <a:spLocks noChangeAspect="1" noChangeArrowheads="1"/>
            </p:cNvSpPr>
            <p:nvPr/>
          </p:nvSpPr>
          <p:spPr bwMode="auto">
            <a:xfrm>
              <a:off x="6273422" y="4977845"/>
              <a:ext cx="2775241" cy="592864"/>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3: </a:t>
              </a:r>
              <a:r>
                <a:rPr lang="en-US" sz="1100" dirty="0">
                  <a:latin typeface="Lato" panose="020F0502020204030203" pitchFamily="34" charset="0"/>
                </a:rPr>
                <a:t>Select </a:t>
              </a:r>
              <a:r>
                <a:rPr lang="en-US" sz="1100" b="1" dirty="0">
                  <a:latin typeface="Lato" panose="020F0502020204030203" pitchFamily="34" charset="0"/>
                </a:rPr>
                <a:t>Baseline Work and Actual Work </a:t>
              </a:r>
              <a:r>
                <a:rPr lang="en-US" sz="1100" dirty="0">
                  <a:latin typeface="Lato" panose="020F0502020204030203" pitchFamily="34" charset="0"/>
                </a:rPr>
                <a:t>in the </a:t>
              </a:r>
              <a:r>
                <a:rPr lang="en-US" sz="1100" b="1" dirty="0">
                  <a:latin typeface="Lato" panose="020F0502020204030203" pitchFamily="34" charset="0"/>
                </a:rPr>
                <a:t>Available fields </a:t>
              </a:r>
              <a:r>
                <a:rPr lang="en-US" sz="1100" dirty="0">
                  <a:latin typeface="Lato" panose="020F0502020204030203" pitchFamily="34" charset="0"/>
                </a:rPr>
                <a:t>list and click </a:t>
              </a:r>
              <a:r>
                <a:rPr lang="en-US" sz="1100" b="1" dirty="0">
                  <a:latin typeface="Lato" panose="020F0502020204030203" pitchFamily="34" charset="0"/>
                </a:rPr>
                <a:t>Show</a:t>
              </a:r>
              <a:r>
                <a:rPr lang="en-US" sz="1100" dirty="0">
                  <a:latin typeface="Lato" panose="020F0502020204030203" pitchFamily="34" charset="0"/>
                </a:rPr>
                <a:t> to add them to the view</a:t>
              </a:r>
            </a:p>
          </p:txBody>
        </p:sp>
        <p:sp>
          <p:nvSpPr>
            <p:cNvPr id="11" name="Line 13"/>
            <p:cNvSpPr>
              <a:spLocks noChangeShapeType="1"/>
            </p:cNvSpPr>
            <p:nvPr/>
          </p:nvSpPr>
          <p:spPr bwMode="auto">
            <a:xfrm>
              <a:off x="1257300" y="3098975"/>
              <a:ext cx="517932" cy="1070264"/>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2" name="Text Box 14"/>
            <p:cNvSpPr txBox="1">
              <a:spLocks noChangeAspect="1" noChangeArrowheads="1"/>
            </p:cNvSpPr>
            <p:nvPr/>
          </p:nvSpPr>
          <p:spPr bwMode="auto">
            <a:xfrm>
              <a:off x="938998" y="2902607"/>
              <a:ext cx="2486794" cy="592864"/>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2: </a:t>
              </a:r>
              <a:r>
                <a:rPr lang="en-US" sz="1100" dirty="0">
                  <a:latin typeface="Lato" panose="020F0502020204030203" pitchFamily="34" charset="0"/>
                </a:rPr>
                <a:t>Select </a:t>
              </a:r>
              <a:r>
                <a:rPr lang="en-US" sz="1100" b="1" dirty="0">
                  <a:latin typeface="Lato" panose="020F0502020204030203" pitchFamily="34" charset="0"/>
                </a:rPr>
                <a:t>All Assignment Rows </a:t>
              </a:r>
              <a:r>
                <a:rPr lang="en-US" sz="1100" dirty="0">
                  <a:latin typeface="Lato" panose="020F0502020204030203" pitchFamily="34" charset="0"/>
                </a:rPr>
                <a:t>in the </a:t>
              </a:r>
              <a:r>
                <a:rPr lang="en-US" sz="1100" b="1" dirty="0">
                  <a:latin typeface="Lato" panose="020F0502020204030203" pitchFamily="34" charset="0"/>
                </a:rPr>
                <a:t>Show these fields </a:t>
              </a:r>
              <a:r>
                <a:rPr lang="en-US" sz="1100" dirty="0">
                  <a:latin typeface="Lato" panose="020F0502020204030203" pitchFamily="34" charset="0"/>
                </a:rPr>
                <a:t>list and click </a:t>
              </a:r>
              <a:r>
                <a:rPr lang="en-US" sz="1100" b="1" dirty="0">
                  <a:latin typeface="Lato" panose="020F0502020204030203" pitchFamily="34" charset="0"/>
                </a:rPr>
                <a:t>Hide</a:t>
              </a:r>
              <a:r>
                <a:rPr lang="en-US" sz="1100" dirty="0">
                  <a:latin typeface="Lato" panose="020F0502020204030203" pitchFamily="34" charset="0"/>
                </a:rPr>
                <a:t> to remove it from the view</a:t>
              </a:r>
            </a:p>
          </p:txBody>
        </p:sp>
      </p:grpSp>
    </p:spTree>
    <p:extLst>
      <p:ext uri="{BB962C8B-B14F-4D97-AF65-F5344CB8AC3E}">
        <p14:creationId xmlns:p14="http://schemas.microsoft.com/office/powerpoint/2010/main" val="1498870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Field Order and Cell Background Color</a:t>
            </a:r>
            <a:endParaRPr lang="en-US" dirty="0"/>
          </a:p>
        </p:txBody>
      </p:sp>
      <p:sp>
        <p:nvSpPr>
          <p:cNvPr id="6" name="Content Placeholder 5"/>
          <p:cNvSpPr>
            <a:spLocks noGrp="1"/>
          </p:cNvSpPr>
          <p:nvPr>
            <p:ph idx="1"/>
          </p:nvPr>
        </p:nvSpPr>
        <p:spPr/>
        <p:txBody>
          <a:bodyPr/>
          <a:lstStyle/>
          <a:p>
            <a:r>
              <a:rPr lang="en-US" b="1" dirty="0" smtClean="0">
                <a:solidFill>
                  <a:srgbClr val="020242"/>
                </a:solidFill>
              </a:rPr>
              <a:t>Step 4: </a:t>
            </a:r>
            <a:r>
              <a:rPr lang="en-US" dirty="0" smtClean="0"/>
              <a:t>Select </a:t>
            </a:r>
            <a:r>
              <a:rPr lang="en-US" b="1" dirty="0" smtClean="0"/>
              <a:t>Baseline Work </a:t>
            </a:r>
            <a:r>
              <a:rPr lang="en-US" dirty="0" smtClean="0"/>
              <a:t>in the </a:t>
            </a:r>
            <a:r>
              <a:rPr lang="en-US" b="1" dirty="0" smtClean="0"/>
              <a:t>Show these fields </a:t>
            </a:r>
            <a:r>
              <a:rPr lang="en-US" dirty="0" smtClean="0"/>
              <a:t>list and click the up </a:t>
            </a:r>
            <a:r>
              <a:rPr lang="en-US" b="1" dirty="0" smtClean="0"/>
              <a:t>Move</a:t>
            </a:r>
            <a:r>
              <a:rPr lang="en-US" dirty="0" smtClean="0"/>
              <a:t> arrow to move it to the top of the list</a:t>
            </a:r>
          </a:p>
          <a:p>
            <a:r>
              <a:rPr lang="en-US" b="1" dirty="0" smtClean="0">
                <a:solidFill>
                  <a:srgbClr val="020242"/>
                </a:solidFill>
              </a:rPr>
              <a:t>Step 5: </a:t>
            </a:r>
            <a:r>
              <a:rPr lang="en-US" dirty="0" smtClean="0"/>
              <a:t>Select </a:t>
            </a:r>
            <a:r>
              <a:rPr lang="en-US" b="1" dirty="0" smtClean="0"/>
              <a:t>Baseline Work</a:t>
            </a:r>
            <a:r>
              <a:rPr lang="en-US" dirty="0" smtClean="0"/>
              <a:t>, </a:t>
            </a:r>
            <a:r>
              <a:rPr lang="en-US" b="1" dirty="0" smtClean="0"/>
              <a:t>Work</a:t>
            </a:r>
            <a:r>
              <a:rPr lang="en-US" dirty="0" smtClean="0"/>
              <a:t>, and </a:t>
            </a:r>
            <a:r>
              <a:rPr lang="en-US" b="1" dirty="0" smtClean="0"/>
              <a:t>Actual Work </a:t>
            </a:r>
            <a:r>
              <a:rPr lang="en-US" dirty="0" smtClean="0"/>
              <a:t>fields in order and assign each a different cell color</a:t>
            </a:r>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23</a:t>
            </a:fld>
            <a:r>
              <a:rPr lang="en-US" smtClean="0">
                <a:solidFill>
                  <a:schemeClr val="bg1"/>
                </a:solidFill>
              </a:rPr>
              <a:t> -</a:t>
            </a:r>
            <a:endParaRPr lang="en-US" dirty="0">
              <a:solidFill>
                <a:schemeClr val="bg1"/>
              </a:solidFill>
            </a:endParaRPr>
          </a:p>
        </p:txBody>
      </p:sp>
      <p:grpSp>
        <p:nvGrpSpPr>
          <p:cNvPr id="7" name="Group 6"/>
          <p:cNvGrpSpPr/>
          <p:nvPr/>
        </p:nvGrpSpPr>
        <p:grpSpPr>
          <a:xfrm>
            <a:off x="862629" y="2705961"/>
            <a:ext cx="7418743" cy="3524630"/>
            <a:chOff x="1628775" y="2664711"/>
            <a:chExt cx="7418743" cy="3524630"/>
          </a:xfrm>
        </p:grpSpPr>
        <p:pic>
          <p:nvPicPr>
            <p:cNvPr id="3" name="Picture 2"/>
            <p:cNvPicPr>
              <a:picLocks noChangeAspect="1"/>
            </p:cNvPicPr>
            <p:nvPr/>
          </p:nvPicPr>
          <p:blipFill>
            <a:blip r:embed="rId2"/>
            <a:stretch>
              <a:fillRect/>
            </a:stretch>
          </p:blipFill>
          <p:spPr>
            <a:xfrm>
              <a:off x="1628775" y="2664711"/>
              <a:ext cx="4870870" cy="2821689"/>
            </a:xfrm>
            <a:prstGeom prst="rect">
              <a:avLst/>
            </a:prstGeom>
            <a:ln>
              <a:solidFill>
                <a:srgbClr val="4E4E4E"/>
              </a:solidFill>
            </a:ln>
          </p:spPr>
        </p:pic>
        <p:pic>
          <p:nvPicPr>
            <p:cNvPr id="8" name="Picture 7"/>
            <p:cNvPicPr>
              <a:picLocks noChangeAspect="1"/>
            </p:cNvPicPr>
            <p:nvPr/>
          </p:nvPicPr>
          <p:blipFill>
            <a:blip r:embed="rId3"/>
            <a:stretch>
              <a:fillRect/>
            </a:stretch>
          </p:blipFill>
          <p:spPr>
            <a:xfrm>
              <a:off x="2594392" y="4720920"/>
              <a:ext cx="1148933" cy="1340422"/>
            </a:xfrm>
            <a:prstGeom prst="rect">
              <a:avLst/>
            </a:prstGeom>
            <a:ln>
              <a:solidFill>
                <a:srgbClr val="4E4E4E"/>
              </a:solidFill>
            </a:ln>
          </p:spPr>
        </p:pic>
        <p:sp>
          <p:nvSpPr>
            <p:cNvPr id="9" name="Line 13"/>
            <p:cNvSpPr>
              <a:spLocks noChangeShapeType="1"/>
            </p:cNvSpPr>
            <p:nvPr/>
          </p:nvSpPr>
          <p:spPr bwMode="auto">
            <a:xfrm flipH="1">
              <a:off x="6272277" y="2905124"/>
              <a:ext cx="1319148" cy="771755"/>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0" name="Text Box 14"/>
            <p:cNvSpPr txBox="1">
              <a:spLocks noChangeAspect="1" noChangeArrowheads="1"/>
            </p:cNvSpPr>
            <p:nvPr/>
          </p:nvSpPr>
          <p:spPr bwMode="auto">
            <a:xfrm>
              <a:off x="6272277" y="2705723"/>
              <a:ext cx="2775241" cy="592864"/>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4: </a:t>
              </a:r>
              <a:r>
                <a:rPr lang="en-US" sz="1100" dirty="0">
                  <a:latin typeface="Lato" panose="020F0502020204030203" pitchFamily="34" charset="0"/>
                </a:rPr>
                <a:t>Select </a:t>
              </a:r>
              <a:r>
                <a:rPr lang="en-US" sz="1100" b="1" dirty="0">
                  <a:latin typeface="Lato" panose="020F0502020204030203" pitchFamily="34" charset="0"/>
                </a:rPr>
                <a:t>Baseline Work </a:t>
              </a:r>
              <a:r>
                <a:rPr lang="en-US" sz="1100" dirty="0">
                  <a:latin typeface="Lato" panose="020F0502020204030203" pitchFamily="34" charset="0"/>
                </a:rPr>
                <a:t>in the </a:t>
              </a:r>
              <a:r>
                <a:rPr lang="en-US" sz="1100" b="1" dirty="0">
                  <a:latin typeface="Lato" panose="020F0502020204030203" pitchFamily="34" charset="0"/>
                </a:rPr>
                <a:t>Show these fields </a:t>
              </a:r>
              <a:r>
                <a:rPr lang="en-US" sz="1100" dirty="0">
                  <a:latin typeface="Lato" panose="020F0502020204030203" pitchFamily="34" charset="0"/>
                </a:rPr>
                <a:t>list and click the up </a:t>
              </a:r>
              <a:r>
                <a:rPr lang="en-US" sz="1100" b="1" dirty="0">
                  <a:latin typeface="Lato" panose="020F0502020204030203" pitchFamily="34" charset="0"/>
                </a:rPr>
                <a:t>Move</a:t>
              </a:r>
              <a:r>
                <a:rPr lang="en-US" sz="1100" dirty="0">
                  <a:latin typeface="Lato" panose="020F0502020204030203" pitchFamily="34" charset="0"/>
                </a:rPr>
                <a:t> arrow to move it to the top of the </a:t>
              </a:r>
              <a:r>
                <a:rPr lang="en-US" sz="1100" dirty="0" smtClean="0">
                  <a:latin typeface="Lato" panose="020F0502020204030203" pitchFamily="34" charset="0"/>
                </a:rPr>
                <a:t>list</a:t>
              </a:r>
              <a:endParaRPr lang="en-US" sz="1100" dirty="0">
                <a:latin typeface="Lato" panose="020F0502020204030203" pitchFamily="34" charset="0"/>
              </a:endParaRPr>
            </a:p>
          </p:txBody>
        </p:sp>
        <p:sp>
          <p:nvSpPr>
            <p:cNvPr id="11" name="Line 13"/>
            <p:cNvSpPr>
              <a:spLocks noChangeShapeType="1"/>
            </p:cNvSpPr>
            <p:nvPr/>
          </p:nvSpPr>
          <p:spPr bwMode="auto">
            <a:xfrm flipH="1" flipV="1">
              <a:off x="3819525" y="4720920"/>
              <a:ext cx="1895982" cy="1213821"/>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12" name="Text Box 14"/>
            <p:cNvSpPr txBox="1">
              <a:spLocks noChangeAspect="1" noChangeArrowheads="1"/>
            </p:cNvSpPr>
            <p:nvPr/>
          </p:nvSpPr>
          <p:spPr bwMode="auto">
            <a:xfrm>
              <a:off x="4355591" y="5596477"/>
              <a:ext cx="2486794" cy="592864"/>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5: </a:t>
              </a:r>
              <a:r>
                <a:rPr lang="en-US" sz="1100" dirty="0">
                  <a:latin typeface="Lato" panose="020F0502020204030203" pitchFamily="34" charset="0"/>
                </a:rPr>
                <a:t>Select </a:t>
              </a:r>
              <a:r>
                <a:rPr lang="en-US" sz="1100" b="1" dirty="0">
                  <a:latin typeface="Lato" panose="020F0502020204030203" pitchFamily="34" charset="0"/>
                </a:rPr>
                <a:t>Baseline Work</a:t>
              </a:r>
              <a:r>
                <a:rPr lang="en-US" sz="1100" dirty="0">
                  <a:latin typeface="Lato" panose="020F0502020204030203" pitchFamily="34" charset="0"/>
                </a:rPr>
                <a:t>, </a:t>
              </a:r>
              <a:r>
                <a:rPr lang="en-US" sz="1100" b="1" dirty="0">
                  <a:latin typeface="Lato" panose="020F0502020204030203" pitchFamily="34" charset="0"/>
                </a:rPr>
                <a:t>Work</a:t>
              </a:r>
              <a:r>
                <a:rPr lang="en-US" sz="1100" dirty="0">
                  <a:latin typeface="Lato" panose="020F0502020204030203" pitchFamily="34" charset="0"/>
                </a:rPr>
                <a:t>, and </a:t>
              </a:r>
              <a:r>
                <a:rPr lang="en-US" sz="1100" b="1" dirty="0">
                  <a:latin typeface="Lato" panose="020F0502020204030203" pitchFamily="34" charset="0"/>
                </a:rPr>
                <a:t>Actual Work </a:t>
              </a:r>
              <a:r>
                <a:rPr lang="en-US" sz="1100" dirty="0">
                  <a:latin typeface="Lato" panose="020F0502020204030203" pitchFamily="34" charset="0"/>
                </a:rPr>
                <a:t>fields in order and assign each a different cell color</a:t>
              </a:r>
            </a:p>
          </p:txBody>
        </p:sp>
      </p:grpSp>
    </p:spTree>
    <p:extLst>
      <p:ext uri="{BB962C8B-B14F-4D97-AF65-F5344CB8AC3E}">
        <p14:creationId xmlns:p14="http://schemas.microsoft.com/office/powerpoint/2010/main" val="1954806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the Font Style of Fields</a:t>
            </a:r>
            <a:endParaRPr lang="en-US" dirty="0"/>
          </a:p>
        </p:txBody>
      </p:sp>
      <p:sp>
        <p:nvSpPr>
          <p:cNvPr id="6" name="Content Placeholder 5"/>
          <p:cNvSpPr>
            <a:spLocks noGrp="1"/>
          </p:cNvSpPr>
          <p:nvPr>
            <p:ph idx="1"/>
          </p:nvPr>
        </p:nvSpPr>
        <p:spPr/>
        <p:txBody>
          <a:bodyPr/>
          <a:lstStyle/>
          <a:p>
            <a:r>
              <a:rPr lang="en-US" b="1" dirty="0" smtClean="0">
                <a:solidFill>
                  <a:srgbClr val="020242"/>
                </a:solidFill>
              </a:rPr>
              <a:t>Step 6: </a:t>
            </a:r>
            <a:r>
              <a:rPr lang="en-US" dirty="0" smtClean="0"/>
              <a:t>Select fields in order and click the </a:t>
            </a:r>
            <a:r>
              <a:rPr lang="en-US" b="1" dirty="0" smtClean="0"/>
              <a:t>Change Font </a:t>
            </a:r>
            <a:r>
              <a:rPr lang="en-US" dirty="0" smtClean="0"/>
              <a:t>button to modify font and/or font style</a:t>
            </a:r>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24</a:t>
            </a:fld>
            <a:r>
              <a:rPr lang="en-US" smtClean="0">
                <a:solidFill>
                  <a:schemeClr val="bg1"/>
                </a:solidFill>
              </a:rPr>
              <a:t> -</a:t>
            </a:r>
            <a:endParaRPr lang="en-US" dirty="0">
              <a:solidFill>
                <a:schemeClr val="bg1"/>
              </a:solidFill>
            </a:endParaRPr>
          </a:p>
        </p:txBody>
      </p:sp>
      <p:grpSp>
        <p:nvGrpSpPr>
          <p:cNvPr id="7" name="Group 6"/>
          <p:cNvGrpSpPr/>
          <p:nvPr/>
        </p:nvGrpSpPr>
        <p:grpSpPr>
          <a:xfrm>
            <a:off x="97875" y="1848020"/>
            <a:ext cx="8948251" cy="4310070"/>
            <a:chOff x="66675" y="1786145"/>
            <a:chExt cx="8948251" cy="4310070"/>
          </a:xfrm>
        </p:grpSpPr>
        <p:pic>
          <p:nvPicPr>
            <p:cNvPr id="3" name="Picture 2"/>
            <p:cNvPicPr>
              <a:picLocks noChangeAspect="1"/>
            </p:cNvPicPr>
            <p:nvPr/>
          </p:nvPicPr>
          <p:blipFill>
            <a:blip r:embed="rId2"/>
            <a:stretch>
              <a:fillRect/>
            </a:stretch>
          </p:blipFill>
          <p:spPr>
            <a:xfrm>
              <a:off x="66675" y="1786145"/>
              <a:ext cx="5714286" cy="3323809"/>
            </a:xfrm>
            <a:prstGeom prst="rect">
              <a:avLst/>
            </a:prstGeom>
            <a:ln>
              <a:solidFill>
                <a:srgbClr val="4E4E4E"/>
              </a:solidFill>
            </a:ln>
          </p:spPr>
        </p:pic>
        <p:pic>
          <p:nvPicPr>
            <p:cNvPr id="5" name="Picture 4"/>
            <p:cNvPicPr>
              <a:picLocks noChangeAspect="1"/>
            </p:cNvPicPr>
            <p:nvPr/>
          </p:nvPicPr>
          <p:blipFill>
            <a:blip r:embed="rId3"/>
            <a:stretch>
              <a:fillRect/>
            </a:stretch>
          </p:blipFill>
          <p:spPr>
            <a:xfrm>
              <a:off x="5129212" y="2724786"/>
              <a:ext cx="3885714" cy="3371429"/>
            </a:xfrm>
            <a:prstGeom prst="rect">
              <a:avLst/>
            </a:prstGeom>
            <a:ln>
              <a:solidFill>
                <a:srgbClr val="4E4E4E"/>
              </a:solidFill>
            </a:ln>
          </p:spPr>
        </p:pic>
        <p:sp>
          <p:nvSpPr>
            <p:cNvPr id="8" name="Line 13"/>
            <p:cNvSpPr>
              <a:spLocks noChangeShapeType="1"/>
            </p:cNvSpPr>
            <p:nvPr/>
          </p:nvSpPr>
          <p:spPr bwMode="auto">
            <a:xfrm flipV="1">
              <a:off x="3430277" y="3952875"/>
              <a:ext cx="1017897" cy="1484936"/>
            </a:xfrm>
            <a:prstGeom prst="line">
              <a:avLst/>
            </a:prstGeom>
            <a:noFill/>
            <a:ln w="28575">
              <a:solidFill>
                <a:srgbClr val="000066"/>
              </a:solidFill>
              <a:round/>
              <a:headEnd/>
              <a:tailEnd type="triangle" w="sm" len="lg"/>
            </a:ln>
          </p:spPr>
          <p:txBody>
            <a:bodyPr wrap="square" lIns="84216" tIns="42108" rIns="84216" bIns="42108" anchor="ctr" anchorCtr="1">
              <a:spAutoFit/>
            </a:bodyPr>
            <a:lstStyle/>
            <a:p>
              <a:endParaRPr lang="en-US" dirty="0">
                <a:latin typeface="Calibri" panose="020F0502020204030204" pitchFamily="34" charset="0"/>
              </a:endParaRPr>
            </a:p>
          </p:txBody>
        </p:sp>
        <p:sp>
          <p:nvSpPr>
            <p:cNvPr id="9" name="Text Box 14"/>
            <p:cNvSpPr txBox="1">
              <a:spLocks noChangeAspect="1" noChangeArrowheads="1"/>
            </p:cNvSpPr>
            <p:nvPr/>
          </p:nvSpPr>
          <p:spPr bwMode="auto">
            <a:xfrm>
              <a:off x="1609725" y="5252699"/>
              <a:ext cx="2486794" cy="592864"/>
            </a:xfrm>
            <a:prstGeom prst="rect">
              <a:avLst/>
            </a:prstGeom>
            <a:solidFill>
              <a:schemeClr val="bg1"/>
            </a:solidFill>
            <a:ln w="19050">
              <a:solidFill>
                <a:srgbClr val="86A33D"/>
              </a:solidFill>
              <a:miter lim="800000"/>
              <a:headEnd/>
              <a:tailEnd/>
            </a:ln>
          </p:spPr>
          <p:txBody>
            <a:bodyPr wrap="square" lIns="84210" tIns="42105" rIns="84210" bIns="42105" anchor="ctr" anchorCtr="1">
              <a:spAutoFit/>
            </a:bodyPr>
            <a:lstStyle/>
            <a:p>
              <a:r>
                <a:rPr lang="en-US" sz="1100" b="1" dirty="0">
                  <a:solidFill>
                    <a:srgbClr val="020242"/>
                  </a:solidFill>
                  <a:latin typeface="Lato" panose="020F0502020204030203" pitchFamily="34" charset="0"/>
                </a:rPr>
                <a:t>Step </a:t>
              </a:r>
              <a:r>
                <a:rPr lang="en-US" sz="1100" b="1" dirty="0" smtClean="0">
                  <a:solidFill>
                    <a:srgbClr val="020242"/>
                  </a:solidFill>
                  <a:latin typeface="Lato" panose="020F0502020204030203" pitchFamily="34" charset="0"/>
                </a:rPr>
                <a:t>6: </a:t>
              </a:r>
              <a:r>
                <a:rPr lang="en-US" sz="1100" dirty="0">
                  <a:latin typeface="Lato" panose="020F0502020204030203" pitchFamily="34" charset="0"/>
                </a:rPr>
                <a:t>Select fields in order </a:t>
              </a:r>
              <a:r>
                <a:rPr lang="en-US" sz="1100" dirty="0" smtClean="0">
                  <a:latin typeface="Lato" panose="020F0502020204030203" pitchFamily="34" charset="0"/>
                </a:rPr>
                <a:t>and click </a:t>
              </a:r>
              <a:r>
                <a:rPr lang="en-US" sz="1100" dirty="0">
                  <a:latin typeface="Lato" panose="020F0502020204030203" pitchFamily="34" charset="0"/>
                </a:rPr>
                <a:t>the </a:t>
              </a:r>
              <a:r>
                <a:rPr lang="en-US" sz="1100" b="1" dirty="0">
                  <a:latin typeface="Lato" panose="020F0502020204030203" pitchFamily="34" charset="0"/>
                </a:rPr>
                <a:t>Change Font </a:t>
              </a:r>
              <a:r>
                <a:rPr lang="en-US" sz="1100" dirty="0">
                  <a:latin typeface="Lato" panose="020F0502020204030203" pitchFamily="34" charset="0"/>
                </a:rPr>
                <a:t>button to modify font and/or font style</a:t>
              </a:r>
            </a:p>
          </p:txBody>
        </p:sp>
      </p:grpSp>
    </p:spTree>
    <p:extLst>
      <p:ext uri="{BB962C8B-B14F-4D97-AF65-F5344CB8AC3E}">
        <p14:creationId xmlns:p14="http://schemas.microsoft.com/office/powerpoint/2010/main" val="1527139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Completed Custom Status View</a:t>
            </a:r>
            <a:endParaRPr lang="en-US" dirty="0"/>
          </a:p>
        </p:txBody>
      </p:sp>
      <p:sp>
        <p:nvSpPr>
          <p:cNvPr id="2" name="Content Placeholder 1"/>
          <p:cNvSpPr>
            <a:spLocks noGrp="1"/>
          </p:cNvSpPr>
          <p:nvPr>
            <p:ph idx="1"/>
          </p:nvPr>
        </p:nvSpPr>
        <p:spPr/>
        <p:txBody>
          <a:bodyPr/>
          <a:lstStyle/>
          <a:p>
            <a:r>
              <a:rPr lang="en-US" dirty="0" smtClean="0"/>
              <a:t>Save file as a .</a:t>
            </a:r>
            <a:r>
              <a:rPr lang="en-US" dirty="0" err="1" smtClean="0"/>
              <a:t>mpt</a:t>
            </a:r>
            <a:r>
              <a:rPr lang="en-US" dirty="0" smtClean="0"/>
              <a:t> project template or copy into other project schedules via the Organizer</a:t>
            </a:r>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25</a:t>
            </a:fld>
            <a:r>
              <a:rPr lang="en-US" smtClean="0">
                <a:solidFill>
                  <a:schemeClr val="bg1"/>
                </a:solidFill>
              </a:rPr>
              <a:t> -</a:t>
            </a:r>
            <a:endParaRPr lang="en-US" dirty="0">
              <a:solidFill>
                <a:schemeClr val="bg1"/>
              </a:solidFill>
            </a:endParaRPr>
          </a:p>
        </p:txBody>
      </p:sp>
      <p:pic>
        <p:nvPicPr>
          <p:cNvPr id="11" name="Picture 10"/>
          <p:cNvPicPr>
            <a:picLocks noChangeAspect="1"/>
          </p:cNvPicPr>
          <p:nvPr/>
        </p:nvPicPr>
        <p:blipFill>
          <a:blip r:embed="rId2"/>
          <a:stretch>
            <a:fillRect/>
          </a:stretch>
        </p:blipFill>
        <p:spPr>
          <a:xfrm>
            <a:off x="470994" y="1846582"/>
            <a:ext cx="8202013" cy="4479384"/>
          </a:xfrm>
          <a:prstGeom prst="rect">
            <a:avLst/>
          </a:prstGeom>
          <a:ln>
            <a:solidFill>
              <a:srgbClr val="4E4E4E"/>
            </a:solidFill>
          </a:ln>
        </p:spPr>
      </p:pic>
    </p:spTree>
    <p:extLst>
      <p:ext uri="{BB962C8B-B14F-4D97-AF65-F5344CB8AC3E}">
        <p14:creationId xmlns:p14="http://schemas.microsoft.com/office/powerpoint/2010/main" val="851726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5475" y="2666562"/>
            <a:ext cx="5353050" cy="1524877"/>
          </a:xfrm>
        </p:spPr>
        <p:txBody>
          <a:bodyPr>
            <a:normAutofit lnSpcReduction="10000"/>
          </a:bodyPr>
          <a:lstStyle/>
          <a:p>
            <a:pPr marL="0" indent="0">
              <a:buNone/>
            </a:pPr>
            <a:r>
              <a:rPr lang="en-US" sz="8800" dirty="0" smtClean="0">
                <a:solidFill>
                  <a:schemeClr val="accent1"/>
                </a:solidFill>
                <a:latin typeface="Oswald" panose="02000503000000000000" pitchFamily="2" charset="0"/>
              </a:rPr>
              <a:t>Questions?</a:t>
            </a:r>
            <a:endParaRPr lang="en-US" sz="8800" dirty="0">
              <a:solidFill>
                <a:schemeClr val="accent1"/>
              </a:solidFill>
              <a:latin typeface="Oswald" panose="02000503000000000000" pitchFamily="2" charset="0"/>
            </a:endParaRPr>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26</a:t>
            </a:fld>
            <a:r>
              <a:rPr lang="en-US"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57270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1" name="Picture 15" descr="mpug_logo_for_pp_reversed"/>
          <p:cNvPicPr>
            <a:picLocks noChangeAspect="1" noChangeArrowheads="1"/>
          </p:cNvPicPr>
          <p:nvPr/>
        </p:nvPicPr>
        <p:blipFill>
          <a:blip r:embed="rId3" cstate="print"/>
          <a:srcRect/>
          <a:stretch>
            <a:fillRect/>
          </a:stretch>
        </p:blipFill>
        <p:spPr bwMode="auto">
          <a:xfrm>
            <a:off x="2181371" y="609600"/>
            <a:ext cx="4781259" cy="917268"/>
          </a:xfrm>
          <a:prstGeom prst="rect">
            <a:avLst/>
          </a:prstGeom>
          <a:noFill/>
          <a:ln w="9525">
            <a:noFill/>
            <a:miter lim="800000"/>
            <a:headEnd/>
            <a:tailEnd/>
          </a:ln>
        </p:spPr>
      </p:pic>
      <p:sp>
        <p:nvSpPr>
          <p:cNvPr id="6" name="Rectangle 5"/>
          <p:cNvSpPr/>
          <p:nvPr/>
        </p:nvSpPr>
        <p:spPr>
          <a:xfrm>
            <a:off x="2896094" y="1903728"/>
            <a:ext cx="3351813" cy="769441"/>
          </a:xfrm>
          <a:prstGeom prst="rect">
            <a:avLst/>
          </a:prstGeom>
        </p:spPr>
        <p:txBody>
          <a:bodyPr wrap="square">
            <a:spAutoFit/>
          </a:bodyPr>
          <a:lstStyle/>
          <a:p>
            <a:pPr algn="ctr" fontAlgn="base">
              <a:spcBef>
                <a:spcPct val="0"/>
              </a:spcBef>
              <a:spcAft>
                <a:spcPct val="0"/>
              </a:spcAft>
            </a:pPr>
            <a:r>
              <a:rPr lang="en-US" sz="4400" b="1" dirty="0" smtClean="0">
                <a:solidFill>
                  <a:srgbClr val="FFFFFF"/>
                </a:solidFill>
                <a:latin typeface="Lato" panose="020F0502020204030203" pitchFamily="34" charset="0"/>
                <a:ea typeface="ＭＳ Ｐゴシック" pitchFamily="34" charset="-128"/>
                <a:cs typeface="Arial" pitchFamily="34" charset="0"/>
              </a:rPr>
              <a:t>Thank You!</a:t>
            </a:r>
            <a:endParaRPr lang="en-US" sz="4400" b="1" dirty="0">
              <a:solidFill>
                <a:srgbClr val="FFFFFF"/>
              </a:solidFill>
              <a:latin typeface="Lato" panose="020F0502020204030203" pitchFamily="34" charset="0"/>
              <a:ea typeface="ＭＳ Ｐゴシック" pitchFamily="34" charset="-128"/>
              <a:cs typeface="Arial" pitchFamily="34" charset="0"/>
            </a:endParaRPr>
          </a:p>
        </p:txBody>
      </p:sp>
      <p:sp>
        <p:nvSpPr>
          <p:cNvPr id="7" name="Rectangle 6"/>
          <p:cNvSpPr/>
          <p:nvPr/>
        </p:nvSpPr>
        <p:spPr>
          <a:xfrm>
            <a:off x="1268083" y="2933484"/>
            <a:ext cx="6607834" cy="1308050"/>
          </a:xfrm>
          <a:prstGeom prst="rect">
            <a:avLst/>
          </a:prstGeom>
        </p:spPr>
        <p:txBody>
          <a:bodyPr wrap="square">
            <a:spAutoFit/>
          </a:bodyPr>
          <a:lstStyle/>
          <a:p>
            <a:pPr algn="ctr" fontAlgn="base">
              <a:spcBef>
                <a:spcPct val="0"/>
              </a:spcBef>
              <a:spcAft>
                <a:spcPts val="600"/>
              </a:spcAft>
              <a:tabLst>
                <a:tab pos="396875" algn="l"/>
              </a:tabLst>
            </a:pPr>
            <a:r>
              <a:rPr lang="en-US" sz="2800" dirty="0" smtClean="0">
                <a:solidFill>
                  <a:srgbClr val="FFFFFF"/>
                </a:solidFill>
                <a:latin typeface="Oswald" panose="02000503000000000000" pitchFamily="2" charset="0"/>
                <a:ea typeface="ＭＳ Ｐゴシック" pitchFamily="34" charset="-128"/>
                <a:cs typeface="Arial" pitchFamily="34" charset="0"/>
              </a:rPr>
              <a:t>Presented By:</a:t>
            </a:r>
          </a:p>
          <a:p>
            <a:pPr algn="ctr" fontAlgn="base">
              <a:spcBef>
                <a:spcPct val="0"/>
              </a:spcBef>
              <a:spcAft>
                <a:spcPct val="0"/>
              </a:spcAft>
              <a:tabLst>
                <a:tab pos="396875" algn="l"/>
              </a:tabLst>
            </a:pPr>
            <a:r>
              <a:rPr lang="en-US" sz="2800" dirty="0" smtClean="0">
                <a:solidFill>
                  <a:srgbClr val="FFFFFF"/>
                </a:solidFill>
                <a:latin typeface="Lato" panose="020F0502020204030203" pitchFamily="34" charset="0"/>
                <a:ea typeface="ＭＳ Ｐゴシック" pitchFamily="34" charset="-128"/>
                <a:cs typeface="Arial" pitchFamily="34" charset="0"/>
              </a:rPr>
              <a:t>Walter M. Stinnett, Jr.,  PMP, CSM, MCTS</a:t>
            </a:r>
          </a:p>
          <a:p>
            <a:pPr algn="ctr" fontAlgn="base">
              <a:spcBef>
                <a:spcPct val="0"/>
              </a:spcBef>
              <a:spcAft>
                <a:spcPct val="0"/>
              </a:spcAft>
            </a:pPr>
            <a:r>
              <a:rPr lang="en-US" u="sng" dirty="0" smtClean="0">
                <a:solidFill>
                  <a:srgbClr val="FFFFFF"/>
                </a:solidFill>
                <a:latin typeface="Lato" panose="020F0502020204030203" pitchFamily="34" charset="0"/>
                <a:ea typeface="ＭＳ Ｐゴシック" pitchFamily="34" charset="-128"/>
                <a:cs typeface="Arial" pitchFamily="34" charset="0"/>
              </a:rPr>
              <a:t>WStinnett@EdwPS.com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6534" y="4774842"/>
            <a:ext cx="3151232" cy="845171"/>
          </a:xfrm>
          <a:prstGeom prst="rect">
            <a:avLst/>
          </a:prstGeom>
        </p:spPr>
      </p:pic>
      <p:sp>
        <p:nvSpPr>
          <p:cNvPr id="8" name="TextBox 7"/>
          <p:cNvSpPr txBox="1"/>
          <p:nvPr/>
        </p:nvSpPr>
        <p:spPr>
          <a:xfrm>
            <a:off x="3006534" y="5689021"/>
            <a:ext cx="3241373" cy="338554"/>
          </a:xfrm>
          <a:prstGeom prst="rect">
            <a:avLst/>
          </a:prstGeom>
          <a:noFill/>
        </p:spPr>
        <p:txBody>
          <a:bodyPr wrap="square" rtlCol="0">
            <a:spAutoFit/>
          </a:bodyPr>
          <a:lstStyle/>
          <a:p>
            <a:pPr algn="r"/>
            <a:r>
              <a:rPr lang="en-US" sz="1600" dirty="0" smtClean="0">
                <a:solidFill>
                  <a:schemeClr val="bg1"/>
                </a:solidFill>
                <a:latin typeface="Lato" panose="020F0502020204030203" pitchFamily="34" charset="0"/>
              </a:rPr>
              <a:t>800.556.2506 | </a:t>
            </a:r>
            <a:r>
              <a:rPr lang="en-US" sz="1600" b="1" dirty="0" smtClean="0">
                <a:solidFill>
                  <a:schemeClr val="bg1"/>
                </a:solidFill>
                <a:latin typeface="Lato" panose="020F0502020204030203" pitchFamily="34" charset="0"/>
              </a:rPr>
              <a:t>www.EdwPS.com</a:t>
            </a:r>
            <a:r>
              <a:rPr lang="en-US" sz="1600" dirty="0" smtClean="0">
                <a:solidFill>
                  <a:schemeClr val="bg1"/>
                </a:solidFill>
                <a:latin typeface="Lato" panose="020F0502020204030203" pitchFamily="34" charset="0"/>
              </a:rPr>
              <a:t> </a:t>
            </a:r>
          </a:p>
        </p:txBody>
      </p:sp>
    </p:spTree>
    <p:extLst>
      <p:ext uri="{BB962C8B-B14F-4D97-AF65-F5344CB8AC3E}">
        <p14:creationId xmlns:p14="http://schemas.microsoft.com/office/powerpoint/2010/main" val="181128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Project Management Processes</a:t>
            </a:r>
            <a:endParaRPr lang="en-US" dirty="0"/>
          </a:p>
        </p:txBody>
      </p:sp>
      <p:sp>
        <p:nvSpPr>
          <p:cNvPr id="3" name="Content Placeholder 2"/>
          <p:cNvSpPr>
            <a:spLocks noGrp="1"/>
          </p:cNvSpPr>
          <p:nvPr>
            <p:ph idx="1"/>
          </p:nvPr>
        </p:nvSpPr>
        <p:spPr/>
        <p:txBody>
          <a:bodyPr/>
          <a:lstStyle/>
          <a:p>
            <a:r>
              <a:rPr lang="en-US" dirty="0" smtClean="0"/>
              <a:t>Initiating</a:t>
            </a:r>
          </a:p>
          <a:p>
            <a:r>
              <a:rPr lang="en-US" dirty="0" smtClean="0"/>
              <a:t>Planning</a:t>
            </a:r>
          </a:p>
          <a:p>
            <a:r>
              <a:rPr lang="en-US" dirty="0" smtClean="0"/>
              <a:t>Executing</a:t>
            </a:r>
          </a:p>
          <a:p>
            <a:r>
              <a:rPr lang="en-US" dirty="0" smtClean="0"/>
              <a:t>Monitoring and Controlling</a:t>
            </a:r>
          </a:p>
          <a:p>
            <a:r>
              <a:rPr lang="en-US" dirty="0" smtClean="0"/>
              <a:t>Closing</a:t>
            </a:r>
            <a:endParaRPr lang="en-US" dirty="0"/>
          </a:p>
        </p:txBody>
      </p:sp>
      <p:sp>
        <p:nvSpPr>
          <p:cNvPr id="6" name="Slide Number Placeholder 5"/>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3</a:t>
            </a:fld>
            <a:r>
              <a:rPr lang="en-US" smtClean="0">
                <a:solidFill>
                  <a:schemeClr val="bg1"/>
                </a:solidFill>
              </a:rPr>
              <a:t> -</a:t>
            </a: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237" y="3444177"/>
            <a:ext cx="5469526" cy="2323869"/>
          </a:xfrm>
          <a:prstGeom prst="rect">
            <a:avLst/>
          </a:prstGeom>
        </p:spPr>
      </p:pic>
      <p:sp>
        <p:nvSpPr>
          <p:cNvPr id="7" name="Content Placeholder 1"/>
          <p:cNvSpPr txBox="1">
            <a:spLocks/>
          </p:cNvSpPr>
          <p:nvPr/>
        </p:nvSpPr>
        <p:spPr>
          <a:xfrm>
            <a:off x="4720280" y="6081618"/>
            <a:ext cx="4366569" cy="247650"/>
          </a:xfrm>
          <a:prstGeom prst="rect">
            <a:avLst/>
          </a:prstGeom>
        </p:spPr>
        <p:txBody>
          <a:bodyPr vert="horz" lIns="91440" tIns="45720" rIns="91440" bIns="45720" rtlCol="0">
            <a:noAutofit/>
          </a:bodyPr>
          <a:lstStyle>
            <a:lvl1pPr marL="0" indent="0" algn="r" defTabSz="914400" rtl="0" eaLnBrk="1" latinLnBrk="0" hangingPunct="1">
              <a:lnSpc>
                <a:spcPct val="110000"/>
              </a:lnSpc>
              <a:spcBef>
                <a:spcPts val="1000"/>
              </a:spcBef>
              <a:buClr>
                <a:schemeClr val="accent2"/>
              </a:buClr>
              <a:buSzPct val="120000"/>
              <a:buFont typeface="Arial" panose="020B0604020202020204" pitchFamily="34" charset="0"/>
              <a:buNone/>
              <a:defRPr sz="700" kern="1200" baseline="0">
                <a:solidFill>
                  <a:schemeClr val="tx1"/>
                </a:solidFill>
                <a:latin typeface="Lato" panose="020F0502020204030203" pitchFamily="34" charset="0"/>
                <a:ea typeface="+mn-ea"/>
                <a:cs typeface="Arial" panose="020B0604020202020204" pitchFamily="34" charset="0"/>
              </a:defRPr>
            </a:lvl1pPr>
            <a:lvl2pPr marL="228600" indent="0" algn="l" defTabSz="914400" rtl="0" eaLnBrk="1" latinLnBrk="0" hangingPunct="1">
              <a:lnSpc>
                <a:spcPct val="110000"/>
              </a:lnSpc>
              <a:spcBef>
                <a:spcPts val="500"/>
              </a:spcBef>
              <a:buFont typeface="Lato" panose="020F0502020204030203" pitchFamily="34" charset="0"/>
              <a:buNone/>
              <a:defRPr sz="700" kern="1200">
                <a:solidFill>
                  <a:schemeClr val="tx1"/>
                </a:solidFill>
                <a:latin typeface="Lato" panose="020F0502020204030203" pitchFamily="34" charset="0"/>
                <a:ea typeface="+mn-ea"/>
                <a:cs typeface="Times New Roman" panose="02020603050405020304" pitchFamily="18" charset="0"/>
              </a:defRPr>
            </a:lvl2pPr>
            <a:lvl3pPr marL="514350" indent="0" algn="l" defTabSz="914400" rtl="0" eaLnBrk="1" latinLnBrk="0" hangingPunct="1">
              <a:lnSpc>
                <a:spcPct val="110000"/>
              </a:lnSpc>
              <a:spcBef>
                <a:spcPts val="500"/>
              </a:spcBef>
              <a:buFont typeface="Wingdings" panose="05000000000000000000" pitchFamily="2" charset="2"/>
              <a:buNone/>
              <a:defRPr sz="700" kern="1200">
                <a:solidFill>
                  <a:schemeClr val="tx1"/>
                </a:solidFill>
                <a:latin typeface="Lato" panose="020F0502020204030203" pitchFamily="34" charset="0"/>
                <a:ea typeface="+mn-ea"/>
                <a:cs typeface="Times New Roman" panose="02020603050405020304" pitchFamily="18" charset="0"/>
              </a:defRPr>
            </a:lvl3pPr>
            <a:lvl4pPr marL="914400" indent="0" algn="l" defTabSz="914400" rtl="0" eaLnBrk="1" latinLnBrk="0" hangingPunct="1">
              <a:lnSpc>
                <a:spcPct val="110000"/>
              </a:lnSpc>
              <a:spcBef>
                <a:spcPts val="500"/>
              </a:spcBef>
              <a:buFont typeface="Lato" panose="020F0502020204030203" pitchFamily="34" charset="0"/>
              <a:buNone/>
              <a:defRPr sz="700" kern="1200">
                <a:solidFill>
                  <a:schemeClr val="tx1"/>
                </a:solidFill>
                <a:latin typeface="Lato" panose="020F0502020204030203" pitchFamily="34" charset="0"/>
                <a:ea typeface="+mn-ea"/>
                <a:cs typeface="Times New Roman" panose="02020603050405020304" pitchFamily="18" charset="0"/>
              </a:defRPr>
            </a:lvl4pPr>
            <a:lvl5pPr marL="1200150" indent="0" algn="l" defTabSz="914400" rtl="0" eaLnBrk="1" latinLnBrk="0" hangingPunct="1">
              <a:lnSpc>
                <a:spcPct val="110000"/>
              </a:lnSpc>
              <a:spcBef>
                <a:spcPts val="500"/>
              </a:spcBef>
              <a:buFont typeface="Arial" panose="020B0604020202020204" pitchFamily="34" charset="0"/>
              <a:buNone/>
              <a:defRPr sz="700" kern="1200">
                <a:solidFill>
                  <a:schemeClr val="tx1"/>
                </a:solidFill>
                <a:latin typeface="Lato" panose="020F0502020204030203" pitchFamily="34"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11D1E"/>
                </a:solidFill>
              </a:rPr>
              <a:t>Graphic adapted from Project Management Institute, </a:t>
            </a:r>
            <a:r>
              <a:rPr lang="en-US" i="1" dirty="0">
                <a:solidFill>
                  <a:srgbClr val="211D1E"/>
                </a:solidFill>
              </a:rPr>
              <a:t>A Guide to the Project Management Body of Knowledge, (PMBOK</a:t>
            </a:r>
            <a:r>
              <a:rPr lang="en-US" i="1" baseline="30000" dirty="0">
                <a:solidFill>
                  <a:srgbClr val="211D1E"/>
                </a:solidFill>
              </a:rPr>
              <a:t>®</a:t>
            </a:r>
            <a:r>
              <a:rPr lang="en-US" i="1" dirty="0">
                <a:solidFill>
                  <a:srgbClr val="211D1E"/>
                </a:solidFill>
              </a:rPr>
              <a:t> Guide) </a:t>
            </a:r>
            <a:r>
              <a:rPr lang="en-US" dirty="0">
                <a:solidFill>
                  <a:srgbClr val="211D1E"/>
                </a:solidFill>
              </a:rPr>
              <a:t>–Sixth Edition, Project Management Institute Inc., 2017, Page </a:t>
            </a:r>
            <a:r>
              <a:rPr lang="en-US" dirty="0" smtClean="0">
                <a:solidFill>
                  <a:srgbClr val="211D1E"/>
                </a:solidFill>
              </a:rPr>
              <a:t>23</a:t>
            </a:r>
            <a:endParaRPr lang="en-US" dirty="0"/>
          </a:p>
          <a:p>
            <a:endParaRPr lang="en-US" dirty="0"/>
          </a:p>
        </p:txBody>
      </p:sp>
    </p:spTree>
    <p:extLst>
      <p:ext uri="{BB962C8B-B14F-4D97-AF65-F5344CB8AC3E}">
        <p14:creationId xmlns:p14="http://schemas.microsoft.com/office/powerpoint/2010/main" val="4248412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Controlling Process</a:t>
            </a:r>
            <a:endParaRPr lang="en-US" dirty="0"/>
          </a:p>
        </p:txBody>
      </p:sp>
      <p:sp>
        <p:nvSpPr>
          <p:cNvPr id="3" name="Content Placeholder 2"/>
          <p:cNvSpPr>
            <a:spLocks noGrp="1"/>
          </p:cNvSpPr>
          <p:nvPr>
            <p:ph idx="1"/>
          </p:nvPr>
        </p:nvSpPr>
        <p:spPr/>
        <p:txBody>
          <a:bodyPr/>
          <a:lstStyle/>
          <a:p>
            <a:r>
              <a:rPr lang="en-US" dirty="0" smtClean="0"/>
              <a:t>Track</a:t>
            </a:r>
            <a:r>
              <a:rPr lang="en-US" dirty="0"/>
              <a:t>, review, and regulate </a:t>
            </a:r>
            <a:r>
              <a:rPr lang="en-US" dirty="0" smtClean="0"/>
              <a:t>project </a:t>
            </a:r>
            <a:r>
              <a:rPr lang="en-US" dirty="0"/>
              <a:t>progress and </a:t>
            </a:r>
            <a:r>
              <a:rPr lang="en-US" dirty="0" smtClean="0"/>
              <a:t>performance</a:t>
            </a:r>
          </a:p>
          <a:p>
            <a:r>
              <a:rPr lang="en-US" dirty="0" smtClean="0"/>
              <a:t>Identify any required plan changes</a:t>
            </a:r>
          </a:p>
          <a:p>
            <a:r>
              <a:rPr lang="en-US" dirty="0" smtClean="0"/>
              <a:t>Initiate corresponding </a:t>
            </a:r>
            <a:r>
              <a:rPr lang="en-US" dirty="0"/>
              <a:t>changes</a:t>
            </a:r>
          </a:p>
        </p:txBody>
      </p:sp>
      <p:sp>
        <p:nvSpPr>
          <p:cNvPr id="8" name="Slide Number Placeholder 7"/>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4</a:t>
            </a:fld>
            <a:r>
              <a:rPr lang="en-US" smtClean="0">
                <a:solidFill>
                  <a:schemeClr val="bg1"/>
                </a:solidFill>
              </a:rPr>
              <a:t> -</a:t>
            </a:r>
            <a:endParaRPr lang="en-US" dirty="0">
              <a:solidFill>
                <a:schemeClr val="bg1"/>
              </a:solidFill>
            </a:endParaRPr>
          </a:p>
        </p:txBody>
      </p:sp>
      <p:sp>
        <p:nvSpPr>
          <p:cNvPr id="7" name="Content Placeholder 2"/>
          <p:cNvSpPr txBox="1">
            <a:spLocks/>
          </p:cNvSpPr>
          <p:nvPr/>
        </p:nvSpPr>
        <p:spPr>
          <a:xfrm>
            <a:off x="4720281" y="6099048"/>
            <a:ext cx="4366569" cy="247650"/>
          </a:xfrm>
          <a:prstGeom prst="rect">
            <a:avLst/>
          </a:prstGeom>
        </p:spPr>
        <p:txBody>
          <a:bodyPr/>
          <a:lstStyle>
            <a:lvl1pPr marL="228600" indent="-228600" algn="l" defTabSz="914400" rtl="0" eaLnBrk="1" latinLnBrk="0" hangingPunct="1">
              <a:lnSpc>
                <a:spcPct val="110000"/>
              </a:lnSpc>
              <a:spcBef>
                <a:spcPts val="1000"/>
              </a:spcBef>
              <a:buClr>
                <a:schemeClr val="accent2"/>
              </a:buClr>
              <a:buSzPct val="120000"/>
              <a:buFont typeface="Arial" panose="020B0604020202020204" pitchFamily="34" charset="0"/>
              <a:buChar char="•"/>
              <a:defRPr sz="2200" kern="1200" baseline="0">
                <a:solidFill>
                  <a:schemeClr val="tx1"/>
                </a:solidFill>
                <a:latin typeface="Lato" panose="020F0502020204030203" pitchFamily="34" charset="0"/>
                <a:ea typeface="+mn-ea"/>
                <a:cs typeface="Arial" panose="020B0604020202020204" pitchFamily="34" charset="0"/>
              </a:defRPr>
            </a:lvl1pPr>
            <a:lvl2pPr marL="457200" indent="-228600" algn="l" defTabSz="914400" rtl="0" eaLnBrk="1" latinLnBrk="0" hangingPunct="1">
              <a:lnSpc>
                <a:spcPct val="110000"/>
              </a:lnSpc>
              <a:spcBef>
                <a:spcPts val="500"/>
              </a:spcBef>
              <a:buFont typeface="Lato" panose="020F0502020204030203" pitchFamily="34" charset="0"/>
              <a:buChar char="–"/>
              <a:defRPr sz="2000" kern="1200">
                <a:solidFill>
                  <a:schemeClr val="tx1"/>
                </a:solidFill>
                <a:latin typeface="Lato" panose="020F0502020204030203" pitchFamily="34" charset="0"/>
                <a:ea typeface="+mn-ea"/>
                <a:cs typeface="Times New Roman" panose="02020603050405020304" pitchFamily="18" charset="0"/>
              </a:defRPr>
            </a:lvl2pPr>
            <a:lvl3pPr marL="742950" indent="-228600" algn="l" defTabSz="914400" rtl="0" eaLnBrk="1" latinLnBrk="0" hangingPunct="1">
              <a:lnSpc>
                <a:spcPct val="110000"/>
              </a:lnSpc>
              <a:spcBef>
                <a:spcPts val="500"/>
              </a:spcBef>
              <a:buFont typeface="Wingdings" panose="05000000000000000000" pitchFamily="2" charset="2"/>
              <a:buChar char="§"/>
              <a:defRPr sz="1800" kern="1200">
                <a:solidFill>
                  <a:schemeClr val="tx1"/>
                </a:solidFill>
                <a:latin typeface="Lato" panose="020F0502020204030203" pitchFamily="34" charset="0"/>
                <a:ea typeface="+mn-ea"/>
                <a:cs typeface="Times New Roman" panose="02020603050405020304" pitchFamily="18" charset="0"/>
              </a:defRPr>
            </a:lvl3pPr>
            <a:lvl4pPr marL="1143000" indent="-228600" algn="l" defTabSz="914400" rtl="0" eaLnBrk="1" latinLnBrk="0" hangingPunct="1">
              <a:lnSpc>
                <a:spcPct val="110000"/>
              </a:lnSpc>
              <a:spcBef>
                <a:spcPts val="500"/>
              </a:spcBef>
              <a:buFont typeface="Lato" panose="020F0502020204030203" pitchFamily="34" charset="0"/>
              <a:buChar char="»"/>
              <a:defRPr sz="1600" kern="1200">
                <a:solidFill>
                  <a:schemeClr val="tx1"/>
                </a:solidFill>
                <a:latin typeface="Lato" panose="020F0502020204030203" pitchFamily="34" charset="0"/>
                <a:ea typeface="+mn-ea"/>
                <a:cs typeface="Times New Roman" panose="02020603050405020304" pitchFamily="18" charset="0"/>
              </a:defRPr>
            </a:lvl4pPr>
            <a:lvl5pPr marL="142875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Lato" panose="020F0502020204030203" pitchFamily="34"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700" dirty="0" smtClean="0">
                <a:solidFill>
                  <a:srgbClr val="211D1E"/>
                </a:solidFill>
              </a:rPr>
              <a:t>Definitions from the Project Management Institute, </a:t>
            </a:r>
            <a:r>
              <a:rPr lang="en-US" sz="700" i="1" dirty="0" smtClean="0">
                <a:solidFill>
                  <a:srgbClr val="211D1E"/>
                </a:solidFill>
              </a:rPr>
              <a:t>A Guide to the Project Management Body of Knowledge, (</a:t>
            </a:r>
            <a:r>
              <a:rPr lang="en-US" sz="700" i="1" dirty="0" smtClean="0"/>
              <a:t>PMBOK</a:t>
            </a:r>
            <a:r>
              <a:rPr lang="en-US" sz="700" i="1" baseline="30000" dirty="0" smtClean="0"/>
              <a:t>®</a:t>
            </a:r>
            <a:r>
              <a:rPr lang="en-US" sz="700" i="1" dirty="0" smtClean="0"/>
              <a:t> </a:t>
            </a:r>
            <a:r>
              <a:rPr lang="en-US" sz="700" i="1" dirty="0" smtClean="0">
                <a:solidFill>
                  <a:srgbClr val="211D1E"/>
                </a:solidFill>
              </a:rPr>
              <a:t>Guide) </a:t>
            </a:r>
            <a:r>
              <a:rPr lang="en-US" sz="700" dirty="0" smtClean="0">
                <a:solidFill>
                  <a:srgbClr val="211D1E"/>
                </a:solidFill>
              </a:rPr>
              <a:t>– Sixth Edition, Project Management Institute Inc., 2017</a:t>
            </a:r>
            <a:endParaRPr lang="en-US" sz="700" dirty="0" smtClean="0"/>
          </a:p>
          <a:p>
            <a:pPr marL="0" indent="0" algn="r">
              <a:buNone/>
            </a:pPr>
            <a:endParaRPr lang="en-US" sz="7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237" y="3444177"/>
            <a:ext cx="5469526" cy="2323869"/>
          </a:xfrm>
          <a:prstGeom prst="rect">
            <a:avLst/>
          </a:prstGeom>
        </p:spPr>
      </p:pic>
    </p:spTree>
    <p:extLst>
      <p:ext uri="{BB962C8B-B14F-4D97-AF65-F5344CB8AC3E}">
        <p14:creationId xmlns:p14="http://schemas.microsoft.com/office/powerpoint/2010/main" val="3039479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Schedule Management Knowledge Area</a:t>
            </a:r>
            <a:endParaRPr lang="en-US" dirty="0"/>
          </a:p>
        </p:txBody>
      </p:sp>
      <p:sp>
        <p:nvSpPr>
          <p:cNvPr id="22" name="Content Placeholder 21"/>
          <p:cNvSpPr>
            <a:spLocks noGrp="1"/>
          </p:cNvSpPr>
          <p:nvPr>
            <p:ph idx="1"/>
          </p:nvPr>
        </p:nvSpPr>
        <p:spPr>
          <a:xfrm>
            <a:off x="333375" y="3114729"/>
            <a:ext cx="8486775" cy="2938517"/>
          </a:xfrm>
        </p:spPr>
        <p:txBody>
          <a:bodyPr>
            <a:normAutofit/>
          </a:bodyPr>
          <a:lstStyle/>
          <a:p>
            <a:r>
              <a:rPr lang="en-US" dirty="0" smtClean="0"/>
              <a:t>Processes </a:t>
            </a:r>
            <a:r>
              <a:rPr lang="en-US" dirty="0"/>
              <a:t>required to ensure timely </a:t>
            </a:r>
            <a:r>
              <a:rPr lang="en-US" dirty="0" smtClean="0"/>
              <a:t>project completion </a:t>
            </a:r>
          </a:p>
          <a:p>
            <a:pPr lvl="1"/>
            <a:r>
              <a:rPr lang="en-US" sz="1900" dirty="0"/>
              <a:t>Plan Schedule Management</a:t>
            </a:r>
          </a:p>
          <a:p>
            <a:pPr lvl="1"/>
            <a:r>
              <a:rPr lang="en-US" sz="1900" dirty="0"/>
              <a:t>Define Activities</a:t>
            </a:r>
          </a:p>
          <a:p>
            <a:pPr lvl="1"/>
            <a:r>
              <a:rPr lang="en-US" sz="1900" dirty="0"/>
              <a:t>Sequence Activities</a:t>
            </a:r>
          </a:p>
          <a:p>
            <a:pPr lvl="1"/>
            <a:r>
              <a:rPr lang="en-US" sz="1900" dirty="0"/>
              <a:t>Estimate Activity Durations</a:t>
            </a:r>
          </a:p>
          <a:p>
            <a:pPr lvl="1"/>
            <a:r>
              <a:rPr lang="en-US" sz="1900" b="1" dirty="0">
                <a:solidFill>
                  <a:schemeClr val="accent1"/>
                </a:solidFill>
              </a:rPr>
              <a:t>Develop Schedule</a:t>
            </a:r>
          </a:p>
          <a:p>
            <a:pPr lvl="1"/>
            <a:r>
              <a:rPr lang="en-US" sz="1900" b="1" dirty="0">
                <a:solidFill>
                  <a:schemeClr val="accent1"/>
                </a:solidFill>
              </a:rPr>
              <a:t>Control Schedule</a:t>
            </a:r>
          </a:p>
          <a:p>
            <a:endParaRPr lang="en-US" dirty="0"/>
          </a:p>
        </p:txBody>
      </p:sp>
      <p:sp>
        <p:nvSpPr>
          <p:cNvPr id="4" name="Slide Number Placeholder 3"/>
          <p:cNvSpPr>
            <a:spLocks noGrp="1"/>
          </p:cNvSpPr>
          <p:nvPr>
            <p:ph type="sldNum" sz="quarter" idx="4"/>
          </p:nvPr>
        </p:nvSpPr>
        <p:spPr/>
        <p:txBody>
          <a:bodyPr/>
          <a:lstStyle/>
          <a:p>
            <a:r>
              <a:rPr lang="en-US" smtClean="0"/>
              <a:t> - </a:t>
            </a:r>
            <a:fld id="{53564602-E33F-4DAD-94FB-A5FEAD6A3351}" type="slidenum">
              <a:rPr lang="en-US" smtClean="0"/>
              <a:pPr/>
              <a:t>5</a:t>
            </a:fld>
            <a:r>
              <a:rPr lang="en-US" smtClean="0"/>
              <a:t> -</a:t>
            </a:r>
            <a:endParaRPr lang="en-US" dirty="0"/>
          </a:p>
        </p:txBody>
      </p:sp>
      <p:grpSp>
        <p:nvGrpSpPr>
          <p:cNvPr id="24" name="Group 23"/>
          <p:cNvGrpSpPr/>
          <p:nvPr/>
        </p:nvGrpSpPr>
        <p:grpSpPr>
          <a:xfrm>
            <a:off x="2871952" y="5182477"/>
            <a:ext cx="1445174" cy="564516"/>
            <a:chOff x="2871952" y="5223511"/>
            <a:chExt cx="1445174" cy="564516"/>
          </a:xfrm>
        </p:grpSpPr>
        <p:sp>
          <p:nvSpPr>
            <p:cNvPr id="6" name="Right Brace 5"/>
            <p:cNvSpPr/>
            <p:nvPr/>
          </p:nvSpPr>
          <p:spPr bwMode="auto">
            <a:xfrm>
              <a:off x="2871952" y="5223511"/>
              <a:ext cx="77022" cy="564516"/>
            </a:xfrm>
            <a:prstGeom prst="rightBrace">
              <a:avLst>
                <a:gd name="adj1" fmla="val 35818"/>
                <a:gd name="adj2" fmla="val 50000"/>
              </a:avLst>
            </a:prstGeom>
            <a:solidFill>
              <a:schemeClr val="bg1"/>
            </a:solidFill>
            <a:ln w="15875"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accent2"/>
                </a:solidFill>
                <a:effectLst/>
                <a:latin typeface="BankGothic Md BT"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966" y="5257357"/>
              <a:ext cx="1280160" cy="496824"/>
            </a:xfrm>
            <a:prstGeom prst="rect">
              <a:avLst/>
            </a:prstGeom>
          </p:spPr>
        </p:pic>
      </p:grpSp>
      <p:grpSp>
        <p:nvGrpSpPr>
          <p:cNvPr id="9" name="Group 8"/>
          <p:cNvGrpSpPr/>
          <p:nvPr/>
        </p:nvGrpSpPr>
        <p:grpSpPr>
          <a:xfrm>
            <a:off x="451360" y="791057"/>
            <a:ext cx="8241280" cy="2085046"/>
            <a:chOff x="0" y="1138537"/>
            <a:chExt cx="9144000" cy="2342201"/>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38537"/>
              <a:ext cx="9144000" cy="2342201"/>
            </a:xfrm>
            <a:prstGeom prst="rect">
              <a:avLst/>
            </a:prstGeom>
          </p:spPr>
        </p:pic>
        <p:sp>
          <p:nvSpPr>
            <p:cNvPr id="11" name="TextBox 10"/>
            <p:cNvSpPr txBox="1"/>
            <p:nvPr/>
          </p:nvSpPr>
          <p:spPr>
            <a:xfrm>
              <a:off x="3651044" y="2247455"/>
              <a:ext cx="894271" cy="491983"/>
            </a:xfrm>
            <a:prstGeom prst="rect">
              <a:avLst/>
            </a:prstGeom>
            <a:solidFill>
              <a:srgbClr val="E6AE36"/>
            </a:solidFill>
          </p:spPr>
          <p:txBody>
            <a:bodyPr wrap="square" lIns="0" tIns="18288" rIns="0" bIns="0" rtlCol="0">
              <a:spAutoFit/>
            </a:bodyPr>
            <a:lstStyle/>
            <a:p>
              <a:pPr algn="ctr"/>
              <a:r>
                <a:rPr lang="en-US" sz="800" dirty="0" smtClean="0">
                  <a:solidFill>
                    <a:srgbClr val="020242"/>
                  </a:solidFill>
                  <a:latin typeface="Oswald" panose="02000503000000000000" pitchFamily="2" charset="0"/>
                </a:rPr>
                <a:t>(6)</a:t>
              </a:r>
            </a:p>
            <a:p>
              <a:pPr algn="ctr"/>
              <a:r>
                <a:rPr lang="en-US" sz="800" dirty="0" smtClean="0">
                  <a:solidFill>
                    <a:srgbClr val="020242"/>
                  </a:solidFill>
                  <a:latin typeface="Oswald" panose="02000503000000000000" pitchFamily="2" charset="0"/>
                </a:rPr>
                <a:t>Project Schedule</a:t>
              </a:r>
            </a:p>
            <a:p>
              <a:pPr algn="ctr"/>
              <a:r>
                <a:rPr lang="en-US" sz="800" dirty="0" smtClean="0">
                  <a:solidFill>
                    <a:srgbClr val="020242"/>
                  </a:solidFill>
                  <a:latin typeface="Oswald" panose="02000503000000000000" pitchFamily="2" charset="0"/>
                </a:rPr>
                <a:t>Management</a:t>
              </a:r>
              <a:endParaRPr lang="en-US" sz="800" dirty="0">
                <a:solidFill>
                  <a:srgbClr val="020242"/>
                </a:solidFill>
                <a:latin typeface="Oswald" panose="02000503000000000000" pitchFamily="2" charset="0"/>
              </a:endParaRPr>
            </a:p>
          </p:txBody>
        </p:sp>
        <p:sp>
          <p:nvSpPr>
            <p:cNvPr id="12" name="Rectangle 11"/>
            <p:cNvSpPr/>
            <p:nvPr/>
          </p:nvSpPr>
          <p:spPr>
            <a:xfrm>
              <a:off x="957532" y="2846717"/>
              <a:ext cx="1233577" cy="465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TextBox 12"/>
            <p:cNvSpPr txBox="1"/>
            <p:nvPr/>
          </p:nvSpPr>
          <p:spPr>
            <a:xfrm>
              <a:off x="1111461" y="2863712"/>
              <a:ext cx="925718" cy="468556"/>
            </a:xfrm>
            <a:prstGeom prst="rect">
              <a:avLst/>
            </a:prstGeom>
            <a:noFill/>
          </p:spPr>
          <p:txBody>
            <a:bodyPr wrap="square" lIns="0" tIns="0" rIns="0" bIns="0" rtlCol="0">
              <a:spAutoFit/>
            </a:bodyPr>
            <a:lstStyle/>
            <a:p>
              <a:pPr algn="ctr"/>
              <a:r>
                <a:rPr lang="en-US" sz="800" dirty="0" smtClean="0">
                  <a:solidFill>
                    <a:srgbClr val="020242"/>
                  </a:solidFill>
                  <a:latin typeface="Oswald" panose="02000503000000000000" pitchFamily="2" charset="0"/>
                </a:rPr>
                <a:t>(9)</a:t>
              </a:r>
            </a:p>
            <a:p>
              <a:pPr algn="ctr"/>
              <a:r>
                <a:rPr lang="en-US" sz="800" dirty="0" smtClean="0">
                  <a:solidFill>
                    <a:srgbClr val="020242"/>
                  </a:solidFill>
                  <a:latin typeface="Oswald" panose="02000503000000000000" pitchFamily="2" charset="0"/>
                </a:rPr>
                <a:t>Project Resource</a:t>
              </a:r>
            </a:p>
            <a:p>
              <a:pPr algn="ctr"/>
              <a:r>
                <a:rPr lang="en-US" sz="800" dirty="0" smtClean="0">
                  <a:solidFill>
                    <a:srgbClr val="020242"/>
                  </a:solidFill>
                  <a:latin typeface="Oswald" panose="02000503000000000000" pitchFamily="2" charset="0"/>
                </a:rPr>
                <a:t>Management</a:t>
              </a:r>
              <a:endParaRPr lang="en-US" sz="800" dirty="0">
                <a:solidFill>
                  <a:srgbClr val="020242"/>
                </a:solidFill>
                <a:latin typeface="Oswald" panose="02000503000000000000" pitchFamily="2" charset="0"/>
              </a:endParaRPr>
            </a:p>
          </p:txBody>
        </p:sp>
        <p:sp>
          <p:nvSpPr>
            <p:cNvPr id="14" name="TextBox 13"/>
            <p:cNvSpPr txBox="1"/>
            <p:nvPr/>
          </p:nvSpPr>
          <p:spPr>
            <a:xfrm>
              <a:off x="2259580" y="2240256"/>
              <a:ext cx="320526" cy="179613"/>
            </a:xfrm>
            <a:prstGeom prst="rect">
              <a:avLst/>
            </a:prstGeom>
            <a:solidFill>
              <a:schemeClr val="bg1"/>
            </a:solidFill>
          </p:spPr>
          <p:txBody>
            <a:bodyPr wrap="square" lIns="0" tIns="18288" rIns="0" bIns="0" rtlCol="0" anchor="ctr">
              <a:spAutoFit/>
            </a:bodyPr>
            <a:lstStyle/>
            <a:p>
              <a:pPr algn="ctr"/>
              <a:r>
                <a:rPr lang="en-US" sz="800" dirty="0" smtClean="0">
                  <a:solidFill>
                    <a:srgbClr val="020242"/>
                  </a:solidFill>
                  <a:latin typeface="Oswald" panose="02000503000000000000" pitchFamily="2" charset="0"/>
                </a:rPr>
                <a:t>(5)</a:t>
              </a:r>
            </a:p>
          </p:txBody>
        </p:sp>
        <p:sp>
          <p:nvSpPr>
            <p:cNvPr id="15" name="TextBox 14"/>
            <p:cNvSpPr txBox="1"/>
            <p:nvPr/>
          </p:nvSpPr>
          <p:spPr>
            <a:xfrm>
              <a:off x="5654290" y="2240256"/>
              <a:ext cx="320526" cy="179613"/>
            </a:xfrm>
            <a:prstGeom prst="rect">
              <a:avLst/>
            </a:prstGeom>
            <a:solidFill>
              <a:schemeClr val="bg1"/>
            </a:solidFill>
          </p:spPr>
          <p:txBody>
            <a:bodyPr wrap="square" lIns="0" tIns="18288" rIns="0" bIns="0" rtlCol="0" anchor="ctr">
              <a:spAutoFit/>
            </a:bodyPr>
            <a:lstStyle/>
            <a:p>
              <a:pPr algn="ctr"/>
              <a:r>
                <a:rPr lang="en-US" sz="800" dirty="0" smtClean="0">
                  <a:solidFill>
                    <a:srgbClr val="020242"/>
                  </a:solidFill>
                  <a:latin typeface="Oswald" panose="02000503000000000000" pitchFamily="2" charset="0"/>
                </a:rPr>
                <a:t>(7)</a:t>
              </a:r>
            </a:p>
          </p:txBody>
        </p:sp>
        <p:sp>
          <p:nvSpPr>
            <p:cNvPr id="16" name="TextBox 15"/>
            <p:cNvSpPr txBox="1"/>
            <p:nvPr/>
          </p:nvSpPr>
          <p:spPr>
            <a:xfrm>
              <a:off x="7330689" y="2226179"/>
              <a:ext cx="320526" cy="179613"/>
            </a:xfrm>
            <a:prstGeom prst="rect">
              <a:avLst/>
            </a:prstGeom>
            <a:solidFill>
              <a:schemeClr val="bg1"/>
            </a:solidFill>
          </p:spPr>
          <p:txBody>
            <a:bodyPr wrap="square" lIns="0" tIns="18288" rIns="0" bIns="0" rtlCol="0" anchor="ctr">
              <a:spAutoFit/>
            </a:bodyPr>
            <a:lstStyle/>
            <a:p>
              <a:pPr algn="ctr"/>
              <a:r>
                <a:rPr lang="en-US" sz="800" dirty="0" smtClean="0">
                  <a:solidFill>
                    <a:srgbClr val="020242"/>
                  </a:solidFill>
                  <a:latin typeface="Oswald" panose="02000503000000000000" pitchFamily="2" charset="0"/>
                </a:rPr>
                <a:t>(8)</a:t>
              </a:r>
            </a:p>
          </p:txBody>
        </p:sp>
        <p:sp>
          <p:nvSpPr>
            <p:cNvPr id="17" name="TextBox 16"/>
            <p:cNvSpPr txBox="1"/>
            <p:nvPr/>
          </p:nvSpPr>
          <p:spPr>
            <a:xfrm>
              <a:off x="573655" y="2240256"/>
              <a:ext cx="320526" cy="179613"/>
            </a:xfrm>
            <a:prstGeom prst="rect">
              <a:avLst/>
            </a:prstGeom>
            <a:solidFill>
              <a:schemeClr val="bg1"/>
            </a:solidFill>
          </p:spPr>
          <p:txBody>
            <a:bodyPr wrap="square" lIns="0" tIns="18288" rIns="0" bIns="0" rtlCol="0" anchor="ctr">
              <a:spAutoFit/>
            </a:bodyPr>
            <a:lstStyle/>
            <a:p>
              <a:pPr algn="ctr"/>
              <a:r>
                <a:rPr lang="en-US" sz="800" dirty="0" smtClean="0">
                  <a:solidFill>
                    <a:srgbClr val="020242"/>
                  </a:solidFill>
                  <a:latin typeface="Oswald" panose="02000503000000000000" pitchFamily="2" charset="0"/>
                </a:rPr>
                <a:t>(4)</a:t>
              </a:r>
            </a:p>
          </p:txBody>
        </p:sp>
        <p:sp>
          <p:nvSpPr>
            <p:cNvPr id="18" name="TextBox 17"/>
            <p:cNvSpPr txBox="1"/>
            <p:nvPr/>
          </p:nvSpPr>
          <p:spPr>
            <a:xfrm>
              <a:off x="3107306" y="2839978"/>
              <a:ext cx="320526" cy="179613"/>
            </a:xfrm>
            <a:prstGeom prst="rect">
              <a:avLst/>
            </a:prstGeom>
            <a:solidFill>
              <a:schemeClr val="bg1"/>
            </a:solidFill>
          </p:spPr>
          <p:txBody>
            <a:bodyPr wrap="square" lIns="0" tIns="18288" rIns="0" bIns="0" rtlCol="0" anchor="ctr">
              <a:spAutoFit/>
            </a:bodyPr>
            <a:lstStyle/>
            <a:p>
              <a:pPr algn="ctr"/>
              <a:r>
                <a:rPr lang="en-US" sz="800" dirty="0" smtClean="0">
                  <a:solidFill>
                    <a:srgbClr val="020242"/>
                  </a:solidFill>
                  <a:latin typeface="Oswald" panose="02000503000000000000" pitchFamily="2" charset="0"/>
                </a:rPr>
                <a:t>(10)</a:t>
              </a:r>
            </a:p>
          </p:txBody>
        </p:sp>
        <p:sp>
          <p:nvSpPr>
            <p:cNvPr id="19" name="TextBox 18"/>
            <p:cNvSpPr txBox="1"/>
            <p:nvPr/>
          </p:nvSpPr>
          <p:spPr>
            <a:xfrm>
              <a:off x="4801601" y="2839690"/>
              <a:ext cx="320526" cy="179613"/>
            </a:xfrm>
            <a:prstGeom prst="rect">
              <a:avLst/>
            </a:prstGeom>
            <a:solidFill>
              <a:schemeClr val="bg1"/>
            </a:solidFill>
          </p:spPr>
          <p:txBody>
            <a:bodyPr wrap="square" lIns="0" tIns="18288" rIns="0" bIns="0" rtlCol="0" anchor="ctr">
              <a:spAutoFit/>
            </a:bodyPr>
            <a:lstStyle/>
            <a:p>
              <a:pPr algn="ctr"/>
              <a:r>
                <a:rPr lang="en-US" sz="800" dirty="0" smtClean="0">
                  <a:solidFill>
                    <a:srgbClr val="020242"/>
                  </a:solidFill>
                  <a:latin typeface="Oswald" panose="02000503000000000000" pitchFamily="2" charset="0"/>
                </a:rPr>
                <a:t>(11)</a:t>
              </a:r>
            </a:p>
          </p:txBody>
        </p:sp>
        <p:sp>
          <p:nvSpPr>
            <p:cNvPr id="20" name="TextBox 19"/>
            <p:cNvSpPr txBox="1"/>
            <p:nvPr/>
          </p:nvSpPr>
          <p:spPr>
            <a:xfrm>
              <a:off x="6495880" y="2849215"/>
              <a:ext cx="320526" cy="179613"/>
            </a:xfrm>
            <a:prstGeom prst="rect">
              <a:avLst/>
            </a:prstGeom>
            <a:solidFill>
              <a:schemeClr val="bg1"/>
            </a:solidFill>
          </p:spPr>
          <p:txBody>
            <a:bodyPr wrap="square" lIns="0" tIns="18288" rIns="0" bIns="0" rtlCol="0" anchor="ctr">
              <a:spAutoFit/>
            </a:bodyPr>
            <a:lstStyle/>
            <a:p>
              <a:pPr algn="ctr"/>
              <a:r>
                <a:rPr lang="en-US" sz="800" dirty="0" smtClean="0">
                  <a:solidFill>
                    <a:srgbClr val="020242"/>
                  </a:solidFill>
                  <a:latin typeface="Oswald" panose="02000503000000000000" pitchFamily="2" charset="0"/>
                </a:rPr>
                <a:t>(12)</a:t>
              </a:r>
            </a:p>
          </p:txBody>
        </p:sp>
        <p:sp>
          <p:nvSpPr>
            <p:cNvPr id="21" name="TextBox 20"/>
            <p:cNvSpPr txBox="1"/>
            <p:nvPr/>
          </p:nvSpPr>
          <p:spPr>
            <a:xfrm>
              <a:off x="8183809" y="2842864"/>
              <a:ext cx="320526" cy="179613"/>
            </a:xfrm>
            <a:prstGeom prst="rect">
              <a:avLst/>
            </a:prstGeom>
            <a:solidFill>
              <a:schemeClr val="bg1"/>
            </a:solidFill>
          </p:spPr>
          <p:txBody>
            <a:bodyPr wrap="square" lIns="0" tIns="18288" rIns="0" bIns="0" rtlCol="0" anchor="ctr">
              <a:spAutoFit/>
            </a:bodyPr>
            <a:lstStyle/>
            <a:p>
              <a:pPr algn="ctr"/>
              <a:r>
                <a:rPr lang="en-US" sz="800" dirty="0" smtClean="0">
                  <a:solidFill>
                    <a:srgbClr val="020242"/>
                  </a:solidFill>
                  <a:latin typeface="Oswald" panose="02000503000000000000" pitchFamily="2" charset="0"/>
                </a:rPr>
                <a:t>(13)</a:t>
              </a:r>
            </a:p>
          </p:txBody>
        </p:sp>
      </p:grpSp>
      <p:sp>
        <p:nvSpPr>
          <p:cNvPr id="23" name="Content Placeholder 2"/>
          <p:cNvSpPr txBox="1">
            <a:spLocks/>
          </p:cNvSpPr>
          <p:nvPr/>
        </p:nvSpPr>
        <p:spPr>
          <a:xfrm>
            <a:off x="4720281" y="6087324"/>
            <a:ext cx="4366569" cy="247650"/>
          </a:xfrm>
          <a:prstGeom prst="rect">
            <a:avLst/>
          </a:prstGeom>
        </p:spPr>
        <p:txBody>
          <a:bodyPr/>
          <a:lstStyle>
            <a:lvl1pPr marL="228600" indent="-228600" algn="l" defTabSz="914400" rtl="0" eaLnBrk="1" latinLnBrk="0" hangingPunct="1">
              <a:lnSpc>
                <a:spcPct val="110000"/>
              </a:lnSpc>
              <a:spcBef>
                <a:spcPts val="1000"/>
              </a:spcBef>
              <a:buClr>
                <a:schemeClr val="accent2"/>
              </a:buClr>
              <a:buSzPct val="120000"/>
              <a:buFont typeface="Arial" panose="020B0604020202020204" pitchFamily="34" charset="0"/>
              <a:buChar char="•"/>
              <a:defRPr sz="2200" kern="1200" baseline="0">
                <a:solidFill>
                  <a:schemeClr val="tx1"/>
                </a:solidFill>
                <a:latin typeface="Lato" panose="020F0502020204030203" pitchFamily="34" charset="0"/>
                <a:ea typeface="+mn-ea"/>
                <a:cs typeface="Arial" panose="020B0604020202020204" pitchFamily="34" charset="0"/>
              </a:defRPr>
            </a:lvl1pPr>
            <a:lvl2pPr marL="457200" indent="-228600" algn="l" defTabSz="914400" rtl="0" eaLnBrk="1" latinLnBrk="0" hangingPunct="1">
              <a:lnSpc>
                <a:spcPct val="110000"/>
              </a:lnSpc>
              <a:spcBef>
                <a:spcPts val="500"/>
              </a:spcBef>
              <a:buFont typeface="Lato" panose="020F0502020204030203" pitchFamily="34" charset="0"/>
              <a:buChar char="–"/>
              <a:defRPr sz="2000" kern="1200">
                <a:solidFill>
                  <a:schemeClr val="tx1"/>
                </a:solidFill>
                <a:latin typeface="Lato" panose="020F0502020204030203" pitchFamily="34" charset="0"/>
                <a:ea typeface="+mn-ea"/>
                <a:cs typeface="Times New Roman" panose="02020603050405020304" pitchFamily="18" charset="0"/>
              </a:defRPr>
            </a:lvl2pPr>
            <a:lvl3pPr marL="742950" indent="-228600" algn="l" defTabSz="914400" rtl="0" eaLnBrk="1" latinLnBrk="0" hangingPunct="1">
              <a:lnSpc>
                <a:spcPct val="110000"/>
              </a:lnSpc>
              <a:spcBef>
                <a:spcPts val="500"/>
              </a:spcBef>
              <a:buFont typeface="Wingdings" panose="05000000000000000000" pitchFamily="2" charset="2"/>
              <a:buChar char="§"/>
              <a:defRPr sz="1800" kern="1200">
                <a:solidFill>
                  <a:schemeClr val="tx1"/>
                </a:solidFill>
                <a:latin typeface="Lato" panose="020F0502020204030203" pitchFamily="34" charset="0"/>
                <a:ea typeface="+mn-ea"/>
                <a:cs typeface="Times New Roman" panose="02020603050405020304" pitchFamily="18" charset="0"/>
              </a:defRPr>
            </a:lvl3pPr>
            <a:lvl4pPr marL="1143000" indent="-228600" algn="l" defTabSz="914400" rtl="0" eaLnBrk="1" latinLnBrk="0" hangingPunct="1">
              <a:lnSpc>
                <a:spcPct val="110000"/>
              </a:lnSpc>
              <a:spcBef>
                <a:spcPts val="500"/>
              </a:spcBef>
              <a:buFont typeface="Lato" panose="020F0502020204030203" pitchFamily="34" charset="0"/>
              <a:buChar char="»"/>
              <a:defRPr sz="1600" kern="1200">
                <a:solidFill>
                  <a:schemeClr val="tx1"/>
                </a:solidFill>
                <a:latin typeface="Lato" panose="020F0502020204030203" pitchFamily="34" charset="0"/>
                <a:ea typeface="+mn-ea"/>
                <a:cs typeface="Times New Roman" panose="02020603050405020304" pitchFamily="18" charset="0"/>
              </a:defRPr>
            </a:lvl4pPr>
            <a:lvl5pPr marL="142875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Lato" panose="020F0502020204030203" pitchFamily="34"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700" dirty="0">
                <a:solidFill>
                  <a:srgbClr val="211D1E"/>
                </a:solidFill>
                <a:latin typeface="Lato" panose="020B0604020202020204" charset="0"/>
              </a:rPr>
              <a:t>Project Management Institute, </a:t>
            </a:r>
            <a:r>
              <a:rPr lang="en-US" sz="700" i="1" dirty="0">
                <a:solidFill>
                  <a:srgbClr val="211D1E"/>
                </a:solidFill>
                <a:latin typeface="Lato" panose="020B0604020202020204" charset="0"/>
              </a:rPr>
              <a:t>A Guide to the Project Management Body of Knowledge, (</a:t>
            </a:r>
            <a:r>
              <a:rPr lang="en-US" sz="700" i="1" dirty="0">
                <a:latin typeface="Lato" panose="020B0604020202020204" charset="0"/>
              </a:rPr>
              <a:t>PMBOK</a:t>
            </a:r>
            <a:r>
              <a:rPr lang="en-US" sz="700" i="1" baseline="30000" dirty="0">
                <a:latin typeface="Lato" panose="020B0604020202020204" charset="0"/>
              </a:rPr>
              <a:t>®</a:t>
            </a:r>
            <a:r>
              <a:rPr lang="en-US" sz="700" i="1" dirty="0">
                <a:latin typeface="Lato" panose="020B0604020202020204" charset="0"/>
              </a:rPr>
              <a:t> </a:t>
            </a:r>
            <a:r>
              <a:rPr lang="en-US" sz="700" i="1" dirty="0">
                <a:solidFill>
                  <a:srgbClr val="211D1E"/>
                </a:solidFill>
                <a:latin typeface="Lato" panose="020B0604020202020204" charset="0"/>
              </a:rPr>
              <a:t>Guide) – </a:t>
            </a:r>
            <a:r>
              <a:rPr lang="en-US" sz="700" dirty="0">
                <a:solidFill>
                  <a:srgbClr val="211D1E"/>
                </a:solidFill>
                <a:latin typeface="Lato" panose="020B0604020202020204" charset="0"/>
              </a:rPr>
              <a:t>Sixth Edition, Project Management Institute Inc., 2017, Pages </a:t>
            </a:r>
            <a:r>
              <a:rPr lang="en-US" sz="700" dirty="0" smtClean="0">
                <a:solidFill>
                  <a:srgbClr val="211D1E"/>
                </a:solidFill>
                <a:latin typeface="Lato" panose="020B0604020202020204" charset="0"/>
              </a:rPr>
              <a:t>24-25</a:t>
            </a:r>
            <a:endParaRPr lang="en-US" sz="700" dirty="0">
              <a:latin typeface="Lato" panose="020B0604020202020204" charset="0"/>
            </a:endParaRPr>
          </a:p>
          <a:p>
            <a:pPr algn="r"/>
            <a:endParaRPr lang="en-US" sz="700" dirty="0"/>
          </a:p>
        </p:txBody>
      </p:sp>
    </p:spTree>
    <p:extLst>
      <p:ext uri="{BB962C8B-B14F-4D97-AF65-F5344CB8AC3E}">
        <p14:creationId xmlns:p14="http://schemas.microsoft.com/office/powerpoint/2010/main" val="176739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Use a Schedule Tool?</a:t>
            </a:r>
            <a:endParaRPr lang="en-US" dirty="0"/>
          </a:p>
        </p:txBody>
      </p:sp>
      <p:sp>
        <p:nvSpPr>
          <p:cNvPr id="3" name="Content Placeholder 2"/>
          <p:cNvSpPr>
            <a:spLocks noGrp="1"/>
          </p:cNvSpPr>
          <p:nvPr>
            <p:ph idx="1"/>
          </p:nvPr>
        </p:nvSpPr>
        <p:spPr/>
        <p:txBody>
          <a:bodyPr>
            <a:normAutofit/>
          </a:bodyPr>
          <a:lstStyle/>
          <a:p>
            <a:r>
              <a:rPr lang="en-US" dirty="0" smtClean="0"/>
              <a:t>Why develop a detailed </a:t>
            </a:r>
            <a:r>
              <a:rPr lang="en-US" dirty="0" smtClean="0"/>
              <a:t>project work schedule?</a:t>
            </a:r>
            <a:endParaRPr lang="en-US" dirty="0" smtClean="0"/>
          </a:p>
          <a:p>
            <a:pPr lvl="1"/>
            <a:r>
              <a:rPr lang="en-US" dirty="0" smtClean="0"/>
              <a:t>Communication </a:t>
            </a:r>
            <a:r>
              <a:rPr lang="en-US" dirty="0" smtClean="0"/>
              <a:t>(between you and your stakeholder/customer/client)</a:t>
            </a:r>
          </a:p>
          <a:p>
            <a:pPr lvl="1"/>
            <a:r>
              <a:rPr lang="en-US" dirty="0" smtClean="0"/>
              <a:t>Communication (between you and your project team)</a:t>
            </a:r>
          </a:p>
          <a:p>
            <a:pPr lvl="1"/>
            <a:r>
              <a:rPr lang="en-US" dirty="0" smtClean="0"/>
              <a:t>Communication (between you and your senior management)</a:t>
            </a:r>
          </a:p>
          <a:p>
            <a:r>
              <a:rPr lang="en-US" dirty="0" smtClean="0"/>
              <a:t>Why use a scheduling tool like </a:t>
            </a:r>
            <a:r>
              <a:rPr lang="en-US" dirty="0" smtClean="0"/>
              <a:t>Microsoft </a:t>
            </a:r>
            <a:r>
              <a:rPr lang="en-US" dirty="0" smtClean="0"/>
              <a:t>Project?</a:t>
            </a:r>
          </a:p>
          <a:p>
            <a:pPr lvl="1"/>
            <a:r>
              <a:rPr lang="en-US" dirty="0" smtClean="0"/>
              <a:t>Calculate </a:t>
            </a:r>
            <a:r>
              <a:rPr lang="en-US" dirty="0" smtClean="0"/>
              <a:t>and display project task dates</a:t>
            </a:r>
          </a:p>
          <a:p>
            <a:pPr lvl="1"/>
            <a:r>
              <a:rPr lang="en-US" dirty="0" smtClean="0"/>
              <a:t>Calculate </a:t>
            </a:r>
            <a:r>
              <a:rPr lang="en-US" dirty="0" smtClean="0"/>
              <a:t>and display use of resources</a:t>
            </a:r>
          </a:p>
          <a:p>
            <a:pPr lvl="1"/>
            <a:r>
              <a:rPr lang="en-US" dirty="0" smtClean="0"/>
              <a:t>Assist </a:t>
            </a:r>
            <a:r>
              <a:rPr lang="en-US" dirty="0" smtClean="0"/>
              <a:t>in managing the schedule once developed</a:t>
            </a:r>
          </a:p>
          <a:p>
            <a:pPr lvl="2"/>
            <a:r>
              <a:rPr lang="en-US" dirty="0" smtClean="0"/>
              <a:t>Scheduling tools do</a:t>
            </a:r>
            <a:r>
              <a:rPr lang="en-US" b="1" dirty="0" smtClean="0">
                <a:solidFill>
                  <a:schemeClr val="accent1"/>
                </a:solidFill>
              </a:rPr>
              <a:t> NOT </a:t>
            </a:r>
            <a:r>
              <a:rPr lang="en-US" dirty="0" smtClean="0"/>
              <a:t>build </a:t>
            </a:r>
            <a:r>
              <a:rPr lang="en-US" dirty="0" smtClean="0"/>
              <a:t>a schedule</a:t>
            </a:r>
          </a:p>
          <a:p>
            <a:pPr lvl="1"/>
            <a:r>
              <a:rPr lang="en-US" dirty="0" smtClean="0"/>
              <a:t>Calculate </a:t>
            </a:r>
            <a:r>
              <a:rPr lang="en-US" dirty="0" smtClean="0"/>
              <a:t>the project critical path</a:t>
            </a:r>
          </a:p>
          <a:p>
            <a:pPr lvl="1"/>
            <a:r>
              <a:rPr lang="en-US" dirty="0" smtClean="0"/>
              <a:t>Track </a:t>
            </a:r>
            <a:r>
              <a:rPr lang="en-US" dirty="0" smtClean="0"/>
              <a:t>and communicate progress</a:t>
            </a:r>
          </a:p>
          <a:p>
            <a:pPr lvl="1"/>
            <a:r>
              <a:rPr lang="en-US" dirty="0" smtClean="0"/>
              <a:t>Set </a:t>
            </a:r>
            <a:r>
              <a:rPr lang="en-US" dirty="0" smtClean="0"/>
              <a:t>up and examine “What if” scenarios</a:t>
            </a:r>
          </a:p>
          <a:p>
            <a:endParaRPr lang="en-US" dirty="0"/>
          </a:p>
        </p:txBody>
      </p:sp>
      <p:sp>
        <p:nvSpPr>
          <p:cNvPr id="4" name="Slide Number Placeholder 3"/>
          <p:cNvSpPr>
            <a:spLocks noGrp="1"/>
          </p:cNvSpPr>
          <p:nvPr>
            <p:ph type="sldNum" sz="quarter" idx="4"/>
          </p:nvPr>
        </p:nvSpPr>
        <p:spPr/>
        <p:txBody>
          <a:bodyPr/>
          <a:lstStyle/>
          <a:p>
            <a:r>
              <a:rPr lang="en-US" smtClean="0"/>
              <a:t> - </a:t>
            </a:r>
            <a:fld id="{53564602-E33F-4DAD-94FB-A5FEAD6A3351}" type="slidenum">
              <a:rPr lang="en-US" smtClean="0"/>
              <a:pPr/>
              <a:t>6</a:t>
            </a:fld>
            <a:r>
              <a:rPr lang="en-US" smtClean="0"/>
              <a:t> -</a:t>
            </a:r>
            <a:endParaRPr lang="en-US" dirty="0"/>
          </a:p>
        </p:txBody>
      </p:sp>
    </p:spTree>
    <p:extLst>
      <p:ext uri="{BB962C8B-B14F-4D97-AF65-F5344CB8AC3E}">
        <p14:creationId xmlns:p14="http://schemas.microsoft.com/office/powerpoint/2010/main" val="21337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the Schedule</a:t>
            </a:r>
            <a:endParaRPr lang="en-US" dirty="0"/>
          </a:p>
        </p:txBody>
      </p:sp>
      <p:sp>
        <p:nvSpPr>
          <p:cNvPr id="3" name="Content Placeholder 2"/>
          <p:cNvSpPr>
            <a:spLocks noGrp="1"/>
          </p:cNvSpPr>
          <p:nvPr>
            <p:ph idx="1"/>
          </p:nvPr>
        </p:nvSpPr>
        <p:spPr/>
        <p:txBody>
          <a:bodyPr/>
          <a:lstStyle/>
          <a:p>
            <a:r>
              <a:rPr lang="en-US" dirty="0"/>
              <a:t>Controlling (or status updating) the project schedule involves</a:t>
            </a:r>
          </a:p>
          <a:p>
            <a:pPr lvl="1"/>
            <a:r>
              <a:rPr lang="en-US" dirty="0"/>
              <a:t>Determining </a:t>
            </a:r>
            <a:r>
              <a:rPr lang="en-US" dirty="0" smtClean="0"/>
              <a:t>schedule changes </a:t>
            </a:r>
          </a:p>
          <a:p>
            <a:pPr lvl="1"/>
            <a:r>
              <a:rPr lang="en-US" dirty="0" smtClean="0"/>
              <a:t>Managing </a:t>
            </a:r>
            <a:r>
              <a:rPr lang="en-US" dirty="0"/>
              <a:t>the actual </a:t>
            </a:r>
            <a:r>
              <a:rPr lang="en-US" dirty="0" smtClean="0"/>
              <a:t>changes, as </a:t>
            </a:r>
            <a:r>
              <a:rPr lang="en-US" dirty="0"/>
              <a:t>they occur</a:t>
            </a:r>
          </a:p>
          <a:p>
            <a:r>
              <a:rPr lang="en-US" dirty="0" smtClean="0"/>
              <a:t>To determine </a:t>
            </a:r>
            <a:r>
              <a:rPr lang="en-US" dirty="0"/>
              <a:t>and manage </a:t>
            </a:r>
            <a:r>
              <a:rPr lang="en-US" dirty="0"/>
              <a:t>project </a:t>
            </a:r>
            <a:r>
              <a:rPr lang="en-US" dirty="0" smtClean="0"/>
              <a:t>schedule changes</a:t>
            </a:r>
            <a:r>
              <a:rPr lang="en-US" dirty="0" smtClean="0"/>
              <a:t>, </a:t>
            </a:r>
            <a:r>
              <a:rPr lang="en-US" dirty="0"/>
              <a:t>you must track the actual project progress against the original project plan (schedule baseline)</a:t>
            </a:r>
          </a:p>
          <a:p>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7</a:t>
            </a:fld>
            <a:r>
              <a:rPr lang="en-US"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568866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Needed to </a:t>
            </a:r>
            <a:r>
              <a:rPr lang="en-US" dirty="0" smtClean="0"/>
              <a:t>Track </a:t>
            </a:r>
            <a:r>
              <a:rPr lang="en-US" dirty="0"/>
              <a:t>Progress</a:t>
            </a:r>
          </a:p>
        </p:txBody>
      </p:sp>
      <p:sp>
        <p:nvSpPr>
          <p:cNvPr id="3" name="Content Placeholder 2"/>
          <p:cNvSpPr>
            <a:spLocks noGrp="1"/>
          </p:cNvSpPr>
          <p:nvPr>
            <p:ph idx="1"/>
          </p:nvPr>
        </p:nvSpPr>
        <p:spPr/>
        <p:txBody>
          <a:bodyPr>
            <a:normAutofit lnSpcReduction="10000"/>
          </a:bodyPr>
          <a:lstStyle/>
          <a:p>
            <a:r>
              <a:rPr lang="en-US" dirty="0"/>
              <a:t>Availability </a:t>
            </a:r>
            <a:r>
              <a:rPr lang="en-US" dirty="0" smtClean="0"/>
              <a:t>for </a:t>
            </a:r>
            <a:r>
              <a:rPr lang="en-US" dirty="0"/>
              <a:t>each resource</a:t>
            </a:r>
          </a:p>
          <a:p>
            <a:pPr lvl="1"/>
            <a:r>
              <a:rPr lang="en-US" dirty="0"/>
              <a:t>Was the resource </a:t>
            </a:r>
            <a:r>
              <a:rPr lang="en-US" dirty="0" smtClean="0"/>
              <a:t>available, </a:t>
            </a:r>
            <a:r>
              <a:rPr lang="en-US" dirty="0"/>
              <a:t>as </a:t>
            </a:r>
            <a:r>
              <a:rPr lang="en-US" dirty="0" smtClean="0"/>
              <a:t>planned, </a:t>
            </a:r>
            <a:r>
              <a:rPr lang="en-US" dirty="0"/>
              <a:t>during the status period?</a:t>
            </a:r>
          </a:p>
          <a:p>
            <a:pPr lvl="1"/>
            <a:r>
              <a:rPr lang="en-US" dirty="0"/>
              <a:t>Is the resource going to be </a:t>
            </a:r>
            <a:r>
              <a:rPr lang="en-US" dirty="0" smtClean="0"/>
              <a:t>available, </a:t>
            </a:r>
            <a:r>
              <a:rPr lang="en-US" dirty="0"/>
              <a:t>as </a:t>
            </a:r>
            <a:r>
              <a:rPr lang="en-US" dirty="0" smtClean="0"/>
              <a:t>planned, </a:t>
            </a:r>
            <a:r>
              <a:rPr lang="en-US" dirty="0"/>
              <a:t>moving forward (to your knowledge)?</a:t>
            </a:r>
          </a:p>
          <a:p>
            <a:r>
              <a:rPr lang="en-US" dirty="0"/>
              <a:t>Task schedule </a:t>
            </a:r>
            <a:r>
              <a:rPr lang="en-US" dirty="0" smtClean="0"/>
              <a:t>for </a:t>
            </a:r>
            <a:r>
              <a:rPr lang="en-US" dirty="0"/>
              <a:t>each task</a:t>
            </a:r>
          </a:p>
          <a:p>
            <a:pPr lvl="1"/>
            <a:r>
              <a:rPr lang="en-US" dirty="0"/>
              <a:t>If the task </a:t>
            </a:r>
            <a:r>
              <a:rPr lang="en-US" dirty="0" smtClean="0"/>
              <a:t>started</a:t>
            </a:r>
            <a:r>
              <a:rPr lang="en-US" dirty="0"/>
              <a:t>, when did </a:t>
            </a:r>
            <a:r>
              <a:rPr lang="en-US" dirty="0" smtClean="0"/>
              <a:t>task </a:t>
            </a:r>
            <a:r>
              <a:rPr lang="en-US" dirty="0"/>
              <a:t>work </a:t>
            </a:r>
            <a:r>
              <a:rPr lang="en-US" dirty="0" smtClean="0"/>
              <a:t>begin </a:t>
            </a:r>
            <a:r>
              <a:rPr lang="en-US" dirty="0" smtClean="0"/>
              <a:t>(Actual </a:t>
            </a:r>
            <a:r>
              <a:rPr lang="en-US" dirty="0"/>
              <a:t>Start)?</a:t>
            </a:r>
          </a:p>
          <a:p>
            <a:pPr lvl="1"/>
            <a:r>
              <a:rPr lang="en-US" dirty="0"/>
              <a:t>If the task is complete, when did it </a:t>
            </a:r>
            <a:r>
              <a:rPr lang="en-US" dirty="0" smtClean="0"/>
              <a:t>finish </a:t>
            </a:r>
            <a:r>
              <a:rPr lang="en-US" dirty="0"/>
              <a:t>(Actual Finish)?</a:t>
            </a:r>
          </a:p>
          <a:p>
            <a:pPr lvl="1"/>
            <a:r>
              <a:rPr lang="en-US" dirty="0"/>
              <a:t>If the task is not </a:t>
            </a:r>
            <a:r>
              <a:rPr lang="en-US" dirty="0" smtClean="0"/>
              <a:t>complete</a:t>
            </a:r>
            <a:endParaRPr lang="en-US" dirty="0"/>
          </a:p>
          <a:p>
            <a:pPr lvl="2"/>
            <a:r>
              <a:rPr lang="en-US" dirty="0"/>
              <a:t>How much calendar time (typically </a:t>
            </a:r>
            <a:r>
              <a:rPr lang="en-US" dirty="0" smtClean="0"/>
              <a:t>days </a:t>
            </a:r>
            <a:r>
              <a:rPr lang="en-US" dirty="0"/>
              <a:t>or hours) has been spent on the task?</a:t>
            </a:r>
          </a:p>
          <a:p>
            <a:pPr lvl="2"/>
            <a:r>
              <a:rPr lang="en-US" dirty="0"/>
              <a:t>How much more calendar time is needed?</a:t>
            </a:r>
          </a:p>
          <a:p>
            <a:r>
              <a:rPr lang="en-US" dirty="0"/>
              <a:t>Task cost </a:t>
            </a:r>
            <a:r>
              <a:rPr lang="en-US" dirty="0" smtClean="0"/>
              <a:t>for </a:t>
            </a:r>
            <a:r>
              <a:rPr lang="en-US" dirty="0"/>
              <a:t>each </a:t>
            </a:r>
            <a:r>
              <a:rPr lang="en-US" dirty="0" smtClean="0"/>
              <a:t>resource, on </a:t>
            </a:r>
            <a:r>
              <a:rPr lang="en-US" dirty="0"/>
              <a:t>each task</a:t>
            </a:r>
          </a:p>
          <a:p>
            <a:pPr lvl="1"/>
            <a:r>
              <a:rPr lang="en-US" dirty="0"/>
              <a:t>How much work was expended on the task by the resource?</a:t>
            </a:r>
          </a:p>
          <a:p>
            <a:pPr lvl="1"/>
            <a:r>
              <a:rPr lang="en-US" dirty="0"/>
              <a:t>How much </a:t>
            </a:r>
            <a:r>
              <a:rPr lang="en-US" dirty="0" smtClean="0"/>
              <a:t>work </a:t>
            </a:r>
            <a:r>
              <a:rPr lang="en-US" dirty="0"/>
              <a:t>is </a:t>
            </a:r>
            <a:r>
              <a:rPr lang="en-US" dirty="0" smtClean="0"/>
              <a:t>needed, </a:t>
            </a:r>
            <a:r>
              <a:rPr lang="en-US" dirty="0"/>
              <a:t>by each </a:t>
            </a:r>
            <a:r>
              <a:rPr lang="en-US" dirty="0" smtClean="0"/>
              <a:t>resource, to </a:t>
            </a:r>
            <a:r>
              <a:rPr lang="en-US" dirty="0"/>
              <a:t>complete the </a:t>
            </a:r>
            <a:r>
              <a:rPr lang="en-US" dirty="0" smtClean="0"/>
              <a:t>work?</a:t>
            </a:r>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8</a:t>
            </a:fld>
            <a:r>
              <a:rPr lang="en-US"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4442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Custom Status View</a:t>
            </a:r>
            <a:endParaRPr lang="en-US" dirty="0"/>
          </a:p>
        </p:txBody>
      </p:sp>
      <p:sp>
        <p:nvSpPr>
          <p:cNvPr id="3" name="Content Placeholder 2"/>
          <p:cNvSpPr>
            <a:spLocks noGrp="1"/>
          </p:cNvSpPr>
          <p:nvPr>
            <p:ph idx="1"/>
          </p:nvPr>
        </p:nvSpPr>
        <p:spPr/>
        <p:txBody>
          <a:bodyPr/>
          <a:lstStyle/>
          <a:p>
            <a:r>
              <a:rPr lang="en-US" dirty="0" smtClean="0"/>
              <a:t>Combines a task detail form with a task usage </a:t>
            </a:r>
            <a:r>
              <a:rPr lang="en-US" dirty="0" smtClean="0"/>
              <a:t>view, allowing  updates </a:t>
            </a:r>
            <a:r>
              <a:rPr lang="en-US" dirty="0" smtClean="0"/>
              <a:t>in one view</a:t>
            </a:r>
          </a:p>
          <a:p>
            <a:pPr lvl="1"/>
            <a:r>
              <a:rPr lang="en-US" dirty="0" smtClean="0"/>
              <a:t>Actual start and finish</a:t>
            </a:r>
          </a:p>
          <a:p>
            <a:pPr lvl="1"/>
            <a:r>
              <a:rPr lang="en-US" dirty="0" smtClean="0"/>
              <a:t>Actual and remaining work</a:t>
            </a:r>
          </a:p>
          <a:p>
            <a:pPr lvl="1"/>
            <a:r>
              <a:rPr lang="en-US" dirty="0" smtClean="0"/>
              <a:t>Duration</a:t>
            </a:r>
          </a:p>
          <a:p>
            <a:pPr lvl="1"/>
            <a:r>
              <a:rPr lang="en-US" dirty="0" smtClean="0"/>
              <a:t>Percentage complete</a:t>
            </a:r>
          </a:p>
          <a:p>
            <a:pPr lvl="1"/>
            <a:r>
              <a:rPr lang="en-US" dirty="0" smtClean="0"/>
              <a:t>Resource assignments</a:t>
            </a:r>
            <a:endParaRPr lang="en-US" dirty="0"/>
          </a:p>
        </p:txBody>
      </p:sp>
      <p:sp>
        <p:nvSpPr>
          <p:cNvPr id="4" name="Slide Number Placeholder 3"/>
          <p:cNvSpPr>
            <a:spLocks noGrp="1"/>
          </p:cNvSpPr>
          <p:nvPr>
            <p:ph type="sldNum" sz="quarter" idx="4"/>
          </p:nvPr>
        </p:nvSpPr>
        <p:spPr/>
        <p:txBody>
          <a:bodyPr/>
          <a:lstStyle/>
          <a:p>
            <a:r>
              <a:rPr lang="en-US" smtClean="0"/>
              <a:t> </a:t>
            </a:r>
            <a:r>
              <a:rPr lang="en-US" smtClean="0">
                <a:solidFill>
                  <a:schemeClr val="bg1"/>
                </a:solidFill>
              </a:rPr>
              <a:t>- </a:t>
            </a:r>
            <a:fld id="{53564602-E33F-4DAD-94FB-A5FEAD6A3351}" type="slidenum">
              <a:rPr lang="en-US" smtClean="0">
                <a:solidFill>
                  <a:schemeClr val="bg1"/>
                </a:solidFill>
              </a:rPr>
              <a:pPr/>
              <a:t>9</a:t>
            </a:fld>
            <a:r>
              <a:rPr lang="en-US"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951800179"/>
      </p:ext>
    </p:extLst>
  </p:cSld>
  <p:clrMapOvr>
    <a:masterClrMapping/>
  </p:clrMapOvr>
</p:sld>
</file>

<file path=ppt/theme/theme1.xml><?xml version="1.0" encoding="utf-8"?>
<a:theme xmlns:a="http://schemas.openxmlformats.org/drawingml/2006/main" name="Office Theme">
  <a:themeElements>
    <a:clrScheme name="EdwPS Theme">
      <a:dk1>
        <a:srgbClr val="000000"/>
      </a:dk1>
      <a:lt1>
        <a:srgbClr val="FFFFFF"/>
      </a:lt1>
      <a:dk2>
        <a:srgbClr val="D0D3D4"/>
      </a:dk2>
      <a:lt2>
        <a:srgbClr val="D0D3D4"/>
      </a:lt2>
      <a:accent1>
        <a:srgbClr val="020242"/>
      </a:accent1>
      <a:accent2>
        <a:srgbClr val="99B948"/>
      </a:accent2>
      <a:accent3>
        <a:srgbClr val="95B9DF"/>
      </a:accent3>
      <a:accent4>
        <a:srgbClr val="DEEAF6"/>
      </a:accent4>
      <a:accent5>
        <a:srgbClr val="7C878E"/>
      </a:accent5>
      <a:accent6>
        <a:srgbClr val="E5AD37"/>
      </a:accent6>
      <a:hlink>
        <a:srgbClr val="020242"/>
      </a:hlink>
      <a:folHlink>
        <a:srgbClr val="63000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 L&amp;D Courses" id="{FE0751AA-AD35-44FE-9414-D9F485060CD4}" vid="{756664C7-C36C-4117-9A2C-59B8056460F0}"/>
    </a:ext>
  </a:extLst>
</a:theme>
</file>

<file path=ppt/theme/theme2.xml><?xml version="1.0" encoding="utf-8"?>
<a:theme xmlns:a="http://schemas.openxmlformats.org/drawingml/2006/main" name="Office Theme">
  <a:themeElements>
    <a:clrScheme name="EdwPS Theme">
      <a:dk1>
        <a:srgbClr val="000000"/>
      </a:dk1>
      <a:lt1>
        <a:srgbClr val="FFFFFF"/>
      </a:lt1>
      <a:dk2>
        <a:srgbClr val="D0D3D4"/>
      </a:dk2>
      <a:lt2>
        <a:srgbClr val="D0D3D4"/>
      </a:lt2>
      <a:accent1>
        <a:srgbClr val="020242"/>
      </a:accent1>
      <a:accent2>
        <a:srgbClr val="99B948"/>
      </a:accent2>
      <a:accent3>
        <a:srgbClr val="95B9DF"/>
      </a:accent3>
      <a:accent4>
        <a:srgbClr val="DEEAF6"/>
      </a:accent4>
      <a:accent5>
        <a:srgbClr val="7C878E"/>
      </a:accent5>
      <a:accent6>
        <a:srgbClr val="E5AD37"/>
      </a:accent6>
      <a:hlink>
        <a:srgbClr val="020242"/>
      </a:hlink>
      <a:folHlink>
        <a:srgbClr val="63000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c7cc81c-a460-46d5-92b5-f81be39f5ce3">6F37JUVU6NH4-845943638-254</_dlc_DocId>
    <_dlc_DocIdUrl xmlns="2c7cc81c-a460-46d5-92b5-f81be39f5ce3">
      <Url>http://portal/Training/_layouts/15/DocIdRedir.aspx?ID=6F37JUVU6NH4-845943638-254</Url>
      <Description>6F37JUVU6NH4-845943638-254</Description>
    </_dlc_DocIdUrl>
    <DLCPolicyLabelClientValue xmlns="cab9c946-c452-4292-99cd-fb88fd4cc016" xsi:nil="true"/>
    <DLCPolicyLabelLock xmlns="cab9c946-c452-4292-99cd-fb88fd4cc016" xsi:nil="true"/>
    <DLCPolicyLabelValue xmlns="cab9c946-c452-4292-99cd-fb88fd4cc016">Version: 0.5</DLCPolicyLabelVal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1D7547558E0B46AE9B3B7772F71D0F" ma:contentTypeVersion="7" ma:contentTypeDescription="Create a new document." ma:contentTypeScope="" ma:versionID="7b746df5450cf7757d18f156c21829cb">
  <xsd:schema xmlns:xsd="http://www.w3.org/2001/XMLSchema" xmlns:xs="http://www.w3.org/2001/XMLSchema" xmlns:p="http://schemas.microsoft.com/office/2006/metadata/properties" xmlns:ns1="http://schemas.microsoft.com/sharepoint/v3" xmlns:ns2="2c7cc81c-a460-46d5-92b5-f81be39f5ce3" xmlns:ns3="cab9c946-c452-4292-99cd-fb88fd4cc016" targetNamespace="http://schemas.microsoft.com/office/2006/metadata/properties" ma:root="true" ma:fieldsID="f34b695c147e92e6dd5c74877d15153d" ns1:_="" ns2:_="" ns3:_="">
    <xsd:import namespace="http://schemas.microsoft.com/sharepoint/v3"/>
    <xsd:import namespace="2c7cc81c-a460-46d5-92b5-f81be39f5ce3"/>
    <xsd:import namespace="cab9c946-c452-4292-99cd-fb88fd4cc016"/>
    <xsd:element name="properties">
      <xsd:complexType>
        <xsd:sequence>
          <xsd:element name="documentManagement">
            <xsd:complexType>
              <xsd:all>
                <xsd:element ref="ns2:_dlc_DocId" minOccurs="0"/>
                <xsd:element ref="ns2:_dlc_DocIdUrl" minOccurs="0"/>
                <xsd:element ref="ns2:_dlc_DocIdPersistId" minOccurs="0"/>
                <xsd:element ref="ns1:_dlc_Exempt" minOccurs="0"/>
                <xsd:element ref="ns3:DLCPolicyLabelValue" minOccurs="0"/>
                <xsd:element ref="ns3:DLCPolicyLabelClientValue" minOccurs="0"/>
                <xsd:element ref="ns3: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7cc81c-a460-46d5-92b5-f81be39f5c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ab9c946-c452-4292-99cd-fb88fd4cc016" elementFormDefault="qualified">
    <xsd:import namespace="http://schemas.microsoft.com/office/2006/documentManagement/types"/>
    <xsd:import namespace="http://schemas.microsoft.com/office/infopath/2007/PartnerControls"/>
    <xsd:element name="DLCPolicyLabelValue" ma:index="1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Document</p:Name>
  <p:Description/>
  <p:Statement/>
  <p:PolicyItems>
    <p:PolicyItem featureId="Microsoft.Office.RecordsManagement.PolicyFeatures.PolicyLabel" staticId="0x0101007F1D7547558E0B46AE9B3B7772F71D0F|24802151" UniqueId="a52e8613-5a01-4224-b4ae-fd9e42f97ad8">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font>Arial</font>
          </properties>
          <segment type="literal">Version: </segment>
          <segment type="metadata">_UIVersionString</segment>
        </label>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88B729D-112B-4C25-8C69-35ED387CDC2F}">
  <ds:schemaRefs>
    <ds:schemaRef ds:uri="http://schemas.microsoft.com/sharepoint/v3"/>
    <ds:schemaRef ds:uri="http://www.w3.org/XML/1998/namespace"/>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cab9c946-c452-4292-99cd-fb88fd4cc016"/>
    <ds:schemaRef ds:uri="2c7cc81c-a460-46d5-92b5-f81be39f5ce3"/>
    <ds:schemaRef ds:uri="http://purl.org/dc/terms/"/>
  </ds:schemaRefs>
</ds:datastoreItem>
</file>

<file path=customXml/itemProps2.xml><?xml version="1.0" encoding="utf-8"?>
<ds:datastoreItem xmlns:ds="http://schemas.openxmlformats.org/officeDocument/2006/customXml" ds:itemID="{C52C4DED-A70B-4786-9491-8B71697CA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7cc81c-a460-46d5-92b5-f81be39f5ce3"/>
    <ds:schemaRef ds:uri="cab9c946-c452-4292-99cd-fb88fd4cc0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38E6F1-9324-41FF-B705-47DEE210C597}">
  <ds:schemaRefs>
    <ds:schemaRef ds:uri="office.server.policy"/>
  </ds:schemaRefs>
</ds:datastoreItem>
</file>

<file path=customXml/itemProps4.xml><?xml version="1.0" encoding="utf-8"?>
<ds:datastoreItem xmlns:ds="http://schemas.openxmlformats.org/officeDocument/2006/customXml" ds:itemID="{BF66AF8A-553C-4273-BD50-7DC4DD4B6043}">
  <ds:schemaRefs>
    <ds:schemaRef ds:uri="http://schemas.microsoft.com/sharepoint/v3/contenttype/forms"/>
  </ds:schemaRefs>
</ds:datastoreItem>
</file>

<file path=customXml/itemProps5.xml><?xml version="1.0" encoding="utf-8"?>
<ds:datastoreItem xmlns:ds="http://schemas.openxmlformats.org/officeDocument/2006/customXml" ds:itemID="{586DE196-92F5-4CBF-B024-9B79BD1F5F8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7715</TotalTime>
  <Words>1545</Words>
  <Application>Microsoft Office PowerPoint</Application>
  <PresentationFormat>On-screen Show (4:3)</PresentationFormat>
  <Paragraphs>201</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Lato</vt:lpstr>
      <vt:lpstr>MS PGothic</vt:lpstr>
      <vt:lpstr>Oswald</vt:lpstr>
      <vt:lpstr>Times New Roman</vt:lpstr>
      <vt:lpstr>BankGothic Md BT</vt:lpstr>
      <vt:lpstr>Arial</vt:lpstr>
      <vt:lpstr>Wingdings</vt:lpstr>
      <vt:lpstr>Calibri</vt:lpstr>
      <vt:lpstr>Office Theme</vt:lpstr>
      <vt:lpstr>PowerPoint Presentation</vt:lpstr>
      <vt:lpstr>Objectives</vt:lpstr>
      <vt:lpstr>Five Project Management Processes</vt:lpstr>
      <vt:lpstr>Monitoring and Controlling Process</vt:lpstr>
      <vt:lpstr>Project Schedule Management Knowledge Area</vt:lpstr>
      <vt:lpstr>Why Use a Schedule Tool?</vt:lpstr>
      <vt:lpstr>Control the Schedule</vt:lpstr>
      <vt:lpstr>Information Needed to Track Progress</vt:lpstr>
      <vt:lpstr>Create a Custom Status View</vt:lpstr>
      <vt:lpstr>Custom Status View</vt:lpstr>
      <vt:lpstr>Our Project</vt:lpstr>
      <vt:lpstr>Create Base Custom Table</vt:lpstr>
      <vt:lpstr>Create Base Custom Table</vt:lpstr>
      <vt:lpstr>Create Base Custom Table</vt:lpstr>
      <vt:lpstr>Create Primary Custom View</vt:lpstr>
      <vt:lpstr>Create Primary Custom View</vt:lpstr>
      <vt:lpstr>Create the Custom Status View</vt:lpstr>
      <vt:lpstr>Create Primary Custom View</vt:lpstr>
      <vt:lpstr>Display Custom Status View</vt:lpstr>
      <vt:lpstr>Custom Status View</vt:lpstr>
      <vt:lpstr>Modify Format of Task Usage Panel</vt:lpstr>
      <vt:lpstr>Add Fields to Task Usage View</vt:lpstr>
      <vt:lpstr>Modify Field Order and Cell Background Color</vt:lpstr>
      <vt:lpstr>Change the Font Style of Fields</vt:lpstr>
      <vt:lpstr>Completed Custom Status View</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EdwPS Project Management Processes and Philosophy</dc:title>
  <dc:creator>Stinnett, Jr., Walter</dc:creator>
  <cp:lastModifiedBy>BEdwards@edwps.com</cp:lastModifiedBy>
  <cp:revision>389</cp:revision>
  <cp:lastPrinted>2018-05-30T19:40:21Z</cp:lastPrinted>
  <dcterms:created xsi:type="dcterms:W3CDTF">2016-03-14T17:05:19Z</dcterms:created>
  <dcterms:modified xsi:type="dcterms:W3CDTF">2018-06-06T14:43:54Z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3878b602-8061-4095-ae21-b98e7b31ce7b</vt:lpwstr>
  </property>
  <property fmtid="{D5CDD505-2E9C-101B-9397-08002B2CF9AE}" pid="3" name="ContentTypeId">
    <vt:lpwstr>0x0101007F1D7547558E0B46AE9B3B7772F71D0F</vt:lpwstr>
  </property>
  <property fmtid="{D5CDD505-2E9C-101B-9397-08002B2CF9AE}" pid="4" name="Notes StartStop">
    <vt:lpwstr>Default</vt:lpwstr>
  </property>
  <property fmtid="{D5CDD505-2E9C-101B-9397-08002B2CF9AE}" pid="5" name="Notes Page Width">
    <vt:lpwstr>7.5</vt:lpwstr>
  </property>
  <property fmtid="{D5CDD505-2E9C-101B-9397-08002B2CF9AE}" pid="6" name="Right Align">
    <vt:lpwstr>0.0</vt:lpwstr>
  </property>
  <property fmtid="{D5CDD505-2E9C-101B-9397-08002B2CF9AE}" pid="7" name="Left Align">
    <vt:lpwstr>0.0</vt:lpwstr>
  </property>
  <property fmtid="{D5CDD505-2E9C-101B-9397-08002B2CF9AE}" pid="8" name="Layout Search String">
    <vt:lpwstr>Title</vt:lpwstr>
  </property>
  <property fmtid="{D5CDD505-2E9C-101B-9397-08002B2CF9AE}" pid="9" name="Notes Tab Color">
    <vt:lpwstr>Black</vt:lpwstr>
  </property>
</Properties>
</file>