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6"/>
  </p:sldMasterIdLst>
  <p:notesMasterIdLst>
    <p:notesMasterId r:id="rId56"/>
  </p:notesMasterIdLst>
  <p:sldIdLst>
    <p:sldId id="370" r:id="rId7"/>
    <p:sldId id="376" r:id="rId8"/>
    <p:sldId id="378" r:id="rId9"/>
    <p:sldId id="408" r:id="rId10"/>
    <p:sldId id="377" r:id="rId11"/>
    <p:sldId id="413" r:id="rId12"/>
    <p:sldId id="402" r:id="rId13"/>
    <p:sldId id="403" r:id="rId14"/>
    <p:sldId id="404" r:id="rId15"/>
    <p:sldId id="422" r:id="rId16"/>
    <p:sldId id="423" r:id="rId17"/>
    <p:sldId id="380" r:id="rId18"/>
    <p:sldId id="405" r:id="rId19"/>
    <p:sldId id="406" r:id="rId20"/>
    <p:sldId id="384" r:id="rId21"/>
    <p:sldId id="407" r:id="rId22"/>
    <p:sldId id="412" r:id="rId23"/>
    <p:sldId id="409" r:id="rId24"/>
    <p:sldId id="411" r:id="rId25"/>
    <p:sldId id="421" r:id="rId26"/>
    <p:sldId id="385" r:id="rId27"/>
    <p:sldId id="414" r:id="rId28"/>
    <p:sldId id="419" r:id="rId29"/>
    <p:sldId id="390" r:id="rId30"/>
    <p:sldId id="416" r:id="rId31"/>
    <p:sldId id="417" r:id="rId32"/>
    <p:sldId id="389" r:id="rId33"/>
    <p:sldId id="393" r:id="rId34"/>
    <p:sldId id="387" r:id="rId35"/>
    <p:sldId id="424" r:id="rId36"/>
    <p:sldId id="436" r:id="rId37"/>
    <p:sldId id="415" r:id="rId38"/>
    <p:sldId id="395" r:id="rId39"/>
    <p:sldId id="426" r:id="rId40"/>
    <p:sldId id="427" r:id="rId41"/>
    <p:sldId id="428" r:id="rId42"/>
    <p:sldId id="396" r:id="rId43"/>
    <p:sldId id="425" r:id="rId44"/>
    <p:sldId id="429" r:id="rId45"/>
    <p:sldId id="397" r:id="rId46"/>
    <p:sldId id="430" r:id="rId47"/>
    <p:sldId id="398" r:id="rId48"/>
    <p:sldId id="431" r:id="rId49"/>
    <p:sldId id="401" r:id="rId50"/>
    <p:sldId id="432" r:id="rId51"/>
    <p:sldId id="433" r:id="rId52"/>
    <p:sldId id="435" r:id="rId53"/>
    <p:sldId id="434" r:id="rId54"/>
    <p:sldId id="375" r:id="rId5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34" charset="0"/>
        <a:ea typeface="ＭＳ Ｐゴシック" pitchFamily="34" charset="-128"/>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ＭＳ Ｐゴシック" pitchFamily="34" charset="-128"/>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ＭＳ Ｐゴシック" pitchFamily="34" charset="-128"/>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ＭＳ Ｐゴシック" pitchFamily="34" charset="-128"/>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ＭＳ Ｐゴシック" pitchFamily="34" charset="-128"/>
        <a:cs typeface="Arial" pitchFamily="34" charset="0"/>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Arial" pitchFamily="34" charset="0"/>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Arial" pitchFamily="34" charset="0"/>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Arial" pitchFamily="34" charset="0"/>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Arial" pitchFamily="34" charset="0"/>
      </a:defRPr>
    </a:lvl9pPr>
  </p:defaultTextStyle>
  <p:modifyVerifier cryptProviderType="rsaAES" cryptAlgorithmClass="hash" cryptAlgorithmType="typeAny" cryptAlgorithmSid="14" spinCount="100000" saltData="YIG+LlwSAciiP4bY1MWsKQ==" hashData="YPJt80bvDC5e5HnATpemy8S5orEhtDfeoYGWV/9WqYQwsC+NyD0iY91qCaldrmY04ydfAQb5rlzKvSKAFn7HgA=="/>
  <p:extLst>
    <p:ext uri="{EFAFB233-063F-42B5-8137-9DF3F51BA10A}">
      <p15:sldGuideLst xmlns:p15="http://schemas.microsoft.com/office/powerpoint/2012/main">
        <p15:guide id="1" orient="horz" pos="720">
          <p15:clr>
            <a:srgbClr val="A4A3A4"/>
          </p15:clr>
        </p15:guide>
        <p15:guide id="2" orient="horz" pos="3984">
          <p15:clr>
            <a:srgbClr val="A4A3A4"/>
          </p15:clr>
        </p15:guide>
        <p15:guide id="3" orient="horz" pos="3312">
          <p15:clr>
            <a:srgbClr val="A4A3A4"/>
          </p15:clr>
        </p15:guide>
        <p15:guide id="4" pos="1440">
          <p15:clr>
            <a:srgbClr val="A4A3A4"/>
          </p15:clr>
        </p15:guide>
        <p15:guide id="5" pos="4320">
          <p15:clr>
            <a:srgbClr val="A4A3A4"/>
          </p15:clr>
        </p15:guide>
        <p15:guide id="6" pos="2880">
          <p15:clr>
            <a:srgbClr val="A4A3A4"/>
          </p15:clr>
        </p15:guide>
        <p15:guide id="7" pos="288">
          <p15:clr>
            <a:srgbClr val="A4A3A4"/>
          </p15:clr>
        </p15:guide>
        <p15:guide id="8" pos="1920">
          <p15:clr>
            <a:srgbClr val="A4A3A4"/>
          </p15:clr>
        </p15:guide>
        <p15:guide id="9" pos="124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loop="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92323"/>
    <a:srgbClr val="4F5151"/>
    <a:srgbClr val="D024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87152" autoAdjust="0"/>
  </p:normalViewPr>
  <p:slideViewPr>
    <p:cSldViewPr>
      <p:cViewPr varScale="1">
        <p:scale>
          <a:sx n="56" d="100"/>
          <a:sy n="56" d="100"/>
        </p:scale>
        <p:origin x="1716" y="66"/>
      </p:cViewPr>
      <p:guideLst>
        <p:guide orient="horz" pos="720"/>
        <p:guide orient="horz" pos="3984"/>
        <p:guide orient="horz" pos="3312"/>
        <p:guide pos="1440"/>
        <p:guide pos="4320"/>
        <p:guide pos="2880"/>
        <p:guide pos="288"/>
        <p:guide pos="1920"/>
        <p:guide pos="1248"/>
      </p:guideLst>
    </p:cSldViewPr>
  </p:slideViewPr>
  <p:outlineViewPr>
    <p:cViewPr>
      <p:scale>
        <a:sx n="33" d="100"/>
        <a:sy n="33" d="100"/>
      </p:scale>
      <p:origin x="0" y="-4752"/>
    </p:cViewPr>
  </p:outlineViewPr>
  <p:notesTextViewPr>
    <p:cViewPr>
      <p:scale>
        <a:sx n="3" d="2"/>
        <a:sy n="3" d="2"/>
      </p:scale>
      <p:origin x="0" y="0"/>
    </p:cViewPr>
  </p:notesTextViewPr>
  <p:sorterViewPr>
    <p:cViewPr>
      <p:scale>
        <a:sx n="50" d="100"/>
        <a:sy n="50" d="100"/>
      </p:scale>
      <p:origin x="0" y="0"/>
    </p:cViewPr>
  </p:sorterViewPr>
  <p:notesViewPr>
    <p:cSldViewPr>
      <p:cViewPr varScale="1">
        <p:scale>
          <a:sx n="85" d="100"/>
          <a:sy n="85" d="100"/>
        </p:scale>
        <p:origin x="-315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presProps" Target="presProps.xml"/><Relationship Id="rId5" Type="http://schemas.openxmlformats.org/officeDocument/2006/relationships/customXml" Target="../customXml/item5.xml"/><Relationship Id="rId61" Type="http://schemas.openxmlformats.org/officeDocument/2006/relationships/tableStyles" Target="tableStyles.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notesMaster" Target="notesMasters/notesMaster1.xml"/><Relationship Id="rId64" Type="http://schemas.microsoft.com/office/2015/10/relationships/revisionInfo" Target="revisionInfo.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viewProps" Target="viewProp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1" Type="http://schemas.openxmlformats.org/officeDocument/2006/relationships/customXml" Target="../customXml/item1.xml"/><Relationship Id="rId6"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commentAuthors" Target="commentAuthors.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dirty="0">
                <a:latin typeface="Arial" charset="0"/>
                <a:ea typeface="ＭＳ Ｐゴシック" pitchFamily="-64" charset="-128"/>
                <a:cs typeface="+mn-cs"/>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dirty="0">
                <a:latin typeface="Arial" charset="0"/>
                <a:ea typeface="ＭＳ Ｐゴシック" pitchFamily="-64" charset="-128"/>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dirty="0">
                <a:latin typeface="Arial" charset="0"/>
                <a:ea typeface="ＭＳ Ｐゴシック" pitchFamily="-64" charset="-128"/>
                <a:cs typeface="+mn-cs"/>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pitchFamily="-64" charset="-128"/>
                <a:cs typeface="+mn-cs"/>
              </a:defRPr>
            </a:lvl1pPr>
          </a:lstStyle>
          <a:p>
            <a:pPr>
              <a:defRPr/>
            </a:pPr>
            <a:fld id="{69684D22-C51A-4A57-A2B3-FD4D52A3AAF6}" type="slidenum">
              <a:rPr lang="en-US"/>
              <a:pPr>
                <a:defRPr/>
              </a:pPr>
              <a:t>‹#›</a:t>
            </a:fld>
            <a:endParaRPr lang="en-US" dirty="0"/>
          </a:p>
        </p:txBody>
      </p:sp>
    </p:spTree>
    <p:extLst>
      <p:ext uri="{BB962C8B-B14F-4D97-AF65-F5344CB8AC3E}">
        <p14:creationId xmlns:p14="http://schemas.microsoft.com/office/powerpoint/2010/main" val="21909030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E6C5189-490B-4A99-82A6-CDC2C93602CE}" type="slidenum">
              <a:rPr lang="en-US" smtClean="0">
                <a:latin typeface="Arial" pitchFamily="34" charset="0"/>
                <a:ea typeface="ＭＳ Ｐゴシック" pitchFamily="34" charset="-128"/>
              </a:rPr>
              <a:pPr/>
              <a:t>1</a:t>
            </a:fld>
            <a:endParaRPr lang="en-US">
              <a:latin typeface="Arial" pitchFamily="34" charset="0"/>
              <a:ea typeface="ＭＳ Ｐゴシック" pitchFamily="34" charset="-128"/>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en-US" dirty="0">
                <a:latin typeface="Arial" pitchFamily="34" charset="0"/>
                <a:ea typeface="ＭＳ Ｐゴシック" pitchFamily="34" charset="-128"/>
              </a:rPr>
              <a:t>Start Recording</a:t>
            </a:r>
          </a:p>
          <a:p>
            <a:pPr eaLnBrk="1" hangingPunct="1"/>
            <a:endParaRPr lang="en-US" dirty="0">
              <a:latin typeface="Arial" pitchFamily="34" charset="0"/>
              <a:ea typeface="ＭＳ Ｐゴシック" pitchFamily="34" charset="-128"/>
            </a:endParaRPr>
          </a:p>
          <a:p>
            <a:pPr eaLnBrk="1" hangingPunct="1"/>
            <a:r>
              <a:rPr lang="en-US" dirty="0">
                <a:latin typeface="Arial" pitchFamily="34" charset="0"/>
                <a:ea typeface="ＭＳ Ｐゴシック" pitchFamily="34" charset="-128"/>
              </a:rPr>
              <a:t>We are going to go ahead and get</a:t>
            </a:r>
            <a:r>
              <a:rPr lang="en-US" baseline="0" dirty="0">
                <a:latin typeface="Arial" pitchFamily="34" charset="0"/>
                <a:ea typeface="ＭＳ Ｐゴシック" pitchFamily="34" charset="-128"/>
              </a:rPr>
              <a:t> started with </a:t>
            </a:r>
            <a:r>
              <a:rPr lang="en-US" baseline="0" dirty="0" err="1">
                <a:latin typeface="Arial" pitchFamily="34" charset="0"/>
                <a:ea typeface="ＭＳ Ｐゴシック" pitchFamily="34" charset="-128"/>
              </a:rPr>
              <a:t>todays</a:t>
            </a:r>
            <a:r>
              <a:rPr lang="en-US" baseline="0" dirty="0">
                <a:latin typeface="Arial" pitchFamily="34" charset="0"/>
                <a:ea typeface="ＭＳ Ｐゴシック" pitchFamily="34" charset="-128"/>
              </a:rPr>
              <a:t> session on </a:t>
            </a:r>
            <a:r>
              <a:rPr lang="en-US" baseline="0" dirty="0" err="1">
                <a:latin typeface="Arial" pitchFamily="34" charset="0"/>
                <a:ea typeface="ＭＳ Ｐゴシック" pitchFamily="34" charset="-128"/>
              </a:rPr>
              <a:t>xxxxx</a:t>
            </a:r>
            <a:r>
              <a:rPr lang="en-US" baseline="0" dirty="0">
                <a:latin typeface="Arial" pitchFamily="34" charset="0"/>
                <a:ea typeface="ＭＳ Ｐゴシック" pitchFamily="34" charset="-128"/>
              </a:rPr>
              <a:t>.</a:t>
            </a:r>
            <a:endParaRPr lang="en-US" dirty="0">
              <a:latin typeface="Arial" pitchFamily="34" charset="0"/>
              <a:ea typeface="ＭＳ Ｐゴシック" pitchFamily="34" charset="-128"/>
            </a:endParaRPr>
          </a:p>
        </p:txBody>
      </p:sp>
    </p:spTree>
    <p:extLst>
      <p:ext uri="{BB962C8B-B14F-4D97-AF65-F5344CB8AC3E}">
        <p14:creationId xmlns:p14="http://schemas.microsoft.com/office/powerpoint/2010/main" val="1004804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1E6C5189-490B-4A99-82A6-CDC2C93602CE}" type="slidenum">
              <a:rPr lang="en-US" smtClean="0">
                <a:latin typeface="Arial" pitchFamily="34" charset="0"/>
                <a:ea typeface="ＭＳ Ｐゴシック" pitchFamily="34" charset="-128"/>
              </a:rPr>
              <a:pPr/>
              <a:t>49</a:t>
            </a:fld>
            <a:endParaRPr lang="en-US">
              <a:latin typeface="Arial" pitchFamily="34" charset="0"/>
              <a:ea typeface="ＭＳ Ｐゴシック" pitchFamily="34" charset="-128"/>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en-US" dirty="0">
                <a:latin typeface="Arial" pitchFamily="34" charset="0"/>
                <a:ea typeface="ＭＳ Ｐゴシック" pitchFamily="34" charset="-128"/>
              </a:rPr>
              <a:t>Start Recording</a:t>
            </a:r>
          </a:p>
          <a:p>
            <a:pPr eaLnBrk="1" hangingPunct="1"/>
            <a:endParaRPr lang="en-US" dirty="0">
              <a:latin typeface="Arial" pitchFamily="34" charset="0"/>
              <a:ea typeface="ＭＳ Ｐゴシック" pitchFamily="34" charset="-128"/>
            </a:endParaRPr>
          </a:p>
          <a:p>
            <a:pPr eaLnBrk="1" hangingPunct="1"/>
            <a:r>
              <a:rPr lang="en-US" dirty="0">
                <a:latin typeface="Arial" pitchFamily="34" charset="0"/>
                <a:ea typeface="ＭＳ Ｐゴシック" pitchFamily="34" charset="-128"/>
              </a:rPr>
              <a:t>We are going to go ahead and get</a:t>
            </a:r>
            <a:r>
              <a:rPr lang="en-US" baseline="0" dirty="0">
                <a:latin typeface="Arial" pitchFamily="34" charset="0"/>
                <a:ea typeface="ＭＳ Ｐゴシック" pitchFamily="34" charset="-128"/>
              </a:rPr>
              <a:t> started with </a:t>
            </a:r>
            <a:r>
              <a:rPr lang="en-US" baseline="0" dirty="0" err="1">
                <a:latin typeface="Arial" pitchFamily="34" charset="0"/>
                <a:ea typeface="ＭＳ Ｐゴシック" pitchFamily="34" charset="-128"/>
              </a:rPr>
              <a:t>todays</a:t>
            </a:r>
            <a:r>
              <a:rPr lang="en-US" baseline="0" dirty="0">
                <a:latin typeface="Arial" pitchFamily="34" charset="0"/>
                <a:ea typeface="ＭＳ Ｐゴシック" pitchFamily="34" charset="-128"/>
              </a:rPr>
              <a:t> session on </a:t>
            </a:r>
            <a:r>
              <a:rPr lang="en-US" baseline="0" dirty="0" err="1">
                <a:latin typeface="Arial" pitchFamily="34" charset="0"/>
                <a:ea typeface="ＭＳ Ｐゴシック" pitchFamily="34" charset="-128"/>
              </a:rPr>
              <a:t>xxxxx</a:t>
            </a:r>
            <a:r>
              <a:rPr lang="en-US" baseline="0" dirty="0">
                <a:latin typeface="Arial" pitchFamily="34" charset="0"/>
                <a:ea typeface="ＭＳ Ｐゴシック" pitchFamily="34" charset="-128"/>
              </a:rPr>
              <a:t>.</a:t>
            </a:r>
            <a:endParaRPr lang="en-US" dirty="0">
              <a:latin typeface="Arial" pitchFamily="34" charset="0"/>
              <a:ea typeface="ＭＳ Ｐゴシック" pitchFamily="34" charset="-128"/>
            </a:endParaRPr>
          </a:p>
        </p:txBody>
      </p:sp>
    </p:spTree>
    <p:extLst>
      <p:ext uri="{BB962C8B-B14F-4D97-AF65-F5344CB8AC3E}">
        <p14:creationId xmlns:p14="http://schemas.microsoft.com/office/powerpoint/2010/main" val="2612595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userDrawn="1"/>
        </p:nvSpPr>
        <p:spPr bwMode="auto">
          <a:xfrm>
            <a:off x="0" y="6400800"/>
            <a:ext cx="9144000" cy="457200"/>
          </a:xfrm>
          <a:prstGeom prst="rect">
            <a:avLst/>
          </a:prstGeom>
          <a:solidFill>
            <a:schemeClr val="tx1"/>
          </a:solidFill>
          <a:ln w="9525" cap="flat" cmpd="sng" algn="ctr">
            <a:solidFill>
              <a:schemeClr val="tx1"/>
            </a:solidFill>
            <a:prstDash val="solid"/>
            <a:round/>
            <a:headEnd type="none" w="med" len="med"/>
            <a:tailEnd type="none" w="med" len="med"/>
          </a:ln>
          <a:effectLst>
            <a:softEdge rad="0"/>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64" charset="-128"/>
            </a:endParaRPr>
          </a:p>
        </p:txBody>
      </p:sp>
      <p:pic>
        <p:nvPicPr>
          <p:cNvPr id="6" name="Picture 15" descr="mpug_logo_for_pp_reversed"/>
          <p:cNvPicPr>
            <a:picLocks noChangeAspect="1" noChangeArrowheads="1"/>
          </p:cNvPicPr>
          <p:nvPr userDrawn="1"/>
        </p:nvPicPr>
        <p:blipFill>
          <a:blip r:embed="rId2" cstate="print"/>
          <a:srcRect/>
          <a:stretch>
            <a:fillRect/>
          </a:stretch>
        </p:blipFill>
        <p:spPr bwMode="auto">
          <a:xfrm>
            <a:off x="92299" y="6495783"/>
            <a:ext cx="1676400" cy="321612"/>
          </a:xfrm>
          <a:prstGeom prst="rect">
            <a:avLst/>
          </a:prstGeom>
          <a:noFill/>
          <a:ln w="9525">
            <a:noFill/>
            <a:miter lim="800000"/>
            <a:headEnd/>
            <a:tailEnd/>
          </a:ln>
        </p:spPr>
      </p:pic>
      <p:sp>
        <p:nvSpPr>
          <p:cNvPr id="10" name="TextBox 9"/>
          <p:cNvSpPr txBox="1"/>
          <p:nvPr userDrawn="1"/>
        </p:nvSpPr>
        <p:spPr>
          <a:xfrm>
            <a:off x="8000738" y="6481346"/>
            <a:ext cx="1143262" cy="338554"/>
          </a:xfrm>
          <a:prstGeom prst="rect">
            <a:avLst/>
          </a:prstGeom>
          <a:noFill/>
        </p:spPr>
        <p:txBody>
          <a:bodyPr wrap="none" rtlCol="0">
            <a:spAutoFit/>
          </a:bodyPr>
          <a:lstStyle/>
          <a:p>
            <a:r>
              <a:rPr lang="en-US" sz="1600" dirty="0">
                <a:solidFill>
                  <a:schemeClr val="bg1"/>
                </a:solidFill>
              </a:rPr>
              <a:t>mpug.</a:t>
            </a:r>
            <a:r>
              <a:rPr lang="en-US" sz="1600" baseline="0" dirty="0">
                <a:solidFill>
                  <a:schemeClr val="bg1"/>
                </a:solidFill>
              </a:rPr>
              <a:t>com</a:t>
            </a:r>
            <a:endParaRPr lang="en-US" sz="16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5" name="Rectangle 4"/>
          <p:cNvSpPr/>
          <p:nvPr userDrawn="1"/>
        </p:nvSpPr>
        <p:spPr bwMode="auto">
          <a:xfrm>
            <a:off x="0" y="6400800"/>
            <a:ext cx="9144000" cy="457200"/>
          </a:xfrm>
          <a:prstGeom prst="rect">
            <a:avLst/>
          </a:prstGeom>
          <a:solidFill>
            <a:schemeClr val="tx1"/>
          </a:solidFill>
          <a:ln w="9525" cap="flat" cmpd="sng" algn="ctr">
            <a:solidFill>
              <a:schemeClr val="tx1"/>
            </a:solidFill>
            <a:prstDash val="solid"/>
            <a:round/>
            <a:headEnd type="none" w="med" len="med"/>
            <a:tailEnd type="none" w="med" len="med"/>
          </a:ln>
          <a:effectLst>
            <a:softEdge rad="0"/>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64" charset="-128"/>
            </a:endParaRPr>
          </a:p>
        </p:txBody>
      </p:sp>
      <p:pic>
        <p:nvPicPr>
          <p:cNvPr id="6" name="Picture 15" descr="mpug_logo_for_pp_reversed"/>
          <p:cNvPicPr>
            <a:picLocks noChangeAspect="1" noChangeArrowheads="1"/>
          </p:cNvPicPr>
          <p:nvPr userDrawn="1"/>
        </p:nvPicPr>
        <p:blipFill>
          <a:blip r:embed="rId2" cstate="print"/>
          <a:srcRect/>
          <a:stretch>
            <a:fillRect/>
          </a:stretch>
        </p:blipFill>
        <p:spPr bwMode="auto">
          <a:xfrm>
            <a:off x="92299" y="6495783"/>
            <a:ext cx="1676400" cy="321612"/>
          </a:xfrm>
          <a:prstGeom prst="rect">
            <a:avLst/>
          </a:prstGeom>
          <a:noFill/>
          <a:ln w="9525">
            <a:noFill/>
            <a:miter lim="800000"/>
            <a:headEnd/>
            <a:tailEnd/>
          </a:ln>
        </p:spPr>
      </p:pic>
      <p:sp>
        <p:nvSpPr>
          <p:cNvPr id="10" name="TextBox 9"/>
          <p:cNvSpPr txBox="1"/>
          <p:nvPr userDrawn="1"/>
        </p:nvSpPr>
        <p:spPr>
          <a:xfrm>
            <a:off x="8000738" y="6481346"/>
            <a:ext cx="1143262" cy="338554"/>
          </a:xfrm>
          <a:prstGeom prst="rect">
            <a:avLst/>
          </a:prstGeom>
          <a:noFill/>
        </p:spPr>
        <p:txBody>
          <a:bodyPr wrap="none" rtlCol="0">
            <a:spAutoFit/>
          </a:bodyPr>
          <a:lstStyle/>
          <a:p>
            <a:r>
              <a:rPr lang="en-US" sz="1600" dirty="0">
                <a:solidFill>
                  <a:schemeClr val="bg1"/>
                </a:solidFill>
              </a:rPr>
              <a:t>mpug.</a:t>
            </a:r>
            <a:r>
              <a:rPr lang="en-US" sz="1600" baseline="0" dirty="0">
                <a:solidFill>
                  <a:schemeClr val="bg1"/>
                </a:solidFill>
              </a:rPr>
              <a:t>com</a:t>
            </a:r>
            <a:endParaRPr lang="en-US" sz="1600" dirty="0">
              <a:solidFill>
                <a:schemeClr val="bg1"/>
              </a:solidFill>
            </a:endParaRPr>
          </a:p>
        </p:txBody>
      </p:sp>
      <p:sp>
        <p:nvSpPr>
          <p:cNvPr id="2" name="Title 1"/>
          <p:cNvSpPr>
            <a:spLocks noGrp="1"/>
          </p:cNvSpPr>
          <p:nvPr>
            <p:ph type="title"/>
          </p:nvPr>
        </p:nvSpPr>
        <p:spPr>
          <a:xfrm>
            <a:off x="228600" y="152401"/>
            <a:ext cx="8686800" cy="609600"/>
          </a:xfrm>
          <a:prstGeom prst="rect">
            <a:avLst/>
          </a:prstGeom>
        </p:spPr>
        <p:txBody>
          <a:bodyPr/>
          <a:lstStyle>
            <a:lvl1pPr>
              <a:defRPr sz="3600" b="1"/>
            </a:lvl1pPr>
          </a:lstStyle>
          <a:p>
            <a:r>
              <a:rPr lang="en-US" smtClean="0"/>
              <a:t>Click to edit Master title style</a:t>
            </a:r>
            <a:endParaRPr lang="en-US"/>
          </a:p>
        </p:txBody>
      </p:sp>
      <p:sp>
        <p:nvSpPr>
          <p:cNvPr id="4" name="Content Placeholder 3"/>
          <p:cNvSpPr>
            <a:spLocks noGrp="1"/>
          </p:cNvSpPr>
          <p:nvPr>
            <p:ph sz="quarter" idx="10"/>
          </p:nvPr>
        </p:nvSpPr>
        <p:spPr>
          <a:xfrm>
            <a:off x="228600" y="856984"/>
            <a:ext cx="8686800" cy="539141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18921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5" name="Rectangle 4"/>
          <p:cNvSpPr/>
          <p:nvPr userDrawn="1"/>
        </p:nvSpPr>
        <p:spPr bwMode="auto">
          <a:xfrm>
            <a:off x="0" y="6400800"/>
            <a:ext cx="9144000" cy="457200"/>
          </a:xfrm>
          <a:prstGeom prst="rect">
            <a:avLst/>
          </a:prstGeom>
          <a:solidFill>
            <a:schemeClr val="tx1"/>
          </a:solidFill>
          <a:ln w="9525" cap="flat" cmpd="sng" algn="ctr">
            <a:solidFill>
              <a:schemeClr val="tx1"/>
            </a:solidFill>
            <a:prstDash val="solid"/>
            <a:round/>
            <a:headEnd type="none" w="med" len="med"/>
            <a:tailEnd type="none" w="med" len="med"/>
          </a:ln>
          <a:effectLst>
            <a:softEdge rad="0"/>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64" charset="-128"/>
            </a:endParaRPr>
          </a:p>
        </p:txBody>
      </p:sp>
      <p:pic>
        <p:nvPicPr>
          <p:cNvPr id="6" name="Picture 15" descr="mpug_logo_for_pp_reversed"/>
          <p:cNvPicPr>
            <a:picLocks noChangeAspect="1" noChangeArrowheads="1"/>
          </p:cNvPicPr>
          <p:nvPr userDrawn="1"/>
        </p:nvPicPr>
        <p:blipFill>
          <a:blip r:embed="rId2" cstate="print"/>
          <a:srcRect/>
          <a:stretch>
            <a:fillRect/>
          </a:stretch>
        </p:blipFill>
        <p:spPr bwMode="auto">
          <a:xfrm>
            <a:off x="92299" y="6495783"/>
            <a:ext cx="1676400" cy="321612"/>
          </a:xfrm>
          <a:prstGeom prst="rect">
            <a:avLst/>
          </a:prstGeom>
          <a:noFill/>
          <a:ln w="9525">
            <a:noFill/>
            <a:miter lim="800000"/>
            <a:headEnd/>
            <a:tailEnd/>
          </a:ln>
        </p:spPr>
      </p:pic>
      <p:sp>
        <p:nvSpPr>
          <p:cNvPr id="10" name="TextBox 9"/>
          <p:cNvSpPr txBox="1"/>
          <p:nvPr userDrawn="1"/>
        </p:nvSpPr>
        <p:spPr>
          <a:xfrm>
            <a:off x="8000738" y="6481346"/>
            <a:ext cx="1143262" cy="338554"/>
          </a:xfrm>
          <a:prstGeom prst="rect">
            <a:avLst/>
          </a:prstGeom>
          <a:noFill/>
        </p:spPr>
        <p:txBody>
          <a:bodyPr wrap="none" rtlCol="0">
            <a:spAutoFit/>
          </a:bodyPr>
          <a:lstStyle/>
          <a:p>
            <a:r>
              <a:rPr lang="en-US" sz="1600" dirty="0">
                <a:solidFill>
                  <a:schemeClr val="bg1"/>
                </a:solidFill>
              </a:rPr>
              <a:t>mpug.</a:t>
            </a:r>
            <a:r>
              <a:rPr lang="en-US" sz="1600" baseline="0" dirty="0">
                <a:solidFill>
                  <a:schemeClr val="bg1"/>
                </a:solidFill>
              </a:rPr>
              <a:t>com</a:t>
            </a:r>
            <a:endParaRPr lang="en-US" sz="1600" dirty="0">
              <a:solidFill>
                <a:schemeClr val="bg1"/>
              </a:solidFill>
            </a:endParaRPr>
          </a:p>
        </p:txBody>
      </p:sp>
      <p:sp>
        <p:nvSpPr>
          <p:cNvPr id="2" name="Title 1"/>
          <p:cNvSpPr>
            <a:spLocks noGrp="1"/>
          </p:cNvSpPr>
          <p:nvPr>
            <p:ph type="title"/>
          </p:nvPr>
        </p:nvSpPr>
        <p:spPr>
          <a:xfrm>
            <a:off x="228600" y="152401"/>
            <a:ext cx="8686800" cy="609600"/>
          </a:xfrm>
          <a:prstGeom prst="rect">
            <a:avLst/>
          </a:prstGeom>
        </p:spPr>
        <p:txBody>
          <a:bodyPr/>
          <a:lstStyle>
            <a:lvl1pPr>
              <a:defRPr sz="3600" b="1"/>
            </a:lvl1pPr>
          </a:lstStyle>
          <a:p>
            <a:r>
              <a:rPr lang="en-US" smtClean="0"/>
              <a:t>Click to edit Master title style</a:t>
            </a:r>
            <a:endParaRPr lang="en-US"/>
          </a:p>
        </p:txBody>
      </p:sp>
      <p:sp>
        <p:nvSpPr>
          <p:cNvPr id="4" name="Content Placeholder 3"/>
          <p:cNvSpPr>
            <a:spLocks noGrp="1"/>
          </p:cNvSpPr>
          <p:nvPr>
            <p:ph sz="quarter" idx="10"/>
          </p:nvPr>
        </p:nvSpPr>
        <p:spPr>
          <a:xfrm>
            <a:off x="228600" y="1532088"/>
            <a:ext cx="4114800" cy="4716312"/>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6"/>
          <p:cNvSpPr>
            <a:spLocks noGrp="1"/>
          </p:cNvSpPr>
          <p:nvPr>
            <p:ph type="body" sz="quarter" idx="11"/>
          </p:nvPr>
        </p:nvSpPr>
        <p:spPr>
          <a:xfrm>
            <a:off x="4800600" y="1532088"/>
            <a:ext cx="4114800" cy="4716312"/>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3"/>
          <p:cNvSpPr>
            <a:spLocks noGrp="1"/>
          </p:cNvSpPr>
          <p:nvPr>
            <p:ph sz="quarter" idx="12"/>
          </p:nvPr>
        </p:nvSpPr>
        <p:spPr>
          <a:xfrm>
            <a:off x="220462" y="924758"/>
            <a:ext cx="4114800" cy="523042"/>
          </a:xfrm>
          <a:prstGeom prst="rect">
            <a:avLst/>
          </a:prstGeom>
          <a:solidFill>
            <a:schemeClr val="bg1">
              <a:lumMod val="65000"/>
            </a:schemeClr>
          </a:solidFill>
          <a:ln w="19050">
            <a:solidFill>
              <a:schemeClr val="tx1"/>
            </a:solidFill>
          </a:ln>
        </p:spPr>
        <p:txBody>
          <a:bodyPr/>
          <a:lstStyle>
            <a:lvl1pPr marL="0" indent="0" algn="ctr">
              <a:buFontTx/>
              <a:buNone/>
              <a:defRPr sz="2400" b="1">
                <a:solidFill>
                  <a:schemeClr val="bg1"/>
                </a:solidFill>
              </a:defRPr>
            </a:lvl1pPr>
            <a:lvl2pPr marL="457200" indent="0">
              <a:buFontTx/>
              <a:buNone/>
              <a:defRPr sz="1800"/>
            </a:lvl2pPr>
            <a:lvl3pPr marL="914400" indent="0">
              <a:buFontTx/>
              <a:buNone/>
              <a:defRPr sz="1600"/>
            </a:lvl3pPr>
            <a:lvl4pPr marL="1371600" indent="0">
              <a:buFontTx/>
              <a:buNone/>
              <a:defRPr sz="1400"/>
            </a:lvl4pPr>
            <a:lvl5pPr marL="1828800" indent="0">
              <a:buFontTx/>
              <a:buNone/>
              <a:defRPr sz="1400"/>
            </a:lvl5pPr>
          </a:lstStyle>
          <a:p>
            <a:pPr lvl="0"/>
            <a:r>
              <a:rPr lang="en-US" dirty="0" smtClean="0"/>
              <a:t>Edit Master text styles</a:t>
            </a:r>
          </a:p>
        </p:txBody>
      </p:sp>
      <p:sp>
        <p:nvSpPr>
          <p:cNvPr id="11" name="Text Placeholder 6"/>
          <p:cNvSpPr>
            <a:spLocks noGrp="1"/>
          </p:cNvSpPr>
          <p:nvPr>
            <p:ph type="body" sz="quarter" idx="13"/>
          </p:nvPr>
        </p:nvSpPr>
        <p:spPr>
          <a:xfrm>
            <a:off x="4800600" y="933636"/>
            <a:ext cx="4114800" cy="517906"/>
          </a:xfrm>
          <a:prstGeom prst="rect">
            <a:avLst/>
          </a:prstGeom>
          <a:solidFill>
            <a:schemeClr val="bg1">
              <a:lumMod val="65000"/>
            </a:schemeClr>
          </a:solidFill>
          <a:ln w="19050">
            <a:solidFill>
              <a:schemeClr val="tx1"/>
            </a:solidFill>
          </a:ln>
        </p:spPr>
        <p:txBody>
          <a:bodyPr/>
          <a:lstStyle>
            <a:lvl1pPr marL="0" indent="0" algn="ctr">
              <a:buFontTx/>
              <a:buNone/>
              <a:defRPr sz="2400" b="1">
                <a:solidFill>
                  <a:schemeClr val="bg1"/>
                </a:solidFill>
              </a:defRPr>
            </a:lvl1pPr>
            <a:lvl2pPr marL="457200" indent="0">
              <a:buFontTx/>
              <a:buNone/>
              <a:defRPr sz="2400"/>
            </a:lvl2pPr>
            <a:lvl3pPr marL="914400" indent="0">
              <a:buFontTx/>
              <a:buNone/>
              <a:defRPr sz="2000"/>
            </a:lvl3pPr>
            <a:lvl4pPr marL="1371600" indent="0">
              <a:buFontTx/>
              <a:buNone/>
              <a:defRPr sz="1800"/>
            </a:lvl4pPr>
            <a:lvl5pPr marL="1828800" indent="0">
              <a:buFontTx/>
              <a:buNone/>
              <a:defRPr sz="1800"/>
            </a:lvl5pPr>
          </a:lstStyle>
          <a:p>
            <a:pPr lvl="0"/>
            <a:r>
              <a:rPr lang="en-US" dirty="0" smtClean="0"/>
              <a:t>Edit Master text styles</a:t>
            </a:r>
          </a:p>
        </p:txBody>
      </p:sp>
    </p:spTree>
    <p:extLst>
      <p:ext uri="{BB962C8B-B14F-4D97-AF65-F5344CB8AC3E}">
        <p14:creationId xmlns:p14="http://schemas.microsoft.com/office/powerpoint/2010/main" val="200435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Rectangle 4"/>
          <p:cNvSpPr/>
          <p:nvPr userDrawn="1"/>
        </p:nvSpPr>
        <p:spPr bwMode="auto">
          <a:xfrm>
            <a:off x="0" y="6400800"/>
            <a:ext cx="9144000" cy="457200"/>
          </a:xfrm>
          <a:prstGeom prst="rect">
            <a:avLst/>
          </a:prstGeom>
          <a:solidFill>
            <a:schemeClr val="tx1"/>
          </a:solidFill>
          <a:ln w="9525" cap="flat" cmpd="sng" algn="ctr">
            <a:solidFill>
              <a:schemeClr val="tx1"/>
            </a:solidFill>
            <a:prstDash val="solid"/>
            <a:round/>
            <a:headEnd type="none" w="med" len="med"/>
            <a:tailEnd type="none" w="med" len="med"/>
          </a:ln>
          <a:effectLst>
            <a:softEdge rad="0"/>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64" charset="-128"/>
            </a:endParaRPr>
          </a:p>
        </p:txBody>
      </p:sp>
      <p:pic>
        <p:nvPicPr>
          <p:cNvPr id="6" name="Picture 15" descr="mpug_logo_for_pp_reversed"/>
          <p:cNvPicPr>
            <a:picLocks noChangeAspect="1" noChangeArrowheads="1"/>
          </p:cNvPicPr>
          <p:nvPr userDrawn="1"/>
        </p:nvPicPr>
        <p:blipFill>
          <a:blip r:embed="rId2" cstate="print"/>
          <a:srcRect/>
          <a:stretch>
            <a:fillRect/>
          </a:stretch>
        </p:blipFill>
        <p:spPr bwMode="auto">
          <a:xfrm>
            <a:off x="92299" y="6495783"/>
            <a:ext cx="1676400" cy="321612"/>
          </a:xfrm>
          <a:prstGeom prst="rect">
            <a:avLst/>
          </a:prstGeom>
          <a:noFill/>
          <a:ln w="9525">
            <a:noFill/>
            <a:miter lim="800000"/>
            <a:headEnd/>
            <a:tailEnd/>
          </a:ln>
        </p:spPr>
      </p:pic>
      <p:sp>
        <p:nvSpPr>
          <p:cNvPr id="10" name="TextBox 9"/>
          <p:cNvSpPr txBox="1"/>
          <p:nvPr userDrawn="1"/>
        </p:nvSpPr>
        <p:spPr>
          <a:xfrm>
            <a:off x="8000738" y="6481346"/>
            <a:ext cx="1143262" cy="338554"/>
          </a:xfrm>
          <a:prstGeom prst="rect">
            <a:avLst/>
          </a:prstGeom>
          <a:noFill/>
        </p:spPr>
        <p:txBody>
          <a:bodyPr wrap="none" rtlCol="0">
            <a:spAutoFit/>
          </a:bodyPr>
          <a:lstStyle/>
          <a:p>
            <a:r>
              <a:rPr lang="en-US" sz="1600" dirty="0">
                <a:solidFill>
                  <a:schemeClr val="bg1"/>
                </a:solidFill>
              </a:rPr>
              <a:t>mpug.</a:t>
            </a:r>
            <a:r>
              <a:rPr lang="en-US" sz="1600" baseline="0" dirty="0">
                <a:solidFill>
                  <a:schemeClr val="bg1"/>
                </a:solidFill>
              </a:rPr>
              <a:t>com</a:t>
            </a:r>
            <a:endParaRPr lang="en-US" sz="1600" dirty="0">
              <a:solidFill>
                <a:schemeClr val="bg1"/>
              </a:solidFill>
            </a:endParaRPr>
          </a:p>
        </p:txBody>
      </p:sp>
      <p:sp>
        <p:nvSpPr>
          <p:cNvPr id="2" name="Title 1"/>
          <p:cNvSpPr>
            <a:spLocks noGrp="1"/>
          </p:cNvSpPr>
          <p:nvPr>
            <p:ph type="title"/>
          </p:nvPr>
        </p:nvSpPr>
        <p:spPr>
          <a:xfrm>
            <a:off x="228600" y="152401"/>
            <a:ext cx="8686800" cy="609600"/>
          </a:xfrm>
          <a:prstGeom prst="rect">
            <a:avLst/>
          </a:prstGeom>
        </p:spPr>
        <p:txBody>
          <a:bodyPr/>
          <a:lstStyle>
            <a:lvl1pPr>
              <a:defRPr sz="3600" b="1">
                <a:solidFill>
                  <a:schemeClr val="tx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6220367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pic Header">
    <p:spTree>
      <p:nvGrpSpPr>
        <p:cNvPr id="1" name=""/>
        <p:cNvGrpSpPr/>
        <p:nvPr/>
      </p:nvGrpSpPr>
      <p:grpSpPr>
        <a:xfrm>
          <a:off x="0" y="0"/>
          <a:ext cx="0" cy="0"/>
          <a:chOff x="0" y="0"/>
          <a:chExt cx="0" cy="0"/>
        </a:xfrm>
      </p:grpSpPr>
      <p:sp>
        <p:nvSpPr>
          <p:cNvPr id="5" name="Rectangle 4"/>
          <p:cNvSpPr/>
          <p:nvPr userDrawn="1"/>
        </p:nvSpPr>
        <p:spPr bwMode="auto">
          <a:xfrm>
            <a:off x="0" y="6400800"/>
            <a:ext cx="9144000" cy="457200"/>
          </a:xfrm>
          <a:prstGeom prst="rect">
            <a:avLst/>
          </a:prstGeom>
          <a:solidFill>
            <a:schemeClr val="tx1"/>
          </a:solidFill>
          <a:ln w="9525" cap="flat" cmpd="sng" algn="ctr">
            <a:solidFill>
              <a:schemeClr val="tx1"/>
            </a:solidFill>
            <a:prstDash val="solid"/>
            <a:round/>
            <a:headEnd type="none" w="med" len="med"/>
            <a:tailEnd type="none" w="med" len="med"/>
          </a:ln>
          <a:effectLst>
            <a:softEdge rad="0"/>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64" charset="-128"/>
            </a:endParaRPr>
          </a:p>
        </p:txBody>
      </p:sp>
      <p:pic>
        <p:nvPicPr>
          <p:cNvPr id="6" name="Picture 15" descr="mpug_logo_for_pp_reversed"/>
          <p:cNvPicPr>
            <a:picLocks noChangeAspect="1" noChangeArrowheads="1"/>
          </p:cNvPicPr>
          <p:nvPr userDrawn="1"/>
        </p:nvPicPr>
        <p:blipFill>
          <a:blip r:embed="rId2" cstate="print"/>
          <a:srcRect/>
          <a:stretch>
            <a:fillRect/>
          </a:stretch>
        </p:blipFill>
        <p:spPr bwMode="auto">
          <a:xfrm>
            <a:off x="92299" y="6495783"/>
            <a:ext cx="1676400" cy="321612"/>
          </a:xfrm>
          <a:prstGeom prst="rect">
            <a:avLst/>
          </a:prstGeom>
          <a:noFill/>
          <a:ln w="9525">
            <a:noFill/>
            <a:miter lim="800000"/>
            <a:headEnd/>
            <a:tailEnd/>
          </a:ln>
        </p:spPr>
      </p:pic>
      <p:sp>
        <p:nvSpPr>
          <p:cNvPr id="10" name="TextBox 9"/>
          <p:cNvSpPr txBox="1"/>
          <p:nvPr userDrawn="1"/>
        </p:nvSpPr>
        <p:spPr>
          <a:xfrm>
            <a:off x="8000738" y="6481346"/>
            <a:ext cx="1143262" cy="338554"/>
          </a:xfrm>
          <a:prstGeom prst="rect">
            <a:avLst/>
          </a:prstGeom>
          <a:noFill/>
        </p:spPr>
        <p:txBody>
          <a:bodyPr wrap="none" rtlCol="0">
            <a:spAutoFit/>
          </a:bodyPr>
          <a:lstStyle/>
          <a:p>
            <a:r>
              <a:rPr lang="en-US" sz="1600" dirty="0">
                <a:solidFill>
                  <a:schemeClr val="bg1"/>
                </a:solidFill>
              </a:rPr>
              <a:t>mpug.</a:t>
            </a:r>
            <a:r>
              <a:rPr lang="en-US" sz="1600" baseline="0" dirty="0">
                <a:solidFill>
                  <a:schemeClr val="bg1"/>
                </a:solidFill>
              </a:rPr>
              <a:t>com</a:t>
            </a:r>
            <a:endParaRPr lang="en-US" sz="1600" dirty="0">
              <a:solidFill>
                <a:schemeClr val="bg1"/>
              </a:solidFill>
            </a:endParaRPr>
          </a:p>
        </p:txBody>
      </p:sp>
      <p:sp>
        <p:nvSpPr>
          <p:cNvPr id="2" name="Title 1"/>
          <p:cNvSpPr>
            <a:spLocks noGrp="1"/>
          </p:cNvSpPr>
          <p:nvPr>
            <p:ph type="title"/>
          </p:nvPr>
        </p:nvSpPr>
        <p:spPr>
          <a:xfrm>
            <a:off x="0" y="0"/>
            <a:ext cx="9144000" cy="4038600"/>
          </a:xfrm>
          <a:prstGeom prst="rect">
            <a:avLst/>
          </a:prstGeom>
          <a:solidFill>
            <a:schemeClr val="tx1"/>
          </a:solidFill>
        </p:spPr>
        <p:txBody>
          <a:bodyPr anchor="b"/>
          <a:lstStyle>
            <a:lvl1pPr algn="l">
              <a:defRPr sz="3600" b="1">
                <a:solidFill>
                  <a:srgbClr val="FFFFFF"/>
                </a:solidFill>
              </a:defRPr>
            </a:lvl1pPr>
          </a:lstStyle>
          <a:p>
            <a:r>
              <a:rPr lang="en-US" smtClean="0"/>
              <a:t>Click to edit Master title style</a:t>
            </a:r>
            <a:endParaRPr lang="en-US"/>
          </a:p>
        </p:txBody>
      </p:sp>
    </p:spTree>
    <p:extLst>
      <p:ext uri="{BB962C8B-B14F-4D97-AF65-F5344CB8AC3E}">
        <p14:creationId xmlns:p14="http://schemas.microsoft.com/office/powerpoint/2010/main" val="12928426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Box 1"/>
          <p:cNvSpPr txBox="1"/>
          <p:nvPr userDrawn="1"/>
        </p:nvSpPr>
        <p:spPr>
          <a:xfrm>
            <a:off x="8000738" y="6481346"/>
            <a:ext cx="1143262" cy="338554"/>
          </a:xfrm>
          <a:prstGeom prst="rect">
            <a:avLst/>
          </a:prstGeom>
          <a:noFill/>
        </p:spPr>
        <p:txBody>
          <a:bodyPr wrap="none" rtlCol="0">
            <a:spAutoFit/>
          </a:bodyPr>
          <a:lstStyle/>
          <a:p>
            <a:r>
              <a:rPr lang="en-US" sz="1600" dirty="0">
                <a:solidFill>
                  <a:schemeClr val="bg1"/>
                </a:solidFill>
              </a:rPr>
              <a:t>mpug.</a:t>
            </a:r>
            <a:r>
              <a:rPr lang="en-US" sz="1600" baseline="0" dirty="0">
                <a:solidFill>
                  <a:schemeClr val="bg1"/>
                </a:solidFill>
              </a:rPr>
              <a:t>com</a:t>
            </a:r>
            <a:endParaRPr lang="en-US" sz="16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bwMode="auto">
          <a:xfrm>
            <a:off x="0" y="6400800"/>
            <a:ext cx="9144000" cy="457200"/>
          </a:xfrm>
          <a:prstGeom prst="rect">
            <a:avLst/>
          </a:prstGeom>
          <a:solidFill>
            <a:schemeClr val="tx1"/>
          </a:solidFill>
          <a:ln w="9525" cap="flat" cmpd="sng" algn="ctr">
            <a:solidFill>
              <a:schemeClr val="tx1"/>
            </a:solidFill>
            <a:prstDash val="solid"/>
            <a:round/>
            <a:headEnd type="none" w="med" len="med"/>
            <a:tailEnd type="none" w="med" len="med"/>
          </a:ln>
          <a:effectLst>
            <a:softEdge rad="0"/>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64" charset="-128"/>
            </a:endParaRPr>
          </a:p>
        </p:txBody>
      </p:sp>
      <p:pic>
        <p:nvPicPr>
          <p:cNvPr id="11" name="Picture 15" descr="mpug_logo_for_pp_reversed"/>
          <p:cNvPicPr>
            <a:picLocks noChangeAspect="1" noChangeArrowheads="1"/>
          </p:cNvPicPr>
          <p:nvPr userDrawn="1"/>
        </p:nvPicPr>
        <p:blipFill>
          <a:blip r:embed="rId8" cstate="print"/>
          <a:srcRect/>
          <a:stretch>
            <a:fillRect/>
          </a:stretch>
        </p:blipFill>
        <p:spPr bwMode="auto">
          <a:xfrm>
            <a:off x="92299" y="6495783"/>
            <a:ext cx="1676400" cy="321612"/>
          </a:xfrm>
          <a:prstGeom prst="rect">
            <a:avLst/>
          </a:prstGeom>
          <a:noFill/>
          <a:ln w="9525">
            <a:noFill/>
            <a:miter lim="800000"/>
            <a:headEnd/>
            <a:tailEnd/>
          </a:ln>
        </p:spPr>
      </p:pic>
      <p:sp>
        <p:nvSpPr>
          <p:cNvPr id="12" name="TextBox 11"/>
          <p:cNvSpPr txBox="1"/>
          <p:nvPr userDrawn="1"/>
        </p:nvSpPr>
        <p:spPr>
          <a:xfrm>
            <a:off x="8000738" y="6481346"/>
            <a:ext cx="1143262" cy="338554"/>
          </a:xfrm>
          <a:prstGeom prst="rect">
            <a:avLst/>
          </a:prstGeom>
          <a:noFill/>
        </p:spPr>
        <p:txBody>
          <a:bodyPr wrap="none" rtlCol="0">
            <a:spAutoFit/>
          </a:bodyPr>
          <a:lstStyle/>
          <a:p>
            <a:r>
              <a:rPr lang="en-US" sz="1600" dirty="0">
                <a:solidFill>
                  <a:schemeClr val="bg1"/>
                </a:solidFill>
              </a:rPr>
              <a:t>mpug.</a:t>
            </a:r>
            <a:r>
              <a:rPr lang="en-US" sz="1600" baseline="0" dirty="0">
                <a:solidFill>
                  <a:schemeClr val="bg1"/>
                </a:solidFill>
              </a:rPr>
              <a:t>com</a:t>
            </a:r>
            <a:endParaRPr lang="en-US" sz="16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9" r:id="rId3"/>
    <p:sldLayoutId id="2147483697" r:id="rId4"/>
    <p:sldLayoutId id="2147483698" r:id="rId5"/>
    <p:sldLayoutId id="2147483689"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64" charset="-128"/>
        </a:defRPr>
      </a:lvl2pPr>
      <a:lvl3pPr algn="ctr" rtl="0" eaLnBrk="0" fontAlgn="base" hangingPunct="0">
        <a:spcBef>
          <a:spcPct val="0"/>
        </a:spcBef>
        <a:spcAft>
          <a:spcPct val="0"/>
        </a:spcAft>
        <a:defRPr sz="4400">
          <a:solidFill>
            <a:schemeClr val="tx2"/>
          </a:solidFill>
          <a:latin typeface="Arial" charset="0"/>
          <a:ea typeface="ＭＳ Ｐゴシック" pitchFamily="-64" charset="-128"/>
        </a:defRPr>
      </a:lvl3pPr>
      <a:lvl4pPr algn="ctr" rtl="0" eaLnBrk="0" fontAlgn="base" hangingPunct="0">
        <a:spcBef>
          <a:spcPct val="0"/>
        </a:spcBef>
        <a:spcAft>
          <a:spcPct val="0"/>
        </a:spcAft>
        <a:defRPr sz="4400">
          <a:solidFill>
            <a:schemeClr val="tx2"/>
          </a:solidFill>
          <a:latin typeface="Arial" charset="0"/>
          <a:ea typeface="ＭＳ Ｐゴシック" pitchFamily="-64" charset="-128"/>
        </a:defRPr>
      </a:lvl4pPr>
      <a:lvl5pPr algn="ctr" rtl="0" eaLnBrk="0" fontAlgn="base" hangingPunct="0">
        <a:spcBef>
          <a:spcPct val="0"/>
        </a:spcBef>
        <a:spcAft>
          <a:spcPct val="0"/>
        </a:spcAft>
        <a:defRPr sz="4400">
          <a:solidFill>
            <a:schemeClr val="tx2"/>
          </a:solidFill>
          <a:latin typeface="Arial" charset="0"/>
          <a:ea typeface="ＭＳ Ｐゴシック" pitchFamily="-64" charset="-128"/>
        </a:defRPr>
      </a:lvl5pPr>
      <a:lvl6pPr marL="457200" algn="ctr" rtl="0" fontAlgn="base">
        <a:spcBef>
          <a:spcPct val="0"/>
        </a:spcBef>
        <a:spcAft>
          <a:spcPct val="0"/>
        </a:spcAft>
        <a:defRPr sz="4400">
          <a:solidFill>
            <a:schemeClr val="tx2"/>
          </a:solidFill>
          <a:latin typeface="Arial" charset="0"/>
          <a:ea typeface="ＭＳ Ｐゴシック" pitchFamily="-64" charset="-128"/>
        </a:defRPr>
      </a:lvl6pPr>
      <a:lvl7pPr marL="914400" algn="ctr" rtl="0" fontAlgn="base">
        <a:spcBef>
          <a:spcPct val="0"/>
        </a:spcBef>
        <a:spcAft>
          <a:spcPct val="0"/>
        </a:spcAft>
        <a:defRPr sz="4400">
          <a:solidFill>
            <a:schemeClr val="tx2"/>
          </a:solidFill>
          <a:latin typeface="Arial" charset="0"/>
          <a:ea typeface="ＭＳ Ｐゴシック" pitchFamily="-64" charset="-128"/>
        </a:defRPr>
      </a:lvl7pPr>
      <a:lvl8pPr marL="1371600" algn="ctr" rtl="0" fontAlgn="base">
        <a:spcBef>
          <a:spcPct val="0"/>
        </a:spcBef>
        <a:spcAft>
          <a:spcPct val="0"/>
        </a:spcAft>
        <a:defRPr sz="4400">
          <a:solidFill>
            <a:schemeClr val="tx2"/>
          </a:solidFill>
          <a:latin typeface="Arial" charset="0"/>
          <a:ea typeface="ＭＳ Ｐゴシック" pitchFamily="-64" charset="-128"/>
        </a:defRPr>
      </a:lvl8pPr>
      <a:lvl9pPr marL="1828800" algn="ctr" rtl="0" fontAlgn="base">
        <a:spcBef>
          <a:spcPct val="0"/>
        </a:spcBef>
        <a:spcAft>
          <a:spcPct val="0"/>
        </a:spcAft>
        <a:defRPr sz="4400">
          <a:solidFill>
            <a:schemeClr val="tx2"/>
          </a:solidFill>
          <a:latin typeface="Arial" charset="0"/>
          <a:ea typeface="ＭＳ Ｐゴシック" pitchFamily="-6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4.xml"/><Relationship Id="rId4" Type="http://schemas.openxmlformats.org/officeDocument/2006/relationships/image" Target="../media/image23.png"/></Relationships>
</file>

<file path=ppt/slides/_rels/slide4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171" name="Picture 15" descr="mpug_logo_for_pp_reversed"/>
          <p:cNvPicPr>
            <a:picLocks noChangeAspect="1" noChangeArrowheads="1"/>
          </p:cNvPicPr>
          <p:nvPr/>
        </p:nvPicPr>
        <p:blipFill>
          <a:blip r:embed="rId3" cstate="print"/>
          <a:srcRect/>
          <a:stretch>
            <a:fillRect/>
          </a:stretch>
        </p:blipFill>
        <p:spPr bwMode="auto">
          <a:xfrm>
            <a:off x="2133600" y="609600"/>
            <a:ext cx="4781259" cy="917268"/>
          </a:xfrm>
          <a:prstGeom prst="rect">
            <a:avLst/>
          </a:prstGeom>
          <a:noFill/>
          <a:ln w="9525">
            <a:noFill/>
            <a:miter lim="800000"/>
            <a:headEnd/>
            <a:tailEnd/>
          </a:ln>
        </p:spPr>
      </p:pic>
      <p:sp>
        <p:nvSpPr>
          <p:cNvPr id="5" name="Rectangle 4"/>
          <p:cNvSpPr/>
          <p:nvPr/>
        </p:nvSpPr>
        <p:spPr>
          <a:xfrm>
            <a:off x="723900" y="2514600"/>
            <a:ext cx="7696200" cy="1323439"/>
          </a:xfrm>
          <a:prstGeom prst="rect">
            <a:avLst/>
          </a:prstGeom>
        </p:spPr>
        <p:txBody>
          <a:bodyPr wrap="square">
            <a:spAutoFit/>
          </a:bodyPr>
          <a:lstStyle/>
          <a:p>
            <a:r>
              <a:rPr lang="en-US" sz="3200" b="1" dirty="0">
                <a:solidFill>
                  <a:schemeClr val="bg1"/>
                </a:solidFill>
              </a:rPr>
              <a:t>Data </a:t>
            </a:r>
            <a:r>
              <a:rPr lang="en-US" sz="3200" b="1" dirty="0" smtClean="0">
                <a:solidFill>
                  <a:schemeClr val="bg1"/>
                </a:solidFill>
              </a:rPr>
              <a:t>Analysis </a:t>
            </a:r>
            <a:r>
              <a:rPr lang="en-US" sz="3200" b="1" dirty="0">
                <a:solidFill>
                  <a:schemeClr val="bg1"/>
                </a:solidFill>
              </a:rPr>
              <a:t>using Project with </a:t>
            </a:r>
            <a:r>
              <a:rPr lang="en-US" sz="3200" b="1" dirty="0" smtClean="0">
                <a:solidFill>
                  <a:schemeClr val="bg1"/>
                </a:solidFill>
              </a:rPr>
              <a:t>Excel</a:t>
            </a:r>
            <a:endParaRPr lang="en-US" sz="3200" b="1" dirty="0">
              <a:solidFill>
                <a:schemeClr val="bg1"/>
              </a:solidFill>
            </a:endParaRPr>
          </a:p>
          <a:p>
            <a:r>
              <a:rPr lang="en-US" dirty="0" smtClean="0">
                <a:solidFill>
                  <a:srgbClr val="4F5151"/>
                </a:solidFill>
              </a:rPr>
              <a:t>November 28, 2018  </a:t>
            </a:r>
            <a:r>
              <a:rPr lang="en-US" dirty="0">
                <a:solidFill>
                  <a:srgbClr val="4F5151"/>
                </a:solidFill>
              </a:rPr>
              <a:t>@ 12pm-1pm EST</a:t>
            </a:r>
            <a:br>
              <a:rPr lang="en-US" dirty="0">
                <a:solidFill>
                  <a:srgbClr val="4F5151"/>
                </a:solidFill>
              </a:rPr>
            </a:br>
            <a:r>
              <a:rPr lang="en-US" dirty="0" smtClean="0">
                <a:solidFill>
                  <a:schemeClr val="bg1"/>
                </a:solidFill>
              </a:rPr>
              <a:t>Jeff Bongiovani</a:t>
            </a:r>
            <a:r>
              <a:rPr lang="en-US" dirty="0">
                <a:solidFill>
                  <a:schemeClr val="bg1"/>
                </a:solidFill>
              </a:rPr>
              <a:t>	</a:t>
            </a:r>
          </a:p>
        </p:txBody>
      </p:sp>
    </p:spTree>
    <p:extLst>
      <p:ext uri="{BB962C8B-B14F-4D97-AF65-F5344CB8AC3E}">
        <p14:creationId xmlns:p14="http://schemas.microsoft.com/office/powerpoint/2010/main" val="68651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Analysis</a:t>
            </a:r>
            <a:endParaRPr lang="en-US" dirty="0"/>
          </a:p>
        </p:txBody>
      </p:sp>
      <p:sp>
        <p:nvSpPr>
          <p:cNvPr id="3" name="Content Placeholder 2"/>
          <p:cNvSpPr>
            <a:spLocks noGrp="1"/>
          </p:cNvSpPr>
          <p:nvPr>
            <p:ph sz="quarter" idx="10"/>
          </p:nvPr>
        </p:nvSpPr>
        <p:spPr>
          <a:xfrm>
            <a:off x="228600" y="856985"/>
            <a:ext cx="8686800" cy="2959944"/>
          </a:xfrm>
        </p:spPr>
        <p:txBody>
          <a:bodyPr/>
          <a:lstStyle/>
          <a:p>
            <a:r>
              <a:rPr lang="en-US" sz="2000" dirty="0" smtClean="0"/>
              <a:t>Customers is connected to Orders</a:t>
            </a:r>
          </a:p>
          <a:p>
            <a:pPr lvl="1"/>
            <a:r>
              <a:rPr lang="en-US" sz="1800" dirty="0" smtClean="0"/>
              <a:t>Count the number of times a customer placed orders</a:t>
            </a:r>
          </a:p>
          <a:p>
            <a:pPr lvl="1"/>
            <a:r>
              <a:rPr lang="en-US" sz="1800" dirty="0" smtClean="0"/>
              <a:t>Count the number of customers within each month and show full name</a:t>
            </a:r>
          </a:p>
          <a:p>
            <a:r>
              <a:rPr lang="en-US" sz="2000" dirty="0" smtClean="0"/>
              <a:t>Orders is connected to Order Line Items</a:t>
            </a:r>
          </a:p>
          <a:p>
            <a:pPr lvl="1"/>
            <a:r>
              <a:rPr lang="en-US" sz="1600" dirty="0" smtClean="0"/>
              <a:t>Sum each order total</a:t>
            </a:r>
          </a:p>
          <a:p>
            <a:r>
              <a:rPr lang="en-US" sz="2000" dirty="0" smtClean="0"/>
              <a:t>Customers, by means of Orders, is connected to Order Line Items</a:t>
            </a:r>
          </a:p>
          <a:p>
            <a:pPr lvl="1"/>
            <a:r>
              <a:rPr lang="en-US" sz="1600" dirty="0" smtClean="0"/>
              <a:t>Analyze customer purchasing preferences</a:t>
            </a:r>
          </a:p>
          <a:p>
            <a:pPr lvl="2"/>
            <a:r>
              <a:rPr lang="en-US" sz="1200" dirty="0" smtClean="0"/>
              <a:t>How often, what to they buy, how much to they buy at a time?</a:t>
            </a:r>
            <a:endParaRPr lang="en-US" sz="1200" dirty="0"/>
          </a:p>
        </p:txBody>
      </p:sp>
      <p:sp>
        <p:nvSpPr>
          <p:cNvPr id="4" name="Rectangle 3"/>
          <p:cNvSpPr/>
          <p:nvPr/>
        </p:nvSpPr>
        <p:spPr bwMode="auto">
          <a:xfrm>
            <a:off x="2632652" y="4495800"/>
            <a:ext cx="1600200" cy="91440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Orders</a:t>
            </a:r>
          </a:p>
        </p:txBody>
      </p:sp>
      <p:sp>
        <p:nvSpPr>
          <p:cNvPr id="5" name="Rectangle 4"/>
          <p:cNvSpPr/>
          <p:nvPr/>
        </p:nvSpPr>
        <p:spPr bwMode="auto">
          <a:xfrm>
            <a:off x="4911147" y="4828310"/>
            <a:ext cx="1600200" cy="1420090"/>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Order Line Items</a:t>
            </a:r>
          </a:p>
        </p:txBody>
      </p:sp>
      <p:sp>
        <p:nvSpPr>
          <p:cNvPr id="6" name="Rectangle 5"/>
          <p:cNvSpPr/>
          <p:nvPr/>
        </p:nvSpPr>
        <p:spPr bwMode="auto">
          <a:xfrm>
            <a:off x="7189643" y="4502728"/>
            <a:ext cx="1600200" cy="9144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Products</a:t>
            </a:r>
          </a:p>
        </p:txBody>
      </p:sp>
      <p:cxnSp>
        <p:nvCxnSpPr>
          <p:cNvPr id="7" name="Elbow Connector 6"/>
          <p:cNvCxnSpPr>
            <a:stCxn id="4" idx="3"/>
            <a:endCxn id="5" idx="1"/>
          </p:cNvCxnSpPr>
          <p:nvPr/>
        </p:nvCxnSpPr>
        <p:spPr bwMode="auto">
          <a:xfrm>
            <a:off x="4232852" y="4953000"/>
            <a:ext cx="678295" cy="585355"/>
          </a:xfrm>
          <a:prstGeom prst="bentConnector3">
            <a:avLst/>
          </a:prstGeom>
          <a:solidFill>
            <a:schemeClr val="accent1"/>
          </a:solidFill>
          <a:ln w="38100" cap="flat" cmpd="sng" algn="ctr">
            <a:solidFill>
              <a:schemeClr val="tx1"/>
            </a:solidFill>
            <a:prstDash val="solid"/>
            <a:round/>
            <a:headEnd type="none" w="med" len="med"/>
            <a:tailEnd type="none" w="med" len="med"/>
          </a:ln>
          <a:effectLst/>
        </p:spPr>
      </p:cxnSp>
      <p:cxnSp>
        <p:nvCxnSpPr>
          <p:cNvPr id="8" name="Elbow Connector 7"/>
          <p:cNvCxnSpPr>
            <a:stCxn id="5" idx="3"/>
            <a:endCxn id="6" idx="1"/>
          </p:cNvCxnSpPr>
          <p:nvPr/>
        </p:nvCxnSpPr>
        <p:spPr bwMode="auto">
          <a:xfrm flipV="1">
            <a:off x="6511347" y="4959928"/>
            <a:ext cx="678296" cy="578427"/>
          </a:xfrm>
          <a:prstGeom prst="bentConnector3">
            <a:avLst/>
          </a:prstGeom>
          <a:solidFill>
            <a:schemeClr val="accent1"/>
          </a:solidFill>
          <a:ln w="38100" cap="flat" cmpd="sng" algn="ctr">
            <a:solidFill>
              <a:schemeClr val="tx1"/>
            </a:solidFill>
            <a:prstDash val="solid"/>
            <a:round/>
            <a:headEnd type="none" w="med" len="med"/>
            <a:tailEnd type="none" w="med" len="med"/>
          </a:ln>
          <a:effectLst/>
        </p:spPr>
      </p:cxnSp>
      <p:sp>
        <p:nvSpPr>
          <p:cNvPr id="9" name="TextBox 8"/>
          <p:cNvSpPr txBox="1"/>
          <p:nvPr/>
        </p:nvSpPr>
        <p:spPr>
          <a:xfrm>
            <a:off x="2750704" y="4796360"/>
            <a:ext cx="1364095" cy="553998"/>
          </a:xfrm>
          <a:prstGeom prst="rect">
            <a:avLst/>
          </a:prstGeom>
          <a:solidFill>
            <a:schemeClr val="bg1"/>
          </a:solidFill>
        </p:spPr>
        <p:txBody>
          <a:bodyPr wrap="square" rtlCol="0">
            <a:spAutoFit/>
          </a:bodyPr>
          <a:lstStyle/>
          <a:p>
            <a:r>
              <a:rPr lang="en-US" sz="1000" b="1" dirty="0" smtClean="0">
                <a:solidFill>
                  <a:srgbClr val="FF0000"/>
                </a:solidFill>
              </a:rPr>
              <a:t>1001 </a:t>
            </a:r>
            <a:r>
              <a:rPr lang="en-US" sz="1000" b="1" dirty="0" smtClean="0"/>
              <a:t>- A</a:t>
            </a:r>
          </a:p>
          <a:p>
            <a:r>
              <a:rPr lang="en-US" sz="1000" dirty="0" smtClean="0"/>
              <a:t>1002 - B</a:t>
            </a:r>
          </a:p>
          <a:p>
            <a:r>
              <a:rPr lang="en-US" sz="1000" dirty="0" smtClean="0"/>
              <a:t>1003 - A</a:t>
            </a:r>
            <a:endParaRPr lang="en-US" sz="1000" dirty="0"/>
          </a:p>
        </p:txBody>
      </p:sp>
      <p:sp>
        <p:nvSpPr>
          <p:cNvPr id="10" name="TextBox 9"/>
          <p:cNvSpPr txBox="1"/>
          <p:nvPr/>
        </p:nvSpPr>
        <p:spPr>
          <a:xfrm>
            <a:off x="7315199" y="4796360"/>
            <a:ext cx="1364095" cy="553998"/>
          </a:xfrm>
          <a:prstGeom prst="rect">
            <a:avLst/>
          </a:prstGeom>
          <a:solidFill>
            <a:schemeClr val="bg1"/>
          </a:solidFill>
        </p:spPr>
        <p:txBody>
          <a:bodyPr wrap="square" rtlCol="0">
            <a:spAutoFit/>
          </a:bodyPr>
          <a:lstStyle/>
          <a:p>
            <a:r>
              <a:rPr lang="en-US" sz="1000" dirty="0" smtClean="0"/>
              <a:t>Wine</a:t>
            </a:r>
          </a:p>
          <a:p>
            <a:r>
              <a:rPr lang="en-US" sz="1000" b="1" dirty="0" smtClean="0">
                <a:solidFill>
                  <a:srgbClr val="00B0F0"/>
                </a:solidFill>
              </a:rPr>
              <a:t>Cheese</a:t>
            </a:r>
          </a:p>
          <a:p>
            <a:r>
              <a:rPr lang="en-US" sz="1000" dirty="0" smtClean="0"/>
              <a:t>Pickles</a:t>
            </a:r>
            <a:endParaRPr lang="en-US" sz="1000" dirty="0"/>
          </a:p>
        </p:txBody>
      </p:sp>
      <p:sp>
        <p:nvSpPr>
          <p:cNvPr id="11" name="TextBox 10"/>
          <p:cNvSpPr txBox="1"/>
          <p:nvPr/>
        </p:nvSpPr>
        <p:spPr>
          <a:xfrm>
            <a:off x="5021695" y="5140129"/>
            <a:ext cx="1364095" cy="861774"/>
          </a:xfrm>
          <a:prstGeom prst="rect">
            <a:avLst/>
          </a:prstGeom>
          <a:solidFill>
            <a:schemeClr val="bg1"/>
          </a:solidFill>
        </p:spPr>
        <p:txBody>
          <a:bodyPr wrap="square" rtlCol="0">
            <a:spAutoFit/>
          </a:bodyPr>
          <a:lstStyle/>
          <a:p>
            <a:r>
              <a:rPr lang="en-US" sz="1000" b="1" dirty="0" smtClean="0">
                <a:solidFill>
                  <a:srgbClr val="FF0000"/>
                </a:solidFill>
              </a:rPr>
              <a:t>1001</a:t>
            </a:r>
            <a:r>
              <a:rPr lang="en-US" sz="1000" dirty="0" smtClean="0"/>
              <a:t> - Wine</a:t>
            </a:r>
          </a:p>
          <a:p>
            <a:r>
              <a:rPr lang="en-US" sz="1000" b="1" dirty="0" smtClean="0">
                <a:solidFill>
                  <a:srgbClr val="FF0000"/>
                </a:solidFill>
              </a:rPr>
              <a:t>1001</a:t>
            </a:r>
            <a:r>
              <a:rPr lang="en-US" sz="1000" dirty="0" smtClean="0"/>
              <a:t> - </a:t>
            </a:r>
            <a:r>
              <a:rPr lang="en-US" sz="1000" b="1" dirty="0" smtClean="0">
                <a:solidFill>
                  <a:srgbClr val="00B0F0"/>
                </a:solidFill>
              </a:rPr>
              <a:t>Cheese</a:t>
            </a:r>
          </a:p>
          <a:p>
            <a:r>
              <a:rPr lang="en-US" sz="1000" dirty="0" smtClean="0"/>
              <a:t>1002 - </a:t>
            </a:r>
            <a:r>
              <a:rPr lang="en-US" sz="1000" b="1" dirty="0" smtClean="0">
                <a:solidFill>
                  <a:srgbClr val="00B0F0"/>
                </a:solidFill>
              </a:rPr>
              <a:t>Cheese</a:t>
            </a:r>
          </a:p>
          <a:p>
            <a:r>
              <a:rPr lang="en-US" sz="1000" dirty="0" smtClean="0"/>
              <a:t>1002 - Pickles</a:t>
            </a:r>
          </a:p>
          <a:p>
            <a:r>
              <a:rPr lang="en-US" sz="1000" dirty="0" smtClean="0"/>
              <a:t>1003 - Wine</a:t>
            </a:r>
            <a:endParaRPr lang="en-US" sz="1000" dirty="0"/>
          </a:p>
        </p:txBody>
      </p:sp>
      <p:sp>
        <p:nvSpPr>
          <p:cNvPr id="12" name="Rectangle 11"/>
          <p:cNvSpPr/>
          <p:nvPr/>
        </p:nvSpPr>
        <p:spPr bwMode="auto">
          <a:xfrm>
            <a:off x="354157" y="3938155"/>
            <a:ext cx="1600200" cy="914400"/>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Customers</a:t>
            </a:r>
          </a:p>
        </p:txBody>
      </p:sp>
      <p:cxnSp>
        <p:nvCxnSpPr>
          <p:cNvPr id="13" name="Elbow Connector 12"/>
          <p:cNvCxnSpPr>
            <a:stCxn id="12" idx="3"/>
            <a:endCxn id="4" idx="1"/>
          </p:cNvCxnSpPr>
          <p:nvPr/>
        </p:nvCxnSpPr>
        <p:spPr bwMode="auto">
          <a:xfrm>
            <a:off x="1954357" y="4395355"/>
            <a:ext cx="678295" cy="557645"/>
          </a:xfrm>
          <a:prstGeom prst="bentConnector3">
            <a:avLst/>
          </a:prstGeom>
          <a:solidFill>
            <a:schemeClr val="accent1"/>
          </a:solidFill>
          <a:ln w="38100" cap="flat" cmpd="sng" algn="ctr">
            <a:solidFill>
              <a:schemeClr val="tx1"/>
            </a:solidFill>
            <a:prstDash val="solid"/>
            <a:round/>
            <a:headEnd type="none" w="med" len="med"/>
            <a:tailEnd type="none" w="med" len="med"/>
          </a:ln>
          <a:effectLst/>
        </p:spPr>
      </p:cxnSp>
      <p:sp>
        <p:nvSpPr>
          <p:cNvPr id="14" name="TextBox 13"/>
          <p:cNvSpPr txBox="1"/>
          <p:nvPr/>
        </p:nvSpPr>
        <p:spPr>
          <a:xfrm>
            <a:off x="472210" y="4246602"/>
            <a:ext cx="1364095" cy="553998"/>
          </a:xfrm>
          <a:prstGeom prst="rect">
            <a:avLst/>
          </a:prstGeom>
          <a:solidFill>
            <a:schemeClr val="bg1"/>
          </a:solidFill>
        </p:spPr>
        <p:txBody>
          <a:bodyPr wrap="square" rtlCol="0">
            <a:spAutoFit/>
          </a:bodyPr>
          <a:lstStyle/>
          <a:p>
            <a:r>
              <a:rPr lang="en-US" sz="1000" b="1" dirty="0" smtClean="0">
                <a:solidFill>
                  <a:srgbClr val="7030A0"/>
                </a:solidFill>
              </a:rPr>
              <a:t>A – Mike</a:t>
            </a:r>
          </a:p>
          <a:p>
            <a:r>
              <a:rPr lang="en-US" sz="1000" dirty="0" smtClean="0"/>
              <a:t>B – Judy</a:t>
            </a:r>
          </a:p>
          <a:p>
            <a:r>
              <a:rPr lang="en-US" sz="1000" dirty="0" smtClean="0"/>
              <a:t>C – Pat</a:t>
            </a:r>
          </a:p>
        </p:txBody>
      </p:sp>
    </p:spTree>
    <p:extLst>
      <p:ext uri="{BB962C8B-B14F-4D97-AF65-F5344CB8AC3E}">
        <p14:creationId xmlns:p14="http://schemas.microsoft.com/office/powerpoint/2010/main" val="14655426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Grouping and Aggregate Formulas</a:t>
            </a:r>
            <a:endParaRPr lang="en-US" dirty="0"/>
          </a:p>
        </p:txBody>
      </p:sp>
      <p:sp>
        <p:nvSpPr>
          <p:cNvPr id="4" name="Rectangle 3"/>
          <p:cNvSpPr/>
          <p:nvPr/>
        </p:nvSpPr>
        <p:spPr bwMode="auto">
          <a:xfrm>
            <a:off x="2632652" y="4495800"/>
            <a:ext cx="1600200" cy="91440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Orders</a:t>
            </a:r>
          </a:p>
        </p:txBody>
      </p:sp>
      <p:sp>
        <p:nvSpPr>
          <p:cNvPr id="5" name="Rectangle 4"/>
          <p:cNvSpPr/>
          <p:nvPr/>
        </p:nvSpPr>
        <p:spPr bwMode="auto">
          <a:xfrm>
            <a:off x="4911147" y="4828310"/>
            <a:ext cx="1600200" cy="1420090"/>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Order Line Items</a:t>
            </a:r>
          </a:p>
        </p:txBody>
      </p:sp>
      <p:sp>
        <p:nvSpPr>
          <p:cNvPr id="6" name="Rectangle 5"/>
          <p:cNvSpPr/>
          <p:nvPr/>
        </p:nvSpPr>
        <p:spPr bwMode="auto">
          <a:xfrm>
            <a:off x="7189643" y="4502728"/>
            <a:ext cx="1600200" cy="9144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Products</a:t>
            </a:r>
          </a:p>
        </p:txBody>
      </p:sp>
      <p:cxnSp>
        <p:nvCxnSpPr>
          <p:cNvPr id="7" name="Elbow Connector 6"/>
          <p:cNvCxnSpPr>
            <a:stCxn id="4" idx="3"/>
            <a:endCxn id="5" idx="1"/>
          </p:cNvCxnSpPr>
          <p:nvPr/>
        </p:nvCxnSpPr>
        <p:spPr bwMode="auto">
          <a:xfrm>
            <a:off x="4232852" y="4953000"/>
            <a:ext cx="678295" cy="585355"/>
          </a:xfrm>
          <a:prstGeom prst="bentConnector3">
            <a:avLst/>
          </a:prstGeom>
          <a:solidFill>
            <a:schemeClr val="accent1"/>
          </a:solidFill>
          <a:ln w="38100" cap="flat" cmpd="sng" algn="ctr">
            <a:solidFill>
              <a:schemeClr val="tx1"/>
            </a:solidFill>
            <a:prstDash val="solid"/>
            <a:round/>
            <a:headEnd type="none" w="med" len="med"/>
            <a:tailEnd type="none" w="med" len="med"/>
          </a:ln>
          <a:effectLst/>
        </p:spPr>
      </p:cxnSp>
      <p:cxnSp>
        <p:nvCxnSpPr>
          <p:cNvPr id="8" name="Elbow Connector 7"/>
          <p:cNvCxnSpPr>
            <a:stCxn id="5" idx="3"/>
            <a:endCxn id="6" idx="1"/>
          </p:cNvCxnSpPr>
          <p:nvPr/>
        </p:nvCxnSpPr>
        <p:spPr bwMode="auto">
          <a:xfrm flipV="1">
            <a:off x="6511347" y="4959928"/>
            <a:ext cx="678296" cy="578427"/>
          </a:xfrm>
          <a:prstGeom prst="bentConnector3">
            <a:avLst/>
          </a:prstGeom>
          <a:solidFill>
            <a:schemeClr val="accent1"/>
          </a:solidFill>
          <a:ln w="38100" cap="flat" cmpd="sng" algn="ctr">
            <a:solidFill>
              <a:schemeClr val="tx1"/>
            </a:solidFill>
            <a:prstDash val="solid"/>
            <a:round/>
            <a:headEnd type="none" w="med" len="med"/>
            <a:tailEnd type="none" w="med" len="med"/>
          </a:ln>
          <a:effectLst/>
        </p:spPr>
      </p:cxnSp>
      <p:sp>
        <p:nvSpPr>
          <p:cNvPr id="9" name="TextBox 8"/>
          <p:cNvSpPr txBox="1"/>
          <p:nvPr/>
        </p:nvSpPr>
        <p:spPr>
          <a:xfrm>
            <a:off x="2750704" y="4796360"/>
            <a:ext cx="1364095" cy="553998"/>
          </a:xfrm>
          <a:prstGeom prst="rect">
            <a:avLst/>
          </a:prstGeom>
          <a:solidFill>
            <a:schemeClr val="bg1"/>
          </a:solidFill>
        </p:spPr>
        <p:txBody>
          <a:bodyPr wrap="square" rtlCol="0">
            <a:spAutoFit/>
          </a:bodyPr>
          <a:lstStyle/>
          <a:p>
            <a:r>
              <a:rPr lang="en-US" sz="1000" b="1" dirty="0" smtClean="0">
                <a:solidFill>
                  <a:srgbClr val="FF0000"/>
                </a:solidFill>
              </a:rPr>
              <a:t>1001 </a:t>
            </a:r>
            <a:r>
              <a:rPr lang="en-US" sz="1000" b="1" dirty="0" smtClean="0"/>
              <a:t>- A</a:t>
            </a:r>
          </a:p>
          <a:p>
            <a:r>
              <a:rPr lang="en-US" sz="1000" dirty="0" smtClean="0"/>
              <a:t>1002 - B</a:t>
            </a:r>
          </a:p>
          <a:p>
            <a:r>
              <a:rPr lang="en-US" sz="1000" dirty="0" smtClean="0"/>
              <a:t>1003 - A</a:t>
            </a:r>
            <a:endParaRPr lang="en-US" sz="1000" dirty="0"/>
          </a:p>
        </p:txBody>
      </p:sp>
      <p:sp>
        <p:nvSpPr>
          <p:cNvPr id="10" name="TextBox 9"/>
          <p:cNvSpPr txBox="1"/>
          <p:nvPr/>
        </p:nvSpPr>
        <p:spPr>
          <a:xfrm>
            <a:off x="7315199" y="4796360"/>
            <a:ext cx="1364095" cy="553998"/>
          </a:xfrm>
          <a:prstGeom prst="rect">
            <a:avLst/>
          </a:prstGeom>
          <a:solidFill>
            <a:schemeClr val="bg1"/>
          </a:solidFill>
        </p:spPr>
        <p:txBody>
          <a:bodyPr wrap="square" rtlCol="0">
            <a:spAutoFit/>
          </a:bodyPr>
          <a:lstStyle/>
          <a:p>
            <a:r>
              <a:rPr lang="en-US" sz="1000" dirty="0" smtClean="0"/>
              <a:t>Wine</a:t>
            </a:r>
          </a:p>
          <a:p>
            <a:r>
              <a:rPr lang="en-US" sz="1000" b="1" dirty="0" smtClean="0">
                <a:solidFill>
                  <a:srgbClr val="00B0F0"/>
                </a:solidFill>
              </a:rPr>
              <a:t>Cheese</a:t>
            </a:r>
          </a:p>
          <a:p>
            <a:r>
              <a:rPr lang="en-US" sz="1000" dirty="0" smtClean="0"/>
              <a:t>Pickles</a:t>
            </a:r>
            <a:endParaRPr lang="en-US" sz="1000" dirty="0"/>
          </a:p>
        </p:txBody>
      </p:sp>
      <p:sp>
        <p:nvSpPr>
          <p:cNvPr id="11" name="TextBox 10"/>
          <p:cNvSpPr txBox="1"/>
          <p:nvPr/>
        </p:nvSpPr>
        <p:spPr>
          <a:xfrm>
            <a:off x="5021695" y="5140129"/>
            <a:ext cx="1364095" cy="861774"/>
          </a:xfrm>
          <a:prstGeom prst="rect">
            <a:avLst/>
          </a:prstGeom>
          <a:solidFill>
            <a:schemeClr val="bg1"/>
          </a:solidFill>
        </p:spPr>
        <p:txBody>
          <a:bodyPr wrap="square" rtlCol="0">
            <a:spAutoFit/>
          </a:bodyPr>
          <a:lstStyle/>
          <a:p>
            <a:r>
              <a:rPr lang="en-US" sz="1000" b="1" dirty="0" smtClean="0">
                <a:solidFill>
                  <a:srgbClr val="FF0000"/>
                </a:solidFill>
              </a:rPr>
              <a:t>1001</a:t>
            </a:r>
            <a:r>
              <a:rPr lang="en-US" sz="1000" dirty="0" smtClean="0"/>
              <a:t> - Wine</a:t>
            </a:r>
          </a:p>
          <a:p>
            <a:r>
              <a:rPr lang="en-US" sz="1000" b="1" dirty="0" smtClean="0">
                <a:solidFill>
                  <a:srgbClr val="FF0000"/>
                </a:solidFill>
              </a:rPr>
              <a:t>1001</a:t>
            </a:r>
            <a:r>
              <a:rPr lang="en-US" sz="1000" dirty="0" smtClean="0"/>
              <a:t> - </a:t>
            </a:r>
            <a:r>
              <a:rPr lang="en-US" sz="1000" b="1" dirty="0" smtClean="0">
                <a:solidFill>
                  <a:srgbClr val="00B0F0"/>
                </a:solidFill>
              </a:rPr>
              <a:t>Cheese</a:t>
            </a:r>
          </a:p>
          <a:p>
            <a:r>
              <a:rPr lang="en-US" sz="1000" dirty="0" smtClean="0"/>
              <a:t>1002 - </a:t>
            </a:r>
            <a:r>
              <a:rPr lang="en-US" sz="1000" b="1" dirty="0" smtClean="0">
                <a:solidFill>
                  <a:srgbClr val="00B0F0"/>
                </a:solidFill>
              </a:rPr>
              <a:t>Cheese</a:t>
            </a:r>
          </a:p>
          <a:p>
            <a:r>
              <a:rPr lang="en-US" sz="1000" dirty="0" smtClean="0"/>
              <a:t>1002 - Pickles</a:t>
            </a:r>
          </a:p>
          <a:p>
            <a:r>
              <a:rPr lang="en-US" sz="1000" dirty="0" smtClean="0"/>
              <a:t>1003 - Wine</a:t>
            </a:r>
            <a:endParaRPr lang="en-US" sz="1000" dirty="0"/>
          </a:p>
        </p:txBody>
      </p:sp>
      <p:sp>
        <p:nvSpPr>
          <p:cNvPr id="12" name="Rectangle 11"/>
          <p:cNvSpPr/>
          <p:nvPr/>
        </p:nvSpPr>
        <p:spPr bwMode="auto">
          <a:xfrm>
            <a:off x="354157" y="3938155"/>
            <a:ext cx="1600200" cy="914400"/>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Customers</a:t>
            </a:r>
          </a:p>
        </p:txBody>
      </p:sp>
      <p:cxnSp>
        <p:nvCxnSpPr>
          <p:cNvPr id="13" name="Elbow Connector 12"/>
          <p:cNvCxnSpPr>
            <a:stCxn id="12" idx="3"/>
            <a:endCxn id="4" idx="1"/>
          </p:cNvCxnSpPr>
          <p:nvPr/>
        </p:nvCxnSpPr>
        <p:spPr bwMode="auto">
          <a:xfrm>
            <a:off x="1954357" y="4395355"/>
            <a:ext cx="678295" cy="557645"/>
          </a:xfrm>
          <a:prstGeom prst="bentConnector3">
            <a:avLst/>
          </a:prstGeom>
          <a:solidFill>
            <a:schemeClr val="accent1"/>
          </a:solidFill>
          <a:ln w="38100" cap="flat" cmpd="sng" algn="ctr">
            <a:solidFill>
              <a:schemeClr val="tx1"/>
            </a:solidFill>
            <a:prstDash val="solid"/>
            <a:round/>
            <a:headEnd type="none" w="med" len="med"/>
            <a:tailEnd type="none" w="med" len="med"/>
          </a:ln>
          <a:effectLst/>
        </p:spPr>
      </p:cxnSp>
      <p:sp>
        <p:nvSpPr>
          <p:cNvPr id="14" name="TextBox 13"/>
          <p:cNvSpPr txBox="1"/>
          <p:nvPr/>
        </p:nvSpPr>
        <p:spPr>
          <a:xfrm>
            <a:off x="472210" y="4246602"/>
            <a:ext cx="1364095" cy="553998"/>
          </a:xfrm>
          <a:prstGeom prst="rect">
            <a:avLst/>
          </a:prstGeom>
          <a:solidFill>
            <a:schemeClr val="bg1"/>
          </a:solidFill>
        </p:spPr>
        <p:txBody>
          <a:bodyPr wrap="square" rtlCol="0">
            <a:spAutoFit/>
          </a:bodyPr>
          <a:lstStyle/>
          <a:p>
            <a:r>
              <a:rPr lang="en-US" sz="1000" b="1" dirty="0" smtClean="0">
                <a:solidFill>
                  <a:srgbClr val="7030A0"/>
                </a:solidFill>
              </a:rPr>
              <a:t>A – Mike</a:t>
            </a:r>
          </a:p>
          <a:p>
            <a:r>
              <a:rPr lang="en-US" sz="1000" dirty="0" smtClean="0"/>
              <a:t>B – Judy</a:t>
            </a:r>
          </a:p>
          <a:p>
            <a:r>
              <a:rPr lang="en-US" sz="1000" dirty="0" smtClean="0"/>
              <a:t>C – Pat</a:t>
            </a:r>
          </a:p>
        </p:txBody>
      </p:sp>
      <p:sp>
        <p:nvSpPr>
          <p:cNvPr id="16" name="Rectangle 15"/>
          <p:cNvSpPr/>
          <p:nvPr/>
        </p:nvSpPr>
        <p:spPr bwMode="auto">
          <a:xfrm>
            <a:off x="354157" y="992634"/>
            <a:ext cx="2895600" cy="2711935"/>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Orders</a:t>
            </a:r>
          </a:p>
        </p:txBody>
      </p:sp>
      <p:graphicFrame>
        <p:nvGraphicFramePr>
          <p:cNvPr id="18" name="Table 17"/>
          <p:cNvGraphicFramePr>
            <a:graphicFrameLocks noGrp="1"/>
          </p:cNvGraphicFramePr>
          <p:nvPr>
            <p:extLst>
              <p:ext uri="{D42A27DB-BD31-4B8C-83A1-F6EECF244321}">
                <p14:modId xmlns:p14="http://schemas.microsoft.com/office/powerpoint/2010/main" val="3820770021"/>
              </p:ext>
            </p:extLst>
          </p:nvPr>
        </p:nvGraphicFramePr>
        <p:xfrm>
          <a:off x="418039" y="1331027"/>
          <a:ext cx="2755518" cy="2286000"/>
        </p:xfrm>
        <a:graphic>
          <a:graphicData uri="http://schemas.openxmlformats.org/drawingml/2006/table">
            <a:tbl>
              <a:tblPr firstRow="1">
                <a:tableStyleId>{5940675A-B579-460E-94D1-54222C63F5DA}</a:tableStyleId>
              </a:tblPr>
              <a:tblGrid>
                <a:gridCol w="886197">
                  <a:extLst>
                    <a:ext uri="{9D8B030D-6E8A-4147-A177-3AD203B41FA5}">
                      <a16:colId xmlns:a16="http://schemas.microsoft.com/office/drawing/2014/main" val="2117751841"/>
                    </a:ext>
                  </a:extLst>
                </a:gridCol>
                <a:gridCol w="927737">
                  <a:extLst>
                    <a:ext uri="{9D8B030D-6E8A-4147-A177-3AD203B41FA5}">
                      <a16:colId xmlns:a16="http://schemas.microsoft.com/office/drawing/2014/main" val="3346729998"/>
                    </a:ext>
                  </a:extLst>
                </a:gridCol>
                <a:gridCol w="941584">
                  <a:extLst>
                    <a:ext uri="{9D8B030D-6E8A-4147-A177-3AD203B41FA5}">
                      <a16:colId xmlns:a16="http://schemas.microsoft.com/office/drawing/2014/main" val="2678107693"/>
                    </a:ext>
                  </a:extLst>
                </a:gridCol>
              </a:tblGrid>
              <a:tr h="190500">
                <a:tc>
                  <a:txBody>
                    <a:bodyPr/>
                    <a:lstStyle/>
                    <a:p>
                      <a:pPr algn="l" fontAlgn="b"/>
                      <a:r>
                        <a:rPr lang="en-US" sz="1100" b="1" u="none" strike="noStrike">
                          <a:effectLst/>
                        </a:rPr>
                        <a:t>Order</a:t>
                      </a:r>
                      <a:endParaRPr lang="en-US" sz="1100" b="1"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US" sz="1100" b="1" u="none" strike="noStrike" dirty="0">
                          <a:effectLst/>
                        </a:rPr>
                        <a:t>Customer</a:t>
                      </a:r>
                      <a:endParaRPr lang="en-US" sz="11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r>
                        <a:rPr lang="en-US" sz="1100" b="1" u="none" strike="noStrike" dirty="0">
                          <a:effectLst/>
                        </a:rPr>
                        <a:t>Date</a:t>
                      </a:r>
                      <a:endParaRPr lang="en-US" sz="11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746497494"/>
                  </a:ext>
                </a:extLst>
              </a:tr>
              <a:tr h="190500">
                <a:tc>
                  <a:txBody>
                    <a:bodyPr/>
                    <a:lstStyle/>
                    <a:p>
                      <a:pPr algn="r" fontAlgn="b"/>
                      <a:r>
                        <a:rPr lang="en-US" sz="1100" b="1" u="none" strike="noStrike" dirty="0">
                          <a:solidFill>
                            <a:schemeClr val="tx1"/>
                          </a:solidFill>
                          <a:effectLst/>
                        </a:rPr>
                        <a:t>1001</a:t>
                      </a:r>
                      <a:endParaRPr lang="en-US" sz="1100" b="1"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US" sz="1100" b="1" u="none" strike="noStrike" dirty="0">
                          <a:solidFill>
                            <a:schemeClr val="tx1"/>
                          </a:solidFill>
                          <a:effectLst/>
                        </a:rPr>
                        <a:t>A</a:t>
                      </a:r>
                      <a:endParaRPr lang="en-US" sz="1100" b="1"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100" b="1" u="none" strike="noStrike" dirty="0">
                          <a:solidFill>
                            <a:schemeClr val="tx1"/>
                          </a:solidFill>
                          <a:effectLst/>
                        </a:rPr>
                        <a:t>1/1/2019</a:t>
                      </a:r>
                      <a:endParaRPr lang="en-US" sz="1100" b="1" i="0" u="none" strike="noStrike" dirty="0">
                        <a:solidFill>
                          <a:schemeClr val="tx1"/>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2502218184"/>
                  </a:ext>
                </a:extLst>
              </a:tr>
              <a:tr h="190500">
                <a:tc>
                  <a:txBody>
                    <a:bodyPr/>
                    <a:lstStyle/>
                    <a:p>
                      <a:pPr algn="r" fontAlgn="b"/>
                      <a:r>
                        <a:rPr lang="en-US" sz="1100" u="none" strike="noStrike" dirty="0">
                          <a:solidFill>
                            <a:schemeClr val="tx1"/>
                          </a:solidFill>
                          <a:effectLst/>
                        </a:rPr>
                        <a:t>1002</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US" sz="1100" u="none" strike="noStrike" dirty="0">
                          <a:solidFill>
                            <a:schemeClr val="tx1"/>
                          </a:solidFill>
                          <a:effectLst/>
                        </a:rPr>
                        <a:t>B</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100" u="none" strike="noStrike" dirty="0">
                          <a:solidFill>
                            <a:schemeClr val="tx1"/>
                          </a:solidFill>
                          <a:effectLst/>
                        </a:rPr>
                        <a:t>1/6/2019</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1269724254"/>
                  </a:ext>
                </a:extLst>
              </a:tr>
              <a:tr h="190500">
                <a:tc>
                  <a:txBody>
                    <a:bodyPr/>
                    <a:lstStyle/>
                    <a:p>
                      <a:pPr algn="r" fontAlgn="b"/>
                      <a:r>
                        <a:rPr lang="en-US" sz="1100" b="1" u="none" strike="noStrike" dirty="0">
                          <a:solidFill>
                            <a:schemeClr val="tx1"/>
                          </a:solidFill>
                          <a:effectLst/>
                        </a:rPr>
                        <a:t>1003</a:t>
                      </a:r>
                      <a:endParaRPr lang="en-US" sz="1100" b="1"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US" sz="1100" b="1" u="none" strike="noStrike" dirty="0">
                          <a:solidFill>
                            <a:schemeClr val="tx1"/>
                          </a:solidFill>
                          <a:effectLst/>
                        </a:rPr>
                        <a:t>A</a:t>
                      </a:r>
                      <a:endParaRPr lang="en-US" sz="1100" b="1"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100" b="1" u="none" strike="noStrike" dirty="0">
                          <a:solidFill>
                            <a:schemeClr val="tx1"/>
                          </a:solidFill>
                          <a:effectLst/>
                        </a:rPr>
                        <a:t>1/11/2019</a:t>
                      </a:r>
                      <a:endParaRPr lang="en-US" sz="1100" b="1" i="0" u="none" strike="noStrike" dirty="0">
                        <a:solidFill>
                          <a:schemeClr val="tx1"/>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3009337657"/>
                  </a:ext>
                </a:extLst>
              </a:tr>
              <a:tr h="190500">
                <a:tc>
                  <a:txBody>
                    <a:bodyPr/>
                    <a:lstStyle/>
                    <a:p>
                      <a:pPr algn="r" fontAlgn="b"/>
                      <a:r>
                        <a:rPr lang="en-US" sz="1100" u="none" strike="noStrike" dirty="0">
                          <a:solidFill>
                            <a:schemeClr val="tx1"/>
                          </a:solidFill>
                          <a:effectLst/>
                        </a:rPr>
                        <a:t>1004</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US" sz="1100" u="none" strike="noStrike" dirty="0">
                          <a:solidFill>
                            <a:schemeClr val="tx1"/>
                          </a:solidFill>
                          <a:effectLst/>
                        </a:rPr>
                        <a:t>C</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100" u="none" strike="noStrike" dirty="0">
                          <a:solidFill>
                            <a:schemeClr val="tx1"/>
                          </a:solidFill>
                          <a:effectLst/>
                        </a:rPr>
                        <a:t>1/16/2019</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1763778742"/>
                  </a:ext>
                </a:extLst>
              </a:tr>
              <a:tr h="190500">
                <a:tc>
                  <a:txBody>
                    <a:bodyPr/>
                    <a:lstStyle/>
                    <a:p>
                      <a:pPr algn="r" fontAlgn="b"/>
                      <a:r>
                        <a:rPr lang="en-US" sz="1100" b="1" u="none" strike="noStrike" dirty="0">
                          <a:solidFill>
                            <a:schemeClr val="tx1"/>
                          </a:solidFill>
                          <a:effectLst/>
                        </a:rPr>
                        <a:t>1005</a:t>
                      </a:r>
                      <a:endParaRPr lang="en-US" sz="1100" b="1"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US" sz="1100" b="1" u="none" strike="noStrike" dirty="0">
                          <a:solidFill>
                            <a:schemeClr val="tx1"/>
                          </a:solidFill>
                          <a:effectLst/>
                        </a:rPr>
                        <a:t>A</a:t>
                      </a:r>
                      <a:endParaRPr lang="en-US" sz="1100" b="1"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100" b="1" u="none" strike="noStrike" dirty="0">
                          <a:solidFill>
                            <a:schemeClr val="tx1"/>
                          </a:solidFill>
                          <a:effectLst/>
                        </a:rPr>
                        <a:t>1/21/2019</a:t>
                      </a:r>
                      <a:endParaRPr lang="en-US" sz="1100" b="1" i="0" u="none" strike="noStrike" dirty="0">
                        <a:solidFill>
                          <a:schemeClr val="tx1"/>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3155574645"/>
                  </a:ext>
                </a:extLst>
              </a:tr>
              <a:tr h="190500">
                <a:tc>
                  <a:txBody>
                    <a:bodyPr/>
                    <a:lstStyle/>
                    <a:p>
                      <a:pPr algn="r" fontAlgn="b"/>
                      <a:r>
                        <a:rPr lang="en-US" sz="1100" u="none" strike="noStrike" dirty="0">
                          <a:solidFill>
                            <a:schemeClr val="tx1"/>
                          </a:solidFill>
                          <a:effectLst/>
                        </a:rPr>
                        <a:t>1006</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US" sz="1100" u="none" strike="noStrike" dirty="0">
                          <a:solidFill>
                            <a:schemeClr val="tx1"/>
                          </a:solidFill>
                          <a:effectLst/>
                        </a:rPr>
                        <a:t>D</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100" u="none" strike="noStrike" dirty="0">
                          <a:solidFill>
                            <a:schemeClr val="tx1"/>
                          </a:solidFill>
                          <a:effectLst/>
                        </a:rPr>
                        <a:t>1/26/2019</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2863788724"/>
                  </a:ext>
                </a:extLst>
              </a:tr>
              <a:tr h="190500">
                <a:tc>
                  <a:txBody>
                    <a:bodyPr/>
                    <a:lstStyle/>
                    <a:p>
                      <a:pPr algn="r" fontAlgn="b"/>
                      <a:r>
                        <a:rPr lang="en-US" sz="1100" u="none" strike="noStrike">
                          <a:solidFill>
                            <a:schemeClr val="tx1"/>
                          </a:solidFill>
                          <a:effectLst/>
                        </a:rPr>
                        <a:t>1007</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US" sz="1100" u="none" strike="noStrike" dirty="0">
                          <a:solidFill>
                            <a:schemeClr val="tx1"/>
                          </a:solidFill>
                          <a:effectLst/>
                        </a:rPr>
                        <a:t>F</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100" u="none" strike="noStrike" dirty="0">
                          <a:solidFill>
                            <a:schemeClr val="tx1"/>
                          </a:solidFill>
                          <a:effectLst/>
                        </a:rPr>
                        <a:t>1/31/2019</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3961136056"/>
                  </a:ext>
                </a:extLst>
              </a:tr>
              <a:tr h="190500">
                <a:tc>
                  <a:txBody>
                    <a:bodyPr/>
                    <a:lstStyle/>
                    <a:p>
                      <a:pPr algn="r" fontAlgn="b"/>
                      <a:r>
                        <a:rPr lang="en-US" sz="1100" u="none" strike="noStrike">
                          <a:solidFill>
                            <a:schemeClr val="tx1"/>
                          </a:solidFill>
                          <a:effectLst/>
                        </a:rPr>
                        <a:t>1008</a:t>
                      </a:r>
                      <a:endParaRPr lang="en-US" sz="1100" b="0" i="0" u="none" strike="noStrike">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US" sz="1100" u="none" strike="noStrike" dirty="0">
                          <a:solidFill>
                            <a:schemeClr val="tx1"/>
                          </a:solidFill>
                          <a:effectLst/>
                        </a:rPr>
                        <a:t>E</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100" u="none" strike="noStrike" dirty="0">
                          <a:solidFill>
                            <a:schemeClr val="tx1"/>
                          </a:solidFill>
                          <a:effectLst/>
                        </a:rPr>
                        <a:t>2/5/2019</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842112060"/>
                  </a:ext>
                </a:extLst>
              </a:tr>
              <a:tr h="190500">
                <a:tc>
                  <a:txBody>
                    <a:bodyPr/>
                    <a:lstStyle/>
                    <a:p>
                      <a:pPr algn="r" fontAlgn="b"/>
                      <a:r>
                        <a:rPr lang="en-US" sz="1100" b="1" u="none" strike="noStrike" dirty="0">
                          <a:solidFill>
                            <a:schemeClr val="tx1"/>
                          </a:solidFill>
                          <a:effectLst/>
                        </a:rPr>
                        <a:t>1009</a:t>
                      </a:r>
                      <a:endParaRPr lang="en-US" sz="1100" b="1"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US" sz="1100" b="1" u="none" strike="noStrike" dirty="0">
                          <a:solidFill>
                            <a:schemeClr val="tx1"/>
                          </a:solidFill>
                          <a:effectLst/>
                        </a:rPr>
                        <a:t>A</a:t>
                      </a:r>
                      <a:endParaRPr lang="en-US" sz="1100" b="1"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100" b="1" u="none" strike="noStrike" dirty="0">
                          <a:solidFill>
                            <a:schemeClr val="tx1"/>
                          </a:solidFill>
                          <a:effectLst/>
                        </a:rPr>
                        <a:t>2/10/2019</a:t>
                      </a:r>
                      <a:endParaRPr lang="en-US" sz="1100" b="1" i="0" u="none" strike="noStrike" dirty="0">
                        <a:solidFill>
                          <a:schemeClr val="tx1"/>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4271021781"/>
                  </a:ext>
                </a:extLst>
              </a:tr>
              <a:tr h="190500">
                <a:tc>
                  <a:txBody>
                    <a:bodyPr/>
                    <a:lstStyle/>
                    <a:p>
                      <a:pPr algn="r" fontAlgn="b"/>
                      <a:r>
                        <a:rPr lang="en-US" sz="1100" u="none" strike="noStrike" dirty="0">
                          <a:solidFill>
                            <a:schemeClr val="tx1"/>
                          </a:solidFill>
                          <a:effectLst/>
                        </a:rPr>
                        <a:t>1010</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US" sz="1100" u="none" strike="noStrike" dirty="0">
                          <a:solidFill>
                            <a:schemeClr val="tx1"/>
                          </a:solidFill>
                          <a:effectLst/>
                        </a:rPr>
                        <a:t>C</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100" u="none" strike="noStrike" dirty="0">
                          <a:solidFill>
                            <a:schemeClr val="tx1"/>
                          </a:solidFill>
                          <a:effectLst/>
                        </a:rPr>
                        <a:t>2/15/2019</a:t>
                      </a:r>
                      <a:endParaRPr lang="en-US" sz="1100" b="0" i="0" u="none" strike="noStrike" dirty="0">
                        <a:solidFill>
                          <a:schemeClr val="tx1"/>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2058507745"/>
                  </a:ext>
                </a:extLst>
              </a:tr>
              <a:tr h="190500">
                <a:tc>
                  <a:txBody>
                    <a:bodyPr/>
                    <a:lstStyle/>
                    <a:p>
                      <a:pPr algn="r" fontAlgn="b"/>
                      <a:r>
                        <a:rPr lang="en-US" sz="1100" b="1" u="none" strike="noStrike" dirty="0">
                          <a:solidFill>
                            <a:schemeClr val="tx1"/>
                          </a:solidFill>
                          <a:effectLst/>
                        </a:rPr>
                        <a:t>1011</a:t>
                      </a:r>
                      <a:endParaRPr lang="en-US" sz="1100" b="1"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ctr" fontAlgn="b"/>
                      <a:r>
                        <a:rPr lang="en-US" sz="1100" b="1" u="none" strike="noStrike" dirty="0">
                          <a:solidFill>
                            <a:schemeClr val="tx1"/>
                          </a:solidFill>
                          <a:effectLst/>
                        </a:rPr>
                        <a:t>A</a:t>
                      </a:r>
                      <a:endParaRPr lang="en-US" sz="1100" b="1" i="0" u="none" strike="noStrike" dirty="0">
                        <a:solidFill>
                          <a:schemeClr val="tx1"/>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100" b="1" u="none" strike="noStrike" dirty="0">
                          <a:solidFill>
                            <a:schemeClr val="tx1"/>
                          </a:solidFill>
                          <a:effectLst/>
                        </a:rPr>
                        <a:t>2/20/2019</a:t>
                      </a:r>
                      <a:endParaRPr lang="en-US" sz="1100" b="1" i="0" u="none" strike="noStrike" dirty="0">
                        <a:solidFill>
                          <a:schemeClr val="tx1"/>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4270628815"/>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4199594036"/>
              </p:ext>
            </p:extLst>
          </p:nvPr>
        </p:nvGraphicFramePr>
        <p:xfrm>
          <a:off x="4724400" y="1552171"/>
          <a:ext cx="3886199" cy="1783080"/>
        </p:xfrm>
        <a:graphic>
          <a:graphicData uri="http://schemas.openxmlformats.org/drawingml/2006/table">
            <a:tbl>
              <a:tblPr firstRow="1" firstCol="1" lastRow="1" lastCol="1">
                <a:tableStyleId>{8A107856-5554-42FB-B03E-39F5DBC370BA}</a:tableStyleId>
              </a:tblPr>
              <a:tblGrid>
                <a:gridCol w="1102335">
                  <a:extLst>
                    <a:ext uri="{9D8B030D-6E8A-4147-A177-3AD203B41FA5}">
                      <a16:colId xmlns:a16="http://schemas.microsoft.com/office/drawing/2014/main" val="4225029316"/>
                    </a:ext>
                  </a:extLst>
                </a:gridCol>
                <a:gridCol w="822081">
                  <a:extLst>
                    <a:ext uri="{9D8B030D-6E8A-4147-A177-3AD203B41FA5}">
                      <a16:colId xmlns:a16="http://schemas.microsoft.com/office/drawing/2014/main" val="2217599987"/>
                    </a:ext>
                  </a:extLst>
                </a:gridCol>
                <a:gridCol w="859448">
                  <a:extLst>
                    <a:ext uri="{9D8B030D-6E8A-4147-A177-3AD203B41FA5}">
                      <a16:colId xmlns:a16="http://schemas.microsoft.com/office/drawing/2014/main" val="3253455223"/>
                    </a:ext>
                  </a:extLst>
                </a:gridCol>
                <a:gridCol w="1102335">
                  <a:extLst>
                    <a:ext uri="{9D8B030D-6E8A-4147-A177-3AD203B41FA5}">
                      <a16:colId xmlns:a16="http://schemas.microsoft.com/office/drawing/2014/main" val="1606923542"/>
                    </a:ext>
                  </a:extLst>
                </a:gridCol>
              </a:tblGrid>
              <a:tr h="190500">
                <a:tc>
                  <a:txBody>
                    <a:bodyPr/>
                    <a:lstStyle/>
                    <a:p>
                      <a:pPr algn="l" fontAlgn="b"/>
                      <a:r>
                        <a:rPr lang="en-US" sz="1400" b="1" u="none" strike="noStrike" dirty="0">
                          <a:effectLst/>
                        </a:rPr>
                        <a:t>Customers</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1" u="none" strike="noStrike" dirty="0">
                          <a:effectLst/>
                        </a:rPr>
                        <a:t>Jan 2019</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1" u="none" strike="noStrike" dirty="0">
                          <a:effectLst/>
                        </a:rPr>
                        <a:t>Feb 2019</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1839487991"/>
                  </a:ext>
                </a:extLst>
              </a:tr>
              <a:tr h="190500">
                <a:tc>
                  <a:txBody>
                    <a:bodyPr/>
                    <a:lstStyle/>
                    <a:p>
                      <a:pPr algn="l" fontAlgn="b"/>
                      <a:r>
                        <a:rPr lang="en-US" sz="1400" b="0" i="0" u="none" strike="noStrike" dirty="0" smtClean="0">
                          <a:solidFill>
                            <a:schemeClr val="dk1"/>
                          </a:solidFill>
                          <a:effectLst/>
                          <a:latin typeface="+mn-lt"/>
                        </a:rPr>
                        <a:t>Mike</a:t>
                      </a:r>
                      <a:endParaRPr lang="en-US" sz="14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0" u="none" strike="noStrike">
                          <a:effectLst/>
                        </a:rPr>
                        <a:t>3</a:t>
                      </a:r>
                      <a:endParaRPr lang="en-US" sz="14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0" u="none" strike="noStrike" dirty="0">
                          <a:effectLst/>
                        </a:rPr>
                        <a:t>2</a:t>
                      </a:r>
                      <a:endParaRPr lang="en-US" sz="14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1" u="none" strike="noStrike" dirty="0">
                          <a:effectLst/>
                        </a:rPr>
                        <a:t>5</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1876652312"/>
                  </a:ext>
                </a:extLst>
              </a:tr>
              <a:tr h="190500">
                <a:tc>
                  <a:txBody>
                    <a:bodyPr/>
                    <a:lstStyle/>
                    <a:p>
                      <a:pPr algn="l" fontAlgn="b"/>
                      <a:r>
                        <a:rPr lang="en-US" sz="1400" b="0" i="0" u="none" strike="noStrike" dirty="0" smtClean="0">
                          <a:solidFill>
                            <a:schemeClr val="dk1"/>
                          </a:solidFill>
                          <a:effectLst/>
                          <a:latin typeface="+mn-lt"/>
                        </a:rPr>
                        <a:t>Judy</a:t>
                      </a:r>
                      <a:endParaRPr lang="en-US" sz="14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1" u="none" strike="noStrike" dirty="0">
                          <a:effectLst/>
                        </a:rPr>
                        <a:t>1</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28002520"/>
                  </a:ext>
                </a:extLst>
              </a:tr>
              <a:tr h="190500">
                <a:tc>
                  <a:txBody>
                    <a:bodyPr/>
                    <a:lstStyle/>
                    <a:p>
                      <a:pPr algn="l" fontAlgn="b"/>
                      <a:r>
                        <a:rPr lang="en-US" sz="1400" b="0" i="0" u="none" strike="noStrike" dirty="0" smtClean="0">
                          <a:solidFill>
                            <a:schemeClr val="dk1"/>
                          </a:solidFill>
                          <a:effectLst/>
                          <a:latin typeface="+mn-lt"/>
                        </a:rPr>
                        <a:t>Pat</a:t>
                      </a:r>
                      <a:endParaRPr lang="en-US" sz="14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1" u="none" strike="noStrike" dirty="0">
                          <a:effectLst/>
                        </a:rPr>
                        <a:t>2</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258957742"/>
                  </a:ext>
                </a:extLst>
              </a:tr>
              <a:tr h="190500">
                <a:tc>
                  <a:txBody>
                    <a:bodyPr/>
                    <a:lstStyle/>
                    <a:p>
                      <a:pPr algn="l" fontAlgn="b"/>
                      <a:r>
                        <a:rPr lang="en-US" sz="1400" b="0" i="0" u="none" strike="noStrike" dirty="0" smtClean="0">
                          <a:solidFill>
                            <a:schemeClr val="dk1"/>
                          </a:solidFill>
                          <a:effectLst/>
                          <a:latin typeface="+mn-lt"/>
                        </a:rPr>
                        <a:t>Jimmy</a:t>
                      </a:r>
                      <a:endParaRPr lang="en-US" sz="14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1" u="none" strike="noStrike" dirty="0">
                          <a:effectLst/>
                        </a:rPr>
                        <a:t>1</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4208045270"/>
                  </a:ext>
                </a:extLst>
              </a:tr>
              <a:tr h="190500">
                <a:tc>
                  <a:txBody>
                    <a:bodyPr/>
                    <a:lstStyle/>
                    <a:p>
                      <a:pPr algn="l" fontAlgn="b"/>
                      <a:r>
                        <a:rPr lang="en-US" sz="1400" b="0" i="0" u="none" strike="noStrike" dirty="0" smtClean="0">
                          <a:solidFill>
                            <a:schemeClr val="dk1"/>
                          </a:solidFill>
                          <a:effectLst/>
                          <a:latin typeface="+mn-lt"/>
                        </a:rPr>
                        <a:t>Heather</a:t>
                      </a:r>
                      <a:endParaRPr lang="en-US" sz="14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1" u="none" strike="noStrike" dirty="0">
                          <a:effectLst/>
                        </a:rPr>
                        <a:t>1</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3685356705"/>
                  </a:ext>
                </a:extLst>
              </a:tr>
              <a:tr h="190500">
                <a:tc>
                  <a:txBody>
                    <a:bodyPr/>
                    <a:lstStyle/>
                    <a:p>
                      <a:pPr algn="l" fontAlgn="b"/>
                      <a:r>
                        <a:rPr lang="en-US" sz="1400" b="0" u="none" strike="noStrike" dirty="0" smtClean="0">
                          <a:effectLst/>
                        </a:rPr>
                        <a:t>Francine</a:t>
                      </a:r>
                      <a:endParaRPr lang="en-US" sz="1400" b="0"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0" u="none" strike="noStrike">
                          <a:effectLst/>
                        </a:rPr>
                        <a:t>1</a:t>
                      </a:r>
                      <a:endParaRPr lang="en-US" sz="14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1" u="none" strike="noStrike" dirty="0">
                          <a:effectLst/>
                        </a:rPr>
                        <a:t>1</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916368373"/>
                  </a:ext>
                </a:extLst>
              </a:tr>
              <a:tr h="190500">
                <a:tc>
                  <a:txBody>
                    <a:bodyPr/>
                    <a:lstStyle/>
                    <a:p>
                      <a:pPr algn="l" fontAlgn="b"/>
                      <a:r>
                        <a:rPr lang="en-US" sz="1400" b="1" u="none" strike="noStrike" dirty="0">
                          <a:effectLst/>
                        </a:rPr>
                        <a:t>Total</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1" u="none" strike="noStrike" dirty="0">
                          <a:effectLst/>
                        </a:rPr>
                        <a:t>7</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1" u="none" strike="noStrike" dirty="0">
                          <a:effectLst/>
                        </a:rPr>
                        <a:t>4</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tc>
                  <a:txBody>
                    <a:bodyPr/>
                    <a:lstStyle/>
                    <a:p>
                      <a:pPr algn="r" fontAlgn="b"/>
                      <a:r>
                        <a:rPr lang="en-US" sz="1400" b="1" u="none" strike="noStrike" dirty="0">
                          <a:effectLst/>
                        </a:rPr>
                        <a:t>11</a:t>
                      </a:r>
                      <a:endParaRPr lang="en-US" sz="1400" b="1" i="0" u="none" strike="noStrike" dirty="0">
                        <a:solidFill>
                          <a:srgbClr val="000000"/>
                        </a:solidFill>
                        <a:effectLst/>
                        <a:latin typeface="Calibri" panose="020F0502020204030204" pitchFamily="34" charset="0"/>
                      </a:endParaRPr>
                    </a:p>
                  </a:txBody>
                  <a:tcPr marL="9525" marR="9525" marT="9525" marB="0" anchor="b">
                    <a:solidFill>
                      <a:schemeClr val="bg1"/>
                    </a:solidFill>
                  </a:tcPr>
                </a:tc>
                <a:extLst>
                  <a:ext uri="{0D108BD9-81ED-4DB2-BD59-A6C34878D82A}">
                    <a16:rowId xmlns:a16="http://schemas.microsoft.com/office/drawing/2014/main" val="731230346"/>
                  </a:ext>
                </a:extLst>
              </a:tr>
            </a:tbl>
          </a:graphicData>
        </a:graphic>
      </p:graphicFrame>
      <p:sp>
        <p:nvSpPr>
          <p:cNvPr id="20" name="Right Arrow 19"/>
          <p:cNvSpPr/>
          <p:nvPr/>
        </p:nvSpPr>
        <p:spPr bwMode="auto">
          <a:xfrm>
            <a:off x="3505200" y="2133600"/>
            <a:ext cx="978408" cy="4846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Tree>
    <p:extLst>
      <p:ext uri="{BB962C8B-B14F-4D97-AF65-F5344CB8AC3E}">
        <p14:creationId xmlns:p14="http://schemas.microsoft.com/office/powerpoint/2010/main" val="39232774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Each Project</a:t>
            </a:r>
            <a:r>
              <a:rPr lang="en-US" baseline="0" dirty="0" smtClean="0"/>
              <a:t> </a:t>
            </a:r>
            <a:r>
              <a:rPr lang="en-US" dirty="0"/>
              <a:t>i</a:t>
            </a:r>
            <a:r>
              <a:rPr lang="en-US" baseline="0" dirty="0" smtClean="0"/>
              <a:t>s a</a:t>
            </a:r>
            <a:r>
              <a:rPr lang="en-US" dirty="0" smtClean="0"/>
              <a:t> </a:t>
            </a:r>
            <a:r>
              <a:rPr lang="en-US" baseline="0" dirty="0" smtClean="0"/>
              <a:t>Database</a:t>
            </a:r>
            <a:endParaRPr lang="en-US" dirty="0"/>
          </a:p>
        </p:txBody>
      </p:sp>
      <p:sp>
        <p:nvSpPr>
          <p:cNvPr id="3" name="Content Placeholder 2"/>
          <p:cNvSpPr>
            <a:spLocks noGrp="1"/>
          </p:cNvSpPr>
          <p:nvPr>
            <p:ph sz="quarter" idx="10"/>
          </p:nvPr>
        </p:nvSpPr>
        <p:spPr>
          <a:xfrm>
            <a:off x="228600" y="856984"/>
            <a:ext cx="8686800" cy="3261282"/>
          </a:xfrm>
        </p:spPr>
        <p:txBody>
          <a:bodyPr/>
          <a:lstStyle/>
          <a:p>
            <a:r>
              <a:rPr lang="en-US" dirty="0" smtClean="0"/>
              <a:t>Multiple tasks need to be performed</a:t>
            </a:r>
          </a:p>
          <a:p>
            <a:r>
              <a:rPr lang="en-US" dirty="0" smtClean="0"/>
              <a:t>Multiple resources may be needed to perform those tasks</a:t>
            </a:r>
          </a:p>
          <a:p>
            <a:r>
              <a:rPr lang="en-US" dirty="0" smtClean="0"/>
              <a:t>For each individual task, multiple resources may be assigned</a:t>
            </a:r>
          </a:p>
          <a:p>
            <a:r>
              <a:rPr lang="en-US" dirty="0" smtClean="0"/>
              <a:t>Each resource may be assigned to multiple tasks</a:t>
            </a:r>
          </a:p>
        </p:txBody>
      </p:sp>
      <p:sp>
        <p:nvSpPr>
          <p:cNvPr id="8" name="Rectangle 7"/>
          <p:cNvSpPr/>
          <p:nvPr/>
        </p:nvSpPr>
        <p:spPr bwMode="auto">
          <a:xfrm>
            <a:off x="2632652" y="4495800"/>
            <a:ext cx="1600200" cy="91440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Tasks</a:t>
            </a:r>
          </a:p>
        </p:txBody>
      </p:sp>
      <p:sp>
        <p:nvSpPr>
          <p:cNvPr id="9" name="Rectangle 8"/>
          <p:cNvSpPr/>
          <p:nvPr/>
        </p:nvSpPr>
        <p:spPr bwMode="auto">
          <a:xfrm>
            <a:off x="4911147" y="4828310"/>
            <a:ext cx="1600200" cy="1420090"/>
          </a:xfrm>
          <a:prstGeom prst="rect">
            <a:avLst/>
          </a:prstGeom>
          <a:solidFill>
            <a:schemeClr val="accent4"/>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Assignments</a:t>
            </a:r>
          </a:p>
        </p:txBody>
      </p:sp>
      <p:sp>
        <p:nvSpPr>
          <p:cNvPr id="10" name="Rectangle 9"/>
          <p:cNvSpPr/>
          <p:nvPr/>
        </p:nvSpPr>
        <p:spPr bwMode="auto">
          <a:xfrm>
            <a:off x="7189643" y="4502728"/>
            <a:ext cx="1600200" cy="914400"/>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Resources</a:t>
            </a:r>
          </a:p>
        </p:txBody>
      </p:sp>
      <p:cxnSp>
        <p:nvCxnSpPr>
          <p:cNvPr id="12" name="Elbow Connector 11"/>
          <p:cNvCxnSpPr>
            <a:stCxn id="8" idx="3"/>
            <a:endCxn id="9" idx="1"/>
          </p:cNvCxnSpPr>
          <p:nvPr/>
        </p:nvCxnSpPr>
        <p:spPr bwMode="auto">
          <a:xfrm>
            <a:off x="4232852" y="4953000"/>
            <a:ext cx="678295" cy="585355"/>
          </a:xfrm>
          <a:prstGeom prst="bentConnector3">
            <a:avLst>
              <a:gd name="adj1" fmla="val 50000"/>
            </a:avLst>
          </a:prstGeom>
          <a:solidFill>
            <a:schemeClr val="accent1"/>
          </a:solidFill>
          <a:ln w="38100" cap="flat" cmpd="sng" algn="ctr">
            <a:solidFill>
              <a:schemeClr val="tx1"/>
            </a:solidFill>
            <a:prstDash val="solid"/>
            <a:round/>
            <a:headEnd type="none" w="med" len="med"/>
            <a:tailEnd type="none" w="med" len="med"/>
          </a:ln>
          <a:effectLst/>
        </p:spPr>
      </p:cxnSp>
      <p:cxnSp>
        <p:nvCxnSpPr>
          <p:cNvPr id="13" name="Elbow Connector 12"/>
          <p:cNvCxnSpPr>
            <a:stCxn id="9" idx="3"/>
            <a:endCxn id="10" idx="1"/>
          </p:cNvCxnSpPr>
          <p:nvPr/>
        </p:nvCxnSpPr>
        <p:spPr bwMode="auto">
          <a:xfrm flipV="1">
            <a:off x="6511347" y="4959928"/>
            <a:ext cx="678296" cy="578427"/>
          </a:xfrm>
          <a:prstGeom prst="bentConnector3">
            <a:avLst>
              <a:gd name="adj1" fmla="val 50000"/>
            </a:avLst>
          </a:prstGeom>
          <a:solidFill>
            <a:schemeClr val="accent1"/>
          </a:solidFill>
          <a:ln w="381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1282391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a:t>
            </a:r>
            <a:r>
              <a:rPr lang="en-US" baseline="0" dirty="0" smtClean="0"/>
              <a:t> Views</a:t>
            </a:r>
            <a:endParaRPr lang="en-US" dirty="0"/>
          </a:p>
        </p:txBody>
      </p:sp>
      <p:sp>
        <p:nvSpPr>
          <p:cNvPr id="3" name="Content Placeholder 2"/>
          <p:cNvSpPr>
            <a:spLocks noGrp="1"/>
          </p:cNvSpPr>
          <p:nvPr>
            <p:ph sz="quarter" idx="10"/>
          </p:nvPr>
        </p:nvSpPr>
        <p:spPr>
          <a:xfrm>
            <a:off x="228600" y="856983"/>
            <a:ext cx="8686800" cy="3850099"/>
          </a:xfrm>
        </p:spPr>
        <p:txBody>
          <a:bodyPr/>
          <a:lstStyle/>
          <a:p>
            <a:r>
              <a:rPr lang="en-US" sz="2400" dirty="0" smtClean="0"/>
              <a:t>Task Views</a:t>
            </a:r>
          </a:p>
          <a:p>
            <a:pPr lvl="1"/>
            <a:r>
              <a:rPr lang="en-US" sz="2000" dirty="0" smtClean="0"/>
              <a:t>Gantt Chart</a:t>
            </a:r>
          </a:p>
          <a:p>
            <a:pPr lvl="1"/>
            <a:r>
              <a:rPr lang="en-US" sz="2000" dirty="0" smtClean="0"/>
              <a:t>Task Sheet</a:t>
            </a:r>
          </a:p>
          <a:p>
            <a:r>
              <a:rPr lang="en-US" sz="2400" dirty="0" smtClean="0"/>
              <a:t>Resource Views</a:t>
            </a:r>
          </a:p>
          <a:p>
            <a:pPr lvl="1"/>
            <a:r>
              <a:rPr lang="en-US" sz="2000" dirty="0" smtClean="0"/>
              <a:t>Resource Sheet</a:t>
            </a:r>
          </a:p>
          <a:p>
            <a:r>
              <a:rPr lang="en-US" sz="2400" dirty="0" smtClean="0"/>
              <a:t>Assignment Views</a:t>
            </a:r>
          </a:p>
          <a:p>
            <a:pPr lvl="1"/>
            <a:r>
              <a:rPr lang="en-US" sz="2000" dirty="0" smtClean="0"/>
              <a:t>Task Usage</a:t>
            </a:r>
          </a:p>
          <a:p>
            <a:pPr lvl="1"/>
            <a:r>
              <a:rPr lang="en-US" sz="2000" dirty="0" smtClean="0"/>
              <a:t>Resource Usage</a:t>
            </a:r>
          </a:p>
        </p:txBody>
      </p:sp>
      <p:sp>
        <p:nvSpPr>
          <p:cNvPr id="8" name="Rectangle 7"/>
          <p:cNvSpPr/>
          <p:nvPr/>
        </p:nvSpPr>
        <p:spPr bwMode="auto">
          <a:xfrm>
            <a:off x="2632652" y="4495800"/>
            <a:ext cx="1600200" cy="91440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Tasks</a:t>
            </a:r>
          </a:p>
        </p:txBody>
      </p:sp>
      <p:sp>
        <p:nvSpPr>
          <p:cNvPr id="9" name="Rectangle 8"/>
          <p:cNvSpPr/>
          <p:nvPr/>
        </p:nvSpPr>
        <p:spPr bwMode="auto">
          <a:xfrm>
            <a:off x="4911147" y="4828310"/>
            <a:ext cx="1600200" cy="1420090"/>
          </a:xfrm>
          <a:prstGeom prst="rect">
            <a:avLst/>
          </a:prstGeom>
          <a:solidFill>
            <a:schemeClr val="accent4"/>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Assignments</a:t>
            </a:r>
          </a:p>
        </p:txBody>
      </p:sp>
      <p:sp>
        <p:nvSpPr>
          <p:cNvPr id="10" name="Rectangle 9"/>
          <p:cNvSpPr/>
          <p:nvPr/>
        </p:nvSpPr>
        <p:spPr bwMode="auto">
          <a:xfrm>
            <a:off x="7189643" y="4502728"/>
            <a:ext cx="1600200" cy="914400"/>
          </a:xfrm>
          <a:prstGeom prst="rect">
            <a:avLst/>
          </a:prstGeom>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Resources</a:t>
            </a:r>
          </a:p>
        </p:txBody>
      </p:sp>
      <p:cxnSp>
        <p:nvCxnSpPr>
          <p:cNvPr id="12" name="Elbow Connector 11"/>
          <p:cNvCxnSpPr>
            <a:stCxn id="8" idx="3"/>
            <a:endCxn id="9" idx="1"/>
          </p:cNvCxnSpPr>
          <p:nvPr/>
        </p:nvCxnSpPr>
        <p:spPr bwMode="auto">
          <a:xfrm>
            <a:off x="4232852" y="4953000"/>
            <a:ext cx="678295" cy="585355"/>
          </a:xfrm>
          <a:prstGeom prst="bentConnector3">
            <a:avLst>
              <a:gd name="adj1" fmla="val 50000"/>
            </a:avLst>
          </a:prstGeom>
          <a:solidFill>
            <a:schemeClr val="accent1"/>
          </a:solidFill>
          <a:ln w="38100" cap="flat" cmpd="sng" algn="ctr">
            <a:solidFill>
              <a:schemeClr val="tx1"/>
            </a:solidFill>
            <a:prstDash val="solid"/>
            <a:round/>
            <a:headEnd type="none" w="med" len="med"/>
            <a:tailEnd type="none" w="med" len="med"/>
          </a:ln>
          <a:effectLst/>
        </p:spPr>
      </p:cxnSp>
      <p:cxnSp>
        <p:nvCxnSpPr>
          <p:cNvPr id="13" name="Elbow Connector 12"/>
          <p:cNvCxnSpPr>
            <a:stCxn id="9" idx="3"/>
            <a:endCxn id="10" idx="1"/>
          </p:cNvCxnSpPr>
          <p:nvPr/>
        </p:nvCxnSpPr>
        <p:spPr bwMode="auto">
          <a:xfrm flipV="1">
            <a:off x="6511347" y="4959928"/>
            <a:ext cx="678296" cy="578427"/>
          </a:xfrm>
          <a:prstGeom prst="bentConnector3">
            <a:avLst>
              <a:gd name="adj1" fmla="val 50000"/>
            </a:avLst>
          </a:prstGeom>
          <a:solidFill>
            <a:schemeClr val="accent1"/>
          </a:solidFill>
          <a:ln w="381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109165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of Project Views</a:t>
            </a:r>
            <a:endParaRPr lang="en-US" dirty="0"/>
          </a:p>
        </p:txBody>
      </p:sp>
      <p:sp>
        <p:nvSpPr>
          <p:cNvPr id="3" name="Content Placeholder 2"/>
          <p:cNvSpPr>
            <a:spLocks noGrp="1"/>
          </p:cNvSpPr>
          <p:nvPr>
            <p:ph sz="quarter" idx="10"/>
          </p:nvPr>
        </p:nvSpPr>
        <p:spPr/>
        <p:txBody>
          <a:bodyPr/>
          <a:lstStyle/>
          <a:p>
            <a:r>
              <a:rPr lang="en-US" dirty="0" smtClean="0">
                <a:solidFill>
                  <a:schemeClr val="bg1">
                    <a:lumMod val="50000"/>
                  </a:schemeClr>
                </a:solidFill>
              </a:rPr>
              <a:t>Single or Combination</a:t>
            </a:r>
          </a:p>
          <a:p>
            <a:r>
              <a:rPr lang="en-US" dirty="0" smtClean="0">
                <a:solidFill>
                  <a:schemeClr val="bg1">
                    <a:lumMod val="50000"/>
                  </a:schemeClr>
                </a:solidFill>
              </a:rPr>
              <a:t>Screen</a:t>
            </a:r>
          </a:p>
          <a:p>
            <a:pPr lvl="1"/>
            <a:r>
              <a:rPr lang="en-US" b="1" dirty="0" smtClean="0"/>
              <a:t>Data Focus (i.e. Tasks, Resources, Assignments)</a:t>
            </a:r>
          </a:p>
          <a:p>
            <a:pPr lvl="1"/>
            <a:r>
              <a:rPr lang="en-US" dirty="0" smtClean="0">
                <a:solidFill>
                  <a:schemeClr val="bg1">
                    <a:lumMod val="50000"/>
                  </a:schemeClr>
                </a:solidFill>
              </a:rPr>
              <a:t>Chart, Detail Grid, or other Visual Display</a:t>
            </a:r>
          </a:p>
          <a:p>
            <a:r>
              <a:rPr lang="en-US" b="1" dirty="0" smtClean="0"/>
              <a:t>Data Table (initial default)</a:t>
            </a:r>
          </a:p>
          <a:p>
            <a:r>
              <a:rPr lang="en-US" dirty="0" smtClean="0">
                <a:solidFill>
                  <a:schemeClr val="bg1">
                    <a:lumMod val="50000"/>
                  </a:schemeClr>
                </a:solidFill>
              </a:rPr>
              <a:t>Text Styles and Bar Styles</a:t>
            </a:r>
          </a:p>
          <a:p>
            <a:r>
              <a:rPr lang="en-US" dirty="0" smtClean="0">
                <a:solidFill>
                  <a:schemeClr val="bg1">
                    <a:lumMod val="50000"/>
                  </a:schemeClr>
                </a:solidFill>
              </a:rPr>
              <a:t>Other</a:t>
            </a:r>
          </a:p>
          <a:p>
            <a:pPr lvl="1"/>
            <a:r>
              <a:rPr lang="en-US" dirty="0" smtClean="0">
                <a:solidFill>
                  <a:schemeClr val="bg1">
                    <a:lumMod val="50000"/>
                  </a:schemeClr>
                </a:solidFill>
              </a:rPr>
              <a:t>Print Setup</a:t>
            </a:r>
          </a:p>
          <a:p>
            <a:pPr lvl="1"/>
            <a:r>
              <a:rPr lang="en-US" dirty="0" smtClean="0">
                <a:solidFill>
                  <a:schemeClr val="bg1">
                    <a:lumMod val="50000"/>
                  </a:schemeClr>
                </a:solidFill>
              </a:rPr>
              <a:t>Filter</a:t>
            </a:r>
            <a:r>
              <a:rPr lang="en-US" dirty="0">
                <a:solidFill>
                  <a:schemeClr val="bg1">
                    <a:lumMod val="50000"/>
                  </a:schemeClr>
                </a:solidFill>
              </a:rPr>
              <a:t> </a:t>
            </a:r>
            <a:r>
              <a:rPr lang="en-US" dirty="0" smtClean="0">
                <a:solidFill>
                  <a:schemeClr val="bg1">
                    <a:lumMod val="50000"/>
                  </a:schemeClr>
                </a:solidFill>
              </a:rPr>
              <a:t>and Highlight</a:t>
            </a:r>
          </a:p>
          <a:p>
            <a:pPr lvl="1"/>
            <a:r>
              <a:rPr lang="en-US" dirty="0" smtClean="0">
                <a:solidFill>
                  <a:schemeClr val="bg1">
                    <a:lumMod val="50000"/>
                  </a:schemeClr>
                </a:solidFill>
              </a:rPr>
              <a:t>Timescale</a:t>
            </a:r>
          </a:p>
        </p:txBody>
      </p:sp>
    </p:spTree>
    <p:extLst>
      <p:ext uri="{BB962C8B-B14F-4D97-AF65-F5344CB8AC3E}">
        <p14:creationId xmlns:p14="http://schemas.microsoft.com/office/powerpoint/2010/main" val="20630856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 Table Concept</a:t>
            </a:r>
            <a:endParaRPr lang="en-US" dirty="0"/>
          </a:p>
        </p:txBody>
      </p:sp>
      <p:sp>
        <p:nvSpPr>
          <p:cNvPr id="5" name="Content Placeholder 4"/>
          <p:cNvSpPr>
            <a:spLocks noGrp="1"/>
          </p:cNvSpPr>
          <p:nvPr>
            <p:ph sz="quarter" idx="10"/>
          </p:nvPr>
        </p:nvSpPr>
        <p:spPr>
          <a:xfrm>
            <a:off x="228600" y="856984"/>
            <a:ext cx="8686800" cy="1124216"/>
          </a:xfrm>
        </p:spPr>
        <p:txBody>
          <a:bodyPr/>
          <a:lstStyle/>
          <a:p>
            <a:r>
              <a:rPr lang="en-US" sz="2400" dirty="0" smtClean="0"/>
              <a:t>Queries or SQL Views</a:t>
            </a:r>
          </a:p>
          <a:p>
            <a:r>
              <a:rPr lang="en-US" sz="2400" dirty="0" smtClean="0"/>
              <a:t>A collection of data columns represented by a useful name</a:t>
            </a:r>
            <a:endParaRPr lang="en-US" sz="2400" dirty="0"/>
          </a:p>
        </p:txBody>
      </p:sp>
      <p:sp>
        <p:nvSpPr>
          <p:cNvPr id="7" name="TextBox 6"/>
          <p:cNvSpPr txBox="1"/>
          <p:nvPr/>
        </p:nvSpPr>
        <p:spPr>
          <a:xfrm>
            <a:off x="1345679" y="2430482"/>
            <a:ext cx="1880643" cy="3970318"/>
          </a:xfrm>
          <a:prstGeom prst="rect">
            <a:avLst/>
          </a:prstGeom>
          <a:noFill/>
        </p:spPr>
        <p:txBody>
          <a:bodyPr wrap="none" rtlCol="0">
            <a:spAutoFit/>
          </a:bodyPr>
          <a:lstStyle/>
          <a:p>
            <a:r>
              <a:rPr lang="en-US" sz="1400" dirty="0" smtClean="0"/>
              <a:t>% Complete</a:t>
            </a:r>
          </a:p>
          <a:p>
            <a:r>
              <a:rPr lang="en-US" sz="1400" dirty="0" smtClean="0"/>
              <a:t>% Work Complete</a:t>
            </a:r>
          </a:p>
          <a:p>
            <a:r>
              <a:rPr lang="en-US" sz="1400" dirty="0" smtClean="0"/>
              <a:t>Actual Cost</a:t>
            </a:r>
          </a:p>
          <a:p>
            <a:r>
              <a:rPr lang="en-US" sz="1400" dirty="0" smtClean="0"/>
              <a:t>Actual Duration</a:t>
            </a:r>
          </a:p>
          <a:p>
            <a:r>
              <a:rPr lang="en-US" sz="1400" dirty="0" smtClean="0"/>
              <a:t>Actual Work</a:t>
            </a:r>
          </a:p>
          <a:p>
            <a:r>
              <a:rPr lang="en-US" sz="1400" dirty="0" smtClean="0"/>
              <a:t>Baseline Cost</a:t>
            </a:r>
          </a:p>
          <a:p>
            <a:r>
              <a:rPr lang="en-US" sz="1400" dirty="0" smtClean="0"/>
              <a:t>Baseline Duration</a:t>
            </a:r>
          </a:p>
          <a:p>
            <a:r>
              <a:rPr lang="en-US" sz="1400" dirty="0" smtClean="0"/>
              <a:t>Baseline Work</a:t>
            </a:r>
          </a:p>
          <a:p>
            <a:r>
              <a:rPr lang="en-US" sz="1400" dirty="0" smtClean="0"/>
              <a:t>Cost</a:t>
            </a:r>
          </a:p>
          <a:p>
            <a:r>
              <a:rPr lang="en-US" sz="1400" dirty="0" smtClean="0"/>
              <a:t>Duration</a:t>
            </a:r>
          </a:p>
          <a:p>
            <a:r>
              <a:rPr lang="en-US" sz="1400" dirty="0" smtClean="0"/>
              <a:t>Finish Date</a:t>
            </a:r>
          </a:p>
          <a:p>
            <a:r>
              <a:rPr lang="en-US" sz="1400" dirty="0" smtClean="0"/>
              <a:t>Name</a:t>
            </a:r>
          </a:p>
          <a:p>
            <a:r>
              <a:rPr lang="en-US" sz="1400" dirty="0" smtClean="0"/>
              <a:t>Remaining Work</a:t>
            </a:r>
          </a:p>
          <a:p>
            <a:r>
              <a:rPr lang="en-US" sz="1400" dirty="0" smtClean="0"/>
              <a:t>Start Date</a:t>
            </a:r>
          </a:p>
          <a:p>
            <a:r>
              <a:rPr lang="en-US" sz="1400" dirty="0" smtClean="0"/>
              <a:t>Work</a:t>
            </a:r>
          </a:p>
          <a:p>
            <a:endParaRPr lang="en-US" sz="1400" dirty="0" smtClean="0"/>
          </a:p>
          <a:p>
            <a:r>
              <a:rPr lang="en-US" sz="1400" dirty="0" smtClean="0"/>
              <a:t>…20,000+ data fields</a:t>
            </a:r>
          </a:p>
          <a:p>
            <a:endParaRPr lang="en-US" sz="1400" dirty="0"/>
          </a:p>
        </p:txBody>
      </p:sp>
      <p:sp>
        <p:nvSpPr>
          <p:cNvPr id="8" name="TextBox 7"/>
          <p:cNvSpPr txBox="1"/>
          <p:nvPr/>
        </p:nvSpPr>
        <p:spPr>
          <a:xfrm>
            <a:off x="357042" y="2133600"/>
            <a:ext cx="3857916" cy="338554"/>
          </a:xfrm>
          <a:prstGeom prst="rect">
            <a:avLst/>
          </a:prstGeom>
          <a:noFill/>
        </p:spPr>
        <p:txBody>
          <a:bodyPr wrap="none" rtlCol="0">
            <a:spAutoFit/>
          </a:bodyPr>
          <a:lstStyle/>
          <a:p>
            <a:r>
              <a:rPr lang="en-US" sz="1600" b="1" dirty="0" smtClean="0"/>
              <a:t>EXISTING PROJECT TASK COLUMNS</a:t>
            </a:r>
            <a:endParaRPr lang="en-US" sz="1600" b="1" dirty="0"/>
          </a:p>
        </p:txBody>
      </p:sp>
      <p:sp>
        <p:nvSpPr>
          <p:cNvPr id="9" name="TextBox 8"/>
          <p:cNvSpPr txBox="1"/>
          <p:nvPr/>
        </p:nvSpPr>
        <p:spPr>
          <a:xfrm>
            <a:off x="5281758" y="2133600"/>
            <a:ext cx="3505200" cy="584775"/>
          </a:xfrm>
          <a:prstGeom prst="rect">
            <a:avLst/>
          </a:prstGeom>
          <a:noFill/>
        </p:spPr>
        <p:txBody>
          <a:bodyPr wrap="square" rtlCol="0">
            <a:spAutoFit/>
          </a:bodyPr>
          <a:lstStyle/>
          <a:p>
            <a:r>
              <a:rPr lang="en-US" sz="1600" b="1" dirty="0" smtClean="0"/>
              <a:t>THE ENTRY TABLE WHEN I’M USING THE GANTT CHART</a:t>
            </a:r>
            <a:endParaRPr lang="en-US" sz="1600" b="1" dirty="0"/>
          </a:p>
        </p:txBody>
      </p:sp>
      <p:sp>
        <p:nvSpPr>
          <p:cNvPr id="10" name="TextBox 9"/>
          <p:cNvSpPr txBox="1"/>
          <p:nvPr/>
        </p:nvSpPr>
        <p:spPr>
          <a:xfrm>
            <a:off x="6394600" y="2887652"/>
            <a:ext cx="1279517" cy="1815882"/>
          </a:xfrm>
          <a:prstGeom prst="rect">
            <a:avLst/>
          </a:prstGeom>
          <a:noFill/>
        </p:spPr>
        <p:txBody>
          <a:bodyPr wrap="none" rtlCol="0">
            <a:spAutoFit/>
          </a:bodyPr>
          <a:lstStyle/>
          <a:p>
            <a:r>
              <a:rPr lang="en-US" sz="1400" dirty="0" smtClean="0"/>
              <a:t>Indicators</a:t>
            </a:r>
          </a:p>
          <a:p>
            <a:r>
              <a:rPr lang="en-US" sz="1400" dirty="0" smtClean="0"/>
              <a:t>Task Type</a:t>
            </a:r>
          </a:p>
          <a:p>
            <a:r>
              <a:rPr lang="en-US" sz="1400" dirty="0" smtClean="0"/>
              <a:t>Name</a:t>
            </a:r>
          </a:p>
          <a:p>
            <a:r>
              <a:rPr lang="en-US" sz="1400" dirty="0" smtClean="0"/>
              <a:t>Duration</a:t>
            </a:r>
          </a:p>
          <a:p>
            <a:r>
              <a:rPr lang="en-US" sz="1400" dirty="0" smtClean="0"/>
              <a:t>Start Date</a:t>
            </a:r>
          </a:p>
          <a:p>
            <a:r>
              <a:rPr lang="en-US" sz="1400" dirty="0" smtClean="0"/>
              <a:t>Finish Date</a:t>
            </a:r>
          </a:p>
          <a:p>
            <a:r>
              <a:rPr lang="en-US" sz="1400" dirty="0" smtClean="0"/>
              <a:t>Predecessors</a:t>
            </a:r>
          </a:p>
          <a:p>
            <a:r>
              <a:rPr lang="en-US" sz="1400" dirty="0" smtClean="0"/>
              <a:t>Resources</a:t>
            </a:r>
          </a:p>
        </p:txBody>
      </p:sp>
    </p:spTree>
    <p:extLst>
      <p:ext uri="{BB962C8B-B14F-4D97-AF65-F5344CB8AC3E}">
        <p14:creationId xmlns:p14="http://schemas.microsoft.com/office/powerpoint/2010/main" val="1175667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Project Tables</a:t>
            </a:r>
            <a:endParaRPr lang="en-US" dirty="0"/>
          </a:p>
        </p:txBody>
      </p:sp>
      <p:sp>
        <p:nvSpPr>
          <p:cNvPr id="5" name="Content Placeholder 4"/>
          <p:cNvSpPr>
            <a:spLocks noGrp="1"/>
          </p:cNvSpPr>
          <p:nvPr>
            <p:ph sz="quarter" idx="10"/>
          </p:nvPr>
        </p:nvSpPr>
        <p:spPr>
          <a:xfrm>
            <a:off x="228600" y="856984"/>
            <a:ext cx="8686800" cy="1429016"/>
          </a:xfrm>
        </p:spPr>
        <p:txBody>
          <a:bodyPr/>
          <a:lstStyle/>
          <a:p>
            <a:r>
              <a:rPr lang="en-US" sz="2000" dirty="0" smtClean="0"/>
              <a:t>Data will be relative to the current view</a:t>
            </a:r>
          </a:p>
          <a:p>
            <a:r>
              <a:rPr lang="en-US" sz="2000" dirty="0" smtClean="0"/>
              <a:t>For example, if you open the Task Usage View and show the Cost Table, you will see current, baseline, actual cost data for assignments.</a:t>
            </a:r>
            <a:endParaRPr lang="en-US" sz="2000" dirty="0"/>
          </a:p>
        </p:txBody>
      </p:sp>
      <p:graphicFrame>
        <p:nvGraphicFramePr>
          <p:cNvPr id="6" name="Content Placeholder 3"/>
          <p:cNvGraphicFramePr>
            <a:graphicFrameLocks/>
          </p:cNvGraphicFramePr>
          <p:nvPr>
            <p:extLst>
              <p:ext uri="{D42A27DB-BD31-4B8C-83A1-F6EECF244321}">
                <p14:modId xmlns:p14="http://schemas.microsoft.com/office/powerpoint/2010/main" val="1800724391"/>
              </p:ext>
            </p:extLst>
          </p:nvPr>
        </p:nvGraphicFramePr>
        <p:xfrm>
          <a:off x="228600" y="2438400"/>
          <a:ext cx="8686800" cy="2713566"/>
        </p:xfrm>
        <a:graphic>
          <a:graphicData uri="http://schemas.openxmlformats.org/drawingml/2006/table">
            <a:tbl>
              <a:tblPr firstRow="1" bandRow="1">
                <a:tableStyleId>{912C8C85-51F0-491E-9774-3900AFEF0FD7}</a:tableStyleId>
              </a:tblPr>
              <a:tblGrid>
                <a:gridCol w="1447800">
                  <a:extLst>
                    <a:ext uri="{9D8B030D-6E8A-4147-A177-3AD203B41FA5}">
                      <a16:colId xmlns:a16="http://schemas.microsoft.com/office/drawing/2014/main" val="1413798727"/>
                    </a:ext>
                  </a:extLst>
                </a:gridCol>
                <a:gridCol w="2413000">
                  <a:extLst>
                    <a:ext uri="{9D8B030D-6E8A-4147-A177-3AD203B41FA5}">
                      <a16:colId xmlns:a16="http://schemas.microsoft.com/office/drawing/2014/main" val="3990573734"/>
                    </a:ext>
                  </a:extLst>
                </a:gridCol>
                <a:gridCol w="2413000">
                  <a:extLst>
                    <a:ext uri="{9D8B030D-6E8A-4147-A177-3AD203B41FA5}">
                      <a16:colId xmlns:a16="http://schemas.microsoft.com/office/drawing/2014/main" val="1951390587"/>
                    </a:ext>
                  </a:extLst>
                </a:gridCol>
                <a:gridCol w="2413000">
                  <a:extLst>
                    <a:ext uri="{9D8B030D-6E8A-4147-A177-3AD203B41FA5}">
                      <a16:colId xmlns:a16="http://schemas.microsoft.com/office/drawing/2014/main" val="15671115"/>
                    </a:ext>
                  </a:extLst>
                </a:gridCol>
              </a:tblGrid>
              <a:tr h="593513">
                <a:tc>
                  <a:txBody>
                    <a:bodyPr/>
                    <a:lstStyle/>
                    <a:p>
                      <a:pPr algn="ctr"/>
                      <a:endParaRPr lang="en-US" dirty="0"/>
                    </a:p>
                  </a:txBody>
                  <a:tcPr/>
                </a:tc>
                <a:tc>
                  <a:txBody>
                    <a:bodyPr/>
                    <a:lstStyle/>
                    <a:p>
                      <a:pPr algn="ctr"/>
                      <a:r>
                        <a:rPr lang="en-US" dirty="0" smtClean="0"/>
                        <a:t>Current Expectation</a:t>
                      </a:r>
                    </a:p>
                    <a:p>
                      <a:pPr algn="ctr"/>
                      <a:r>
                        <a:rPr lang="en-US" dirty="0" smtClean="0"/>
                        <a:t>(Planned and Real)</a:t>
                      </a:r>
                      <a:endParaRPr lang="en-US" dirty="0"/>
                    </a:p>
                  </a:txBody>
                  <a:tcPr/>
                </a:tc>
                <a:tc>
                  <a:txBody>
                    <a:bodyPr/>
                    <a:lstStyle/>
                    <a:p>
                      <a:pPr algn="ctr"/>
                      <a:r>
                        <a:rPr lang="en-US" dirty="0" smtClean="0"/>
                        <a:t>Original Expectation</a:t>
                      </a:r>
                    </a:p>
                    <a:p>
                      <a:pPr algn="ctr"/>
                      <a:r>
                        <a:rPr lang="en-US" dirty="0" smtClean="0"/>
                        <a:t>(Baseline)</a:t>
                      </a:r>
                      <a:endParaRPr lang="en-US" dirty="0"/>
                    </a:p>
                  </a:txBody>
                  <a:tcPr/>
                </a:tc>
                <a:tc>
                  <a:txBody>
                    <a:bodyPr/>
                    <a:lstStyle/>
                    <a:p>
                      <a:pPr algn="ctr"/>
                      <a:r>
                        <a:rPr lang="en-US" baseline="0" dirty="0" smtClean="0"/>
                        <a:t>Actuals Comparisons</a:t>
                      </a:r>
                      <a:endParaRPr lang="en-US" dirty="0"/>
                    </a:p>
                  </a:txBody>
                  <a:tcPr/>
                </a:tc>
                <a:extLst>
                  <a:ext uri="{0D108BD9-81ED-4DB2-BD59-A6C34878D82A}">
                    <a16:rowId xmlns:a16="http://schemas.microsoft.com/office/drawing/2014/main" val="1354998228"/>
                  </a:ext>
                </a:extLst>
              </a:tr>
              <a:tr h="691162">
                <a:tc>
                  <a:txBody>
                    <a:bodyPr/>
                    <a:lstStyle/>
                    <a:p>
                      <a:pPr algn="ctr"/>
                      <a:r>
                        <a:rPr lang="en-US" dirty="0" smtClean="0"/>
                        <a:t>Durations</a:t>
                      </a:r>
                    </a:p>
                    <a:p>
                      <a:pPr algn="ctr"/>
                      <a:r>
                        <a:rPr lang="en-US" dirty="0" smtClean="0"/>
                        <a:t>Dates</a:t>
                      </a:r>
                      <a:endParaRPr lang="en-US" dirty="0"/>
                    </a:p>
                  </a:txBody>
                  <a:tcPr/>
                </a:tc>
                <a:tc>
                  <a:txBody>
                    <a:bodyPr/>
                    <a:lstStyle/>
                    <a:p>
                      <a:pPr algn="ctr"/>
                      <a:r>
                        <a:rPr lang="en-US" dirty="0" smtClean="0"/>
                        <a:t>Entry, Usage</a:t>
                      </a:r>
                      <a:endParaRPr lang="en-US" dirty="0"/>
                    </a:p>
                  </a:txBody>
                  <a:tcPr/>
                </a:tc>
                <a:tc>
                  <a:txBody>
                    <a:bodyPr/>
                    <a:lstStyle/>
                    <a:p>
                      <a:pPr algn="ctr"/>
                      <a:r>
                        <a:rPr lang="en-US" dirty="0" smtClean="0"/>
                        <a:t>Baseline</a:t>
                      </a:r>
                      <a:endParaRPr lang="en-US" dirty="0"/>
                    </a:p>
                  </a:txBody>
                  <a:tcPr/>
                </a:tc>
                <a:tc>
                  <a:txBody>
                    <a:bodyPr/>
                    <a:lstStyle/>
                    <a:p>
                      <a:pPr algn="ctr"/>
                      <a:r>
                        <a:rPr lang="en-US" dirty="0" smtClean="0"/>
                        <a:t>Tracking</a:t>
                      </a:r>
                      <a:endParaRPr lang="en-US" dirty="0"/>
                    </a:p>
                  </a:txBody>
                  <a:tcPr/>
                </a:tc>
                <a:extLst>
                  <a:ext uri="{0D108BD9-81ED-4DB2-BD59-A6C34878D82A}">
                    <a16:rowId xmlns:a16="http://schemas.microsoft.com/office/drawing/2014/main" val="143099025"/>
                  </a:ext>
                </a:extLst>
              </a:tr>
              <a:tr h="691162">
                <a:tc>
                  <a:txBody>
                    <a:bodyPr/>
                    <a:lstStyle/>
                    <a:p>
                      <a:pPr algn="ctr"/>
                      <a:r>
                        <a:rPr lang="en-US" dirty="0" smtClean="0"/>
                        <a:t>Work</a:t>
                      </a:r>
                      <a:endParaRPr lang="en-US" dirty="0"/>
                    </a:p>
                  </a:txBody>
                  <a:tcPr/>
                </a:tc>
                <a:tc>
                  <a:txBody>
                    <a:bodyPr/>
                    <a:lstStyle/>
                    <a:p>
                      <a:pPr algn="ctr"/>
                      <a:r>
                        <a:rPr lang="en-US" dirty="0" smtClean="0"/>
                        <a:t>Usage,</a:t>
                      </a:r>
                      <a:r>
                        <a:rPr lang="en-US" baseline="0" dirty="0" smtClean="0"/>
                        <a:t> </a:t>
                      </a:r>
                      <a:r>
                        <a:rPr lang="en-US" dirty="0" smtClean="0"/>
                        <a:t>Work</a:t>
                      </a:r>
                      <a:endParaRPr lang="en-US" dirty="0"/>
                    </a:p>
                  </a:txBody>
                  <a:tcPr/>
                </a:tc>
                <a:tc>
                  <a:txBody>
                    <a:bodyPr/>
                    <a:lstStyle/>
                    <a:p>
                      <a:pPr algn="ctr"/>
                      <a:r>
                        <a:rPr lang="en-US" dirty="0" smtClean="0"/>
                        <a:t>Work, Baseline</a:t>
                      </a:r>
                      <a:endParaRPr lang="en-US" dirty="0"/>
                    </a:p>
                  </a:txBody>
                  <a:tcPr/>
                </a:tc>
                <a:tc>
                  <a:txBody>
                    <a:bodyPr/>
                    <a:lstStyle/>
                    <a:p>
                      <a:pPr algn="ctr"/>
                      <a:r>
                        <a:rPr lang="en-US" dirty="0" smtClean="0"/>
                        <a:t>Work, Tracking</a:t>
                      </a:r>
                      <a:endParaRPr lang="en-US" dirty="0"/>
                    </a:p>
                  </a:txBody>
                  <a:tcPr/>
                </a:tc>
                <a:extLst>
                  <a:ext uri="{0D108BD9-81ED-4DB2-BD59-A6C34878D82A}">
                    <a16:rowId xmlns:a16="http://schemas.microsoft.com/office/drawing/2014/main" val="3239670398"/>
                  </a:ext>
                </a:extLst>
              </a:tr>
              <a:tr h="691162">
                <a:tc>
                  <a:txBody>
                    <a:bodyPr/>
                    <a:lstStyle/>
                    <a:p>
                      <a:pPr algn="ctr"/>
                      <a:r>
                        <a:rPr lang="en-US" dirty="0" smtClean="0"/>
                        <a:t>Cost</a:t>
                      </a:r>
                      <a:endParaRPr lang="en-US" dirty="0"/>
                    </a:p>
                  </a:txBody>
                  <a:tcPr/>
                </a:tc>
                <a:tc>
                  <a:txBody>
                    <a:bodyPr/>
                    <a:lstStyle/>
                    <a:p>
                      <a:pPr algn="ctr"/>
                      <a:r>
                        <a:rPr lang="en-US" dirty="0" smtClean="0"/>
                        <a:t>Cost</a:t>
                      </a:r>
                      <a:endParaRPr lang="en-US" dirty="0"/>
                    </a:p>
                  </a:txBody>
                  <a:tcPr/>
                </a:tc>
                <a:tc>
                  <a:txBody>
                    <a:bodyPr/>
                    <a:lstStyle/>
                    <a:p>
                      <a:pPr algn="ctr"/>
                      <a:r>
                        <a:rPr lang="en-US" dirty="0" smtClean="0"/>
                        <a:t>Cost, Baseline</a:t>
                      </a:r>
                      <a:endParaRPr lang="en-US" dirty="0"/>
                    </a:p>
                  </a:txBody>
                  <a:tcPr/>
                </a:tc>
                <a:tc>
                  <a:txBody>
                    <a:bodyPr/>
                    <a:lstStyle/>
                    <a:p>
                      <a:pPr algn="ctr"/>
                      <a:r>
                        <a:rPr lang="en-US" dirty="0" smtClean="0"/>
                        <a:t>Cost, Tracking</a:t>
                      </a:r>
                      <a:endParaRPr lang="en-US" dirty="0"/>
                    </a:p>
                  </a:txBody>
                  <a:tcPr/>
                </a:tc>
                <a:extLst>
                  <a:ext uri="{0D108BD9-81ED-4DB2-BD59-A6C34878D82A}">
                    <a16:rowId xmlns:a16="http://schemas.microsoft.com/office/drawing/2014/main" val="2835206139"/>
                  </a:ext>
                </a:extLst>
              </a:tr>
            </a:tbl>
          </a:graphicData>
        </a:graphic>
      </p:graphicFrame>
    </p:spTree>
    <p:extLst>
      <p:ext uri="{BB962C8B-B14F-4D97-AF65-F5344CB8AC3E}">
        <p14:creationId xmlns:p14="http://schemas.microsoft.com/office/powerpoint/2010/main" val="41106042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Custom Fields</a:t>
            </a:r>
            <a:endParaRPr lang="en-US" dirty="0"/>
          </a:p>
        </p:txBody>
      </p:sp>
      <p:sp>
        <p:nvSpPr>
          <p:cNvPr id="5" name="Content Placeholder 4"/>
          <p:cNvSpPr>
            <a:spLocks noGrp="1"/>
          </p:cNvSpPr>
          <p:nvPr>
            <p:ph sz="quarter" idx="10"/>
          </p:nvPr>
        </p:nvSpPr>
        <p:spPr>
          <a:xfrm>
            <a:off x="228600" y="856984"/>
            <a:ext cx="8686800" cy="1124216"/>
          </a:xfrm>
        </p:spPr>
        <p:txBody>
          <a:bodyPr/>
          <a:lstStyle/>
          <a:p>
            <a:r>
              <a:rPr lang="en-US" sz="2400" dirty="0" smtClean="0"/>
              <a:t>Text Columns</a:t>
            </a:r>
          </a:p>
          <a:p>
            <a:r>
              <a:rPr lang="en-US" sz="2400" dirty="0" smtClean="0"/>
              <a:t>Number Columns and Calculations</a:t>
            </a:r>
            <a:endParaRPr lang="en-US" sz="2400" dirty="0"/>
          </a:p>
        </p:txBody>
      </p:sp>
      <p:sp>
        <p:nvSpPr>
          <p:cNvPr id="7" name="TextBox 6"/>
          <p:cNvSpPr txBox="1"/>
          <p:nvPr/>
        </p:nvSpPr>
        <p:spPr>
          <a:xfrm>
            <a:off x="1345679" y="2430482"/>
            <a:ext cx="2672526" cy="3539430"/>
          </a:xfrm>
          <a:prstGeom prst="rect">
            <a:avLst/>
          </a:prstGeom>
          <a:noFill/>
        </p:spPr>
        <p:txBody>
          <a:bodyPr wrap="none" rtlCol="0">
            <a:spAutoFit/>
          </a:bodyPr>
          <a:lstStyle/>
          <a:p>
            <a:r>
              <a:rPr lang="en-US" sz="1400" dirty="0" smtClean="0"/>
              <a:t>Number1 (Total Cases)</a:t>
            </a:r>
          </a:p>
          <a:p>
            <a:r>
              <a:rPr lang="en-US" sz="1400" dirty="0" smtClean="0"/>
              <a:t>Number2 (Remaining Cases)</a:t>
            </a:r>
          </a:p>
          <a:p>
            <a:r>
              <a:rPr lang="en-US" sz="1400" dirty="0" smtClean="0"/>
              <a:t>Number3 (Cases Processed)</a:t>
            </a:r>
          </a:p>
          <a:p>
            <a:r>
              <a:rPr lang="en-US" sz="1400" dirty="0" smtClean="0"/>
              <a:t>Number4 (Cases Per Hour Est)</a:t>
            </a:r>
          </a:p>
          <a:p>
            <a:r>
              <a:rPr lang="en-US" sz="1400" dirty="0" smtClean="0"/>
              <a:t>Number5 (Estimated Hours)</a:t>
            </a:r>
          </a:p>
          <a:p>
            <a:r>
              <a:rPr lang="en-US" sz="1400" dirty="0" smtClean="0"/>
              <a:t>Text1 (Branch Office)</a:t>
            </a:r>
          </a:p>
          <a:p>
            <a:r>
              <a:rPr lang="en-US" sz="1400" dirty="0" smtClean="0"/>
              <a:t>Text2 (Project Name)</a:t>
            </a:r>
          </a:p>
          <a:p>
            <a:r>
              <a:rPr lang="en-US" sz="1400" dirty="0" smtClean="0"/>
              <a:t>Text3 (Case Type)</a:t>
            </a:r>
          </a:p>
          <a:p>
            <a:r>
              <a:rPr lang="en-US" sz="1400" dirty="0" smtClean="0"/>
              <a:t>Text4</a:t>
            </a:r>
          </a:p>
          <a:p>
            <a:r>
              <a:rPr lang="en-US" sz="1400" dirty="0" smtClean="0"/>
              <a:t>Text5</a:t>
            </a:r>
          </a:p>
          <a:p>
            <a:r>
              <a:rPr lang="en-US" sz="1400" dirty="0" smtClean="0"/>
              <a:t>Text6</a:t>
            </a:r>
          </a:p>
          <a:p>
            <a:r>
              <a:rPr lang="en-US" sz="1400" dirty="0" smtClean="0"/>
              <a:t>Text7</a:t>
            </a:r>
          </a:p>
          <a:p>
            <a:r>
              <a:rPr lang="en-US" sz="1400" dirty="0" smtClean="0"/>
              <a:t>Text8</a:t>
            </a:r>
          </a:p>
          <a:p>
            <a:endParaRPr lang="en-US" sz="1400" dirty="0" smtClean="0"/>
          </a:p>
          <a:p>
            <a:r>
              <a:rPr lang="en-US" sz="1400" dirty="0" smtClean="0"/>
              <a:t>…20,000+ data fields</a:t>
            </a:r>
          </a:p>
          <a:p>
            <a:endParaRPr lang="en-US" sz="1400" dirty="0"/>
          </a:p>
        </p:txBody>
      </p:sp>
      <p:sp>
        <p:nvSpPr>
          <p:cNvPr id="8" name="TextBox 7"/>
          <p:cNvSpPr txBox="1"/>
          <p:nvPr/>
        </p:nvSpPr>
        <p:spPr>
          <a:xfrm>
            <a:off x="357042" y="2133600"/>
            <a:ext cx="4524252" cy="338554"/>
          </a:xfrm>
          <a:prstGeom prst="rect">
            <a:avLst/>
          </a:prstGeom>
          <a:noFill/>
        </p:spPr>
        <p:txBody>
          <a:bodyPr wrap="none" rtlCol="0">
            <a:spAutoFit/>
          </a:bodyPr>
          <a:lstStyle/>
          <a:p>
            <a:r>
              <a:rPr lang="en-US" sz="1600" b="1" dirty="0" smtClean="0"/>
              <a:t>CUSTOMIZABLE PROJECT TASK COLUMNS</a:t>
            </a:r>
            <a:endParaRPr lang="en-US" sz="1600" b="1" dirty="0"/>
          </a:p>
        </p:txBody>
      </p:sp>
      <p:sp>
        <p:nvSpPr>
          <p:cNvPr id="9" name="TextBox 8"/>
          <p:cNvSpPr txBox="1"/>
          <p:nvPr/>
        </p:nvSpPr>
        <p:spPr>
          <a:xfrm>
            <a:off x="5281758" y="2133600"/>
            <a:ext cx="3505200" cy="584775"/>
          </a:xfrm>
          <a:prstGeom prst="rect">
            <a:avLst/>
          </a:prstGeom>
          <a:noFill/>
        </p:spPr>
        <p:txBody>
          <a:bodyPr wrap="square" rtlCol="0">
            <a:spAutoFit/>
          </a:bodyPr>
          <a:lstStyle/>
          <a:p>
            <a:r>
              <a:rPr lang="en-US" sz="1600" b="1" dirty="0" smtClean="0"/>
              <a:t>THE CUSTOMIZED ENTRY TABLE PROVIDED FOR THE TEAM</a:t>
            </a:r>
            <a:endParaRPr lang="en-US" sz="1600" b="1" dirty="0"/>
          </a:p>
        </p:txBody>
      </p:sp>
      <p:sp>
        <p:nvSpPr>
          <p:cNvPr id="10" name="TextBox 9"/>
          <p:cNvSpPr txBox="1"/>
          <p:nvPr/>
        </p:nvSpPr>
        <p:spPr>
          <a:xfrm>
            <a:off x="6101571" y="2795587"/>
            <a:ext cx="1865575" cy="2462213"/>
          </a:xfrm>
          <a:prstGeom prst="rect">
            <a:avLst/>
          </a:prstGeom>
          <a:noFill/>
        </p:spPr>
        <p:txBody>
          <a:bodyPr wrap="none" rtlCol="0">
            <a:spAutoFit/>
          </a:bodyPr>
          <a:lstStyle/>
          <a:p>
            <a:r>
              <a:rPr lang="en-US" sz="1400" dirty="0" smtClean="0"/>
              <a:t>Indicators</a:t>
            </a:r>
          </a:p>
          <a:p>
            <a:r>
              <a:rPr lang="en-US" sz="1400" dirty="0" smtClean="0"/>
              <a:t>Task Type</a:t>
            </a:r>
          </a:p>
          <a:p>
            <a:r>
              <a:rPr lang="en-US" sz="1400" dirty="0" smtClean="0"/>
              <a:t>Name</a:t>
            </a:r>
          </a:p>
          <a:p>
            <a:r>
              <a:rPr lang="en-US" sz="1400" dirty="0" smtClean="0"/>
              <a:t>Duration</a:t>
            </a:r>
          </a:p>
          <a:p>
            <a:r>
              <a:rPr lang="en-US" sz="1400" dirty="0" smtClean="0"/>
              <a:t>Start Date</a:t>
            </a:r>
          </a:p>
          <a:p>
            <a:r>
              <a:rPr lang="en-US" sz="1400" dirty="0" smtClean="0"/>
              <a:t>Finish Date</a:t>
            </a:r>
          </a:p>
          <a:p>
            <a:r>
              <a:rPr lang="en-US" sz="1400" dirty="0" smtClean="0"/>
              <a:t>Predecessors</a:t>
            </a:r>
          </a:p>
          <a:p>
            <a:r>
              <a:rPr lang="en-US" sz="1400" dirty="0" smtClean="0"/>
              <a:t>Resources</a:t>
            </a:r>
          </a:p>
          <a:p>
            <a:r>
              <a:rPr lang="en-US" sz="1400" dirty="0"/>
              <a:t>Text1 (Branch Office)</a:t>
            </a:r>
          </a:p>
          <a:p>
            <a:r>
              <a:rPr lang="en-US" sz="1400" dirty="0"/>
              <a:t>Text2 (Project Name)</a:t>
            </a:r>
          </a:p>
          <a:p>
            <a:r>
              <a:rPr lang="en-US" sz="1400" dirty="0"/>
              <a:t>Text3 (Case Type</a:t>
            </a:r>
            <a:r>
              <a:rPr lang="en-US" sz="1400" dirty="0" smtClean="0"/>
              <a:t>)</a:t>
            </a:r>
            <a:endParaRPr lang="en-US" sz="1400" dirty="0"/>
          </a:p>
        </p:txBody>
      </p:sp>
    </p:spTree>
    <p:extLst>
      <p:ext uri="{BB962C8B-B14F-4D97-AF65-F5344CB8AC3E}">
        <p14:creationId xmlns:p14="http://schemas.microsoft.com/office/powerpoint/2010/main" val="26620582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Example</a:t>
            </a:r>
            <a:endParaRPr lang="en-US" dirty="0"/>
          </a:p>
        </p:txBody>
      </p:sp>
      <p:sp>
        <p:nvSpPr>
          <p:cNvPr id="3" name="Content Placeholder 2"/>
          <p:cNvSpPr>
            <a:spLocks noGrp="1"/>
          </p:cNvSpPr>
          <p:nvPr>
            <p:ph sz="quarter" idx="10"/>
          </p:nvPr>
        </p:nvSpPr>
        <p:spPr>
          <a:xfrm>
            <a:off x="228600" y="856984"/>
            <a:ext cx="8686800" cy="2828326"/>
          </a:xfrm>
        </p:spPr>
        <p:txBody>
          <a:bodyPr/>
          <a:lstStyle/>
          <a:p>
            <a:r>
              <a:rPr lang="en-US" dirty="0" smtClean="0"/>
              <a:t>Case Backlog Clearing</a:t>
            </a:r>
          </a:p>
          <a:p>
            <a:pPr lvl="1"/>
            <a:r>
              <a:rPr lang="en-US" dirty="0" smtClean="0"/>
              <a:t>Running record of backlog projects performed for each Branch Office</a:t>
            </a:r>
          </a:p>
          <a:p>
            <a:pPr lvl="1"/>
            <a:r>
              <a:rPr lang="en-US" dirty="0" smtClean="0"/>
              <a:t>Analysis of case types</a:t>
            </a:r>
          </a:p>
          <a:p>
            <a:pPr lvl="1"/>
            <a:r>
              <a:rPr lang="en-US" dirty="0" smtClean="0"/>
              <a:t>Analysis of backlog recurrence</a:t>
            </a:r>
            <a:endParaRPr lang="en-US" dirty="0"/>
          </a:p>
        </p:txBody>
      </p:sp>
      <p:sp>
        <p:nvSpPr>
          <p:cNvPr id="4" name="Rectangle 3"/>
          <p:cNvSpPr/>
          <p:nvPr/>
        </p:nvSpPr>
        <p:spPr bwMode="auto">
          <a:xfrm>
            <a:off x="329478" y="3938155"/>
            <a:ext cx="1600200" cy="914400"/>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Projects</a:t>
            </a:r>
          </a:p>
        </p:txBody>
      </p:sp>
      <p:sp>
        <p:nvSpPr>
          <p:cNvPr id="5" name="Rectangle 4"/>
          <p:cNvSpPr/>
          <p:nvPr/>
        </p:nvSpPr>
        <p:spPr bwMode="auto">
          <a:xfrm>
            <a:off x="2632652" y="4495800"/>
            <a:ext cx="1600200" cy="91440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Tasks</a:t>
            </a:r>
          </a:p>
        </p:txBody>
      </p:sp>
      <p:sp>
        <p:nvSpPr>
          <p:cNvPr id="6" name="Rectangle 5"/>
          <p:cNvSpPr/>
          <p:nvPr/>
        </p:nvSpPr>
        <p:spPr bwMode="auto">
          <a:xfrm>
            <a:off x="4911147" y="4828310"/>
            <a:ext cx="1600200" cy="142009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Assignments</a:t>
            </a:r>
          </a:p>
        </p:txBody>
      </p:sp>
      <p:sp>
        <p:nvSpPr>
          <p:cNvPr id="7" name="Rectangle 6"/>
          <p:cNvSpPr/>
          <p:nvPr/>
        </p:nvSpPr>
        <p:spPr bwMode="auto">
          <a:xfrm>
            <a:off x="7189643" y="4502728"/>
            <a:ext cx="1600200" cy="9144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Resources</a:t>
            </a:r>
          </a:p>
        </p:txBody>
      </p:sp>
      <p:cxnSp>
        <p:nvCxnSpPr>
          <p:cNvPr id="8" name="Elbow Connector 7"/>
          <p:cNvCxnSpPr>
            <a:stCxn id="4" idx="3"/>
            <a:endCxn id="5" idx="1"/>
          </p:cNvCxnSpPr>
          <p:nvPr/>
        </p:nvCxnSpPr>
        <p:spPr bwMode="auto">
          <a:xfrm>
            <a:off x="1929678" y="4395355"/>
            <a:ext cx="702974" cy="557645"/>
          </a:xfrm>
          <a:prstGeom prst="bentConnector3">
            <a:avLst>
              <a:gd name="adj1" fmla="val 50000"/>
            </a:avLst>
          </a:prstGeom>
          <a:solidFill>
            <a:schemeClr val="accent1"/>
          </a:solidFill>
          <a:ln w="38100" cap="flat" cmpd="sng" algn="ctr">
            <a:solidFill>
              <a:schemeClr val="tx1"/>
            </a:solidFill>
            <a:prstDash val="solid"/>
            <a:round/>
            <a:headEnd type="none" w="med" len="med"/>
            <a:tailEnd type="none" w="med" len="med"/>
          </a:ln>
          <a:effectLst/>
        </p:spPr>
      </p:cxnSp>
      <p:cxnSp>
        <p:nvCxnSpPr>
          <p:cNvPr id="9" name="Elbow Connector 8"/>
          <p:cNvCxnSpPr>
            <a:stCxn id="5" idx="3"/>
            <a:endCxn id="6" idx="1"/>
          </p:cNvCxnSpPr>
          <p:nvPr/>
        </p:nvCxnSpPr>
        <p:spPr bwMode="auto">
          <a:xfrm>
            <a:off x="4232852" y="4953000"/>
            <a:ext cx="678295" cy="585355"/>
          </a:xfrm>
          <a:prstGeom prst="bentConnector3">
            <a:avLst/>
          </a:prstGeom>
          <a:solidFill>
            <a:schemeClr val="accent1"/>
          </a:solidFill>
          <a:ln w="38100" cap="flat" cmpd="sng" algn="ctr">
            <a:solidFill>
              <a:schemeClr val="bg1">
                <a:lumMod val="65000"/>
              </a:schemeClr>
            </a:solidFill>
            <a:prstDash val="solid"/>
            <a:round/>
            <a:headEnd type="none" w="med" len="med"/>
            <a:tailEnd type="none" w="med" len="med"/>
          </a:ln>
          <a:effectLst/>
        </p:spPr>
      </p:cxnSp>
      <p:cxnSp>
        <p:nvCxnSpPr>
          <p:cNvPr id="10" name="Elbow Connector 9"/>
          <p:cNvCxnSpPr>
            <a:stCxn id="6" idx="3"/>
            <a:endCxn id="7" idx="1"/>
          </p:cNvCxnSpPr>
          <p:nvPr/>
        </p:nvCxnSpPr>
        <p:spPr bwMode="auto">
          <a:xfrm flipV="1">
            <a:off x="6511347" y="4959928"/>
            <a:ext cx="678296" cy="578427"/>
          </a:xfrm>
          <a:prstGeom prst="bentConnector3">
            <a:avLst/>
          </a:prstGeom>
          <a:solidFill>
            <a:schemeClr val="accent1"/>
          </a:solidFill>
          <a:ln w="38100" cap="flat" cmpd="sng" algn="ctr">
            <a:solidFill>
              <a:schemeClr val="bg1">
                <a:lumMod val="65000"/>
              </a:schemeClr>
            </a:solidFill>
            <a:prstDash val="solid"/>
            <a:round/>
            <a:headEnd type="none" w="med" len="med"/>
            <a:tailEnd type="none" w="med" len="med"/>
          </a:ln>
          <a:effectLst/>
        </p:spPr>
      </p:cxnSp>
      <p:sp>
        <p:nvSpPr>
          <p:cNvPr id="12" name="Rectangle 11"/>
          <p:cNvSpPr/>
          <p:nvPr/>
        </p:nvSpPr>
        <p:spPr bwMode="auto">
          <a:xfrm>
            <a:off x="329478" y="5257800"/>
            <a:ext cx="1600200" cy="914400"/>
          </a:xfrm>
          <a:prstGeom prst="rect">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Branch Offices</a:t>
            </a:r>
          </a:p>
        </p:txBody>
      </p:sp>
      <p:cxnSp>
        <p:nvCxnSpPr>
          <p:cNvPr id="19" name="Straight Connector 18"/>
          <p:cNvCxnSpPr>
            <a:stCxn id="4" idx="2"/>
            <a:endCxn id="12" idx="0"/>
          </p:cNvCxnSpPr>
          <p:nvPr/>
        </p:nvCxnSpPr>
        <p:spPr bwMode="auto">
          <a:xfrm>
            <a:off x="1129578" y="4852555"/>
            <a:ext cx="0" cy="405245"/>
          </a:xfrm>
          <a:prstGeom prst="line">
            <a:avLst/>
          </a:prstGeom>
          <a:solidFill>
            <a:schemeClr val="accent1"/>
          </a:solidFill>
          <a:ln w="381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3270100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Solution Limitations</a:t>
            </a:r>
            <a:endParaRPr lang="en-US" dirty="0"/>
          </a:p>
        </p:txBody>
      </p:sp>
      <p:sp>
        <p:nvSpPr>
          <p:cNvPr id="3" name="Content Placeholder 2"/>
          <p:cNvSpPr>
            <a:spLocks noGrp="1"/>
          </p:cNvSpPr>
          <p:nvPr>
            <p:ph sz="quarter" idx="10"/>
          </p:nvPr>
        </p:nvSpPr>
        <p:spPr/>
        <p:txBody>
          <a:bodyPr/>
          <a:lstStyle/>
          <a:p>
            <a:r>
              <a:rPr lang="en-US" sz="2400" dirty="0" smtClean="0"/>
              <a:t>No Microsoft Project Server</a:t>
            </a:r>
          </a:p>
          <a:p>
            <a:r>
              <a:rPr lang="en-US" sz="2400" dirty="0" smtClean="0"/>
              <a:t>Data would not be imported into Microsoft Access</a:t>
            </a:r>
          </a:p>
          <a:p>
            <a:pPr lvl="1"/>
            <a:r>
              <a:rPr lang="en-US" sz="2000" dirty="0" smtClean="0"/>
              <a:t>It would have found its way back into Excel anyway</a:t>
            </a:r>
          </a:p>
          <a:p>
            <a:pPr lvl="1"/>
            <a:r>
              <a:rPr lang="en-US" sz="2000" dirty="0" smtClean="0"/>
              <a:t>No one on the team knows Microsoft Access</a:t>
            </a:r>
          </a:p>
          <a:p>
            <a:r>
              <a:rPr lang="en-US" sz="2400" dirty="0" smtClean="0"/>
              <a:t>Existing Microsoft Project export options did not satisfy a simple process the team could perform</a:t>
            </a:r>
          </a:p>
          <a:p>
            <a:pPr lvl="1"/>
            <a:r>
              <a:rPr lang="en-US" sz="2000" dirty="0" smtClean="0"/>
              <a:t>Export mapping</a:t>
            </a:r>
          </a:p>
          <a:p>
            <a:pPr lvl="1"/>
            <a:r>
              <a:rPr lang="en-US" sz="2000" dirty="0" smtClean="0"/>
              <a:t>Visual reports</a:t>
            </a:r>
          </a:p>
          <a:p>
            <a:r>
              <a:rPr lang="en-US" sz="2400" dirty="0" smtClean="0"/>
              <a:t>A shared template was easier to update and make accessible to the team than updating everyone’s </a:t>
            </a:r>
            <a:r>
              <a:rPr lang="en-US" sz="2400" dirty="0" err="1" smtClean="0"/>
              <a:t>Global.mpt</a:t>
            </a:r>
            <a:endParaRPr lang="en-US" sz="2400" dirty="0" smtClean="0"/>
          </a:p>
          <a:p>
            <a:r>
              <a:rPr lang="en-US" sz="2400" dirty="0" smtClean="0"/>
              <a:t>VBA (Visual Basic for Applications) wouldn’t be used in either Project or Excel</a:t>
            </a:r>
          </a:p>
        </p:txBody>
      </p:sp>
    </p:spTree>
    <p:extLst>
      <p:ext uri="{BB962C8B-B14F-4D97-AF65-F5344CB8AC3E}">
        <p14:creationId xmlns:p14="http://schemas.microsoft.com/office/powerpoint/2010/main" val="3672261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0" y="1905000"/>
            <a:ext cx="184731" cy="461665"/>
          </a:xfrm>
          <a:prstGeom prst="rect">
            <a:avLst/>
          </a:prstGeom>
          <a:noFill/>
        </p:spPr>
        <p:txBody>
          <a:bodyPr wrap="none" rtlCol="0">
            <a:spAutoFit/>
          </a:bodyPr>
          <a:lstStyle/>
          <a:p>
            <a:endParaRPr lang="en-US" dirty="0"/>
          </a:p>
        </p:txBody>
      </p:sp>
      <p:sp>
        <p:nvSpPr>
          <p:cNvPr id="3" name="Title 2"/>
          <p:cNvSpPr>
            <a:spLocks noGrp="1"/>
          </p:cNvSpPr>
          <p:nvPr>
            <p:ph type="title"/>
          </p:nvPr>
        </p:nvSpPr>
        <p:spPr/>
        <p:txBody>
          <a:bodyPr/>
          <a:lstStyle/>
          <a:p>
            <a:r>
              <a:rPr lang="en-US" dirty="0" smtClean="0"/>
              <a:t>Topic Outline</a:t>
            </a:r>
            <a:endParaRPr lang="en-US" dirty="0"/>
          </a:p>
        </p:txBody>
      </p:sp>
      <p:sp>
        <p:nvSpPr>
          <p:cNvPr id="4" name="Content Placeholder 3"/>
          <p:cNvSpPr>
            <a:spLocks noGrp="1"/>
          </p:cNvSpPr>
          <p:nvPr>
            <p:ph sz="quarter" idx="10"/>
          </p:nvPr>
        </p:nvSpPr>
        <p:spPr/>
        <p:txBody>
          <a:bodyPr/>
          <a:lstStyle/>
          <a:p>
            <a:r>
              <a:rPr lang="en-US" dirty="0" smtClean="0"/>
              <a:t>General Information</a:t>
            </a:r>
          </a:p>
          <a:p>
            <a:r>
              <a:rPr lang="en-US" baseline="0" dirty="0" smtClean="0"/>
              <a:t>Database and Analysis Concepts</a:t>
            </a:r>
            <a:endParaRPr lang="en-US" dirty="0" smtClean="0"/>
          </a:p>
          <a:p>
            <a:r>
              <a:rPr lang="en-US" dirty="0" smtClean="0"/>
              <a:t>Adapting Microsoft Project</a:t>
            </a:r>
          </a:p>
          <a:p>
            <a:r>
              <a:rPr lang="en-US" dirty="0" smtClean="0"/>
              <a:t>Microsoft Excel Analysis</a:t>
            </a:r>
          </a:p>
        </p:txBody>
      </p:sp>
    </p:spTree>
    <p:extLst>
      <p:ext uri="{BB962C8B-B14F-4D97-AF65-F5344CB8AC3E}">
        <p14:creationId xmlns:p14="http://schemas.microsoft.com/office/powerpoint/2010/main" val="3789745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Importing Process</a:t>
            </a:r>
            <a:endParaRPr lang="en-US" dirty="0"/>
          </a:p>
        </p:txBody>
      </p:sp>
      <p:sp>
        <p:nvSpPr>
          <p:cNvPr id="3" name="Content Placeholder 2"/>
          <p:cNvSpPr>
            <a:spLocks noGrp="1"/>
          </p:cNvSpPr>
          <p:nvPr>
            <p:ph sz="quarter" idx="10"/>
          </p:nvPr>
        </p:nvSpPr>
        <p:spPr>
          <a:xfrm>
            <a:off x="228600" y="856984"/>
            <a:ext cx="8686800" cy="2828326"/>
          </a:xfrm>
        </p:spPr>
        <p:txBody>
          <a:bodyPr/>
          <a:lstStyle/>
          <a:p>
            <a:r>
              <a:rPr lang="en-US" dirty="0" smtClean="0"/>
              <a:t>Custom table in Microsoft Project containing the same fields in a matching Excel Table</a:t>
            </a:r>
          </a:p>
          <a:p>
            <a:endParaRPr lang="en-US" dirty="0"/>
          </a:p>
        </p:txBody>
      </p:sp>
      <p:sp>
        <p:nvSpPr>
          <p:cNvPr id="4" name="Rectangle 3"/>
          <p:cNvSpPr/>
          <p:nvPr/>
        </p:nvSpPr>
        <p:spPr bwMode="auto">
          <a:xfrm>
            <a:off x="329478" y="3938155"/>
            <a:ext cx="1600200" cy="914400"/>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Projects</a:t>
            </a:r>
          </a:p>
        </p:txBody>
      </p:sp>
      <p:sp>
        <p:nvSpPr>
          <p:cNvPr id="5" name="Rectangle 4"/>
          <p:cNvSpPr/>
          <p:nvPr/>
        </p:nvSpPr>
        <p:spPr bwMode="auto">
          <a:xfrm>
            <a:off x="2632652" y="4495800"/>
            <a:ext cx="1600200" cy="91440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solidFill>
                  <a:schemeClr val="bg1"/>
                </a:solidFill>
                <a:latin typeface="Arial" charset="0"/>
                <a:ea typeface="ＭＳ Ｐゴシック" pitchFamily="-64" charset="-128"/>
              </a:rPr>
              <a:t>Excel Table with Specific Fields</a:t>
            </a:r>
          </a:p>
        </p:txBody>
      </p:sp>
      <p:cxnSp>
        <p:nvCxnSpPr>
          <p:cNvPr id="8" name="Elbow Connector 7"/>
          <p:cNvCxnSpPr>
            <a:stCxn id="4" idx="3"/>
            <a:endCxn id="5" idx="1"/>
          </p:cNvCxnSpPr>
          <p:nvPr/>
        </p:nvCxnSpPr>
        <p:spPr bwMode="auto">
          <a:xfrm>
            <a:off x="1929678" y="4395355"/>
            <a:ext cx="702974" cy="557645"/>
          </a:xfrm>
          <a:prstGeom prst="bentConnector3">
            <a:avLst>
              <a:gd name="adj1" fmla="val 50000"/>
            </a:avLst>
          </a:prstGeom>
          <a:solidFill>
            <a:schemeClr val="accent1"/>
          </a:solidFill>
          <a:ln w="38100" cap="flat" cmpd="sng" algn="ctr">
            <a:solidFill>
              <a:schemeClr val="tx1"/>
            </a:solidFill>
            <a:prstDash val="solid"/>
            <a:round/>
            <a:headEnd type="none" w="med" len="med"/>
            <a:tailEnd type="none" w="med" len="med"/>
          </a:ln>
          <a:effectLst/>
        </p:spPr>
      </p:cxnSp>
      <p:sp>
        <p:nvSpPr>
          <p:cNvPr id="12" name="Rectangle 11"/>
          <p:cNvSpPr/>
          <p:nvPr/>
        </p:nvSpPr>
        <p:spPr bwMode="auto">
          <a:xfrm>
            <a:off x="329478" y="5257800"/>
            <a:ext cx="1600200" cy="914400"/>
          </a:xfrm>
          <a:prstGeom prst="rect">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Branch Offices</a:t>
            </a:r>
          </a:p>
        </p:txBody>
      </p:sp>
      <p:cxnSp>
        <p:nvCxnSpPr>
          <p:cNvPr id="19" name="Straight Connector 18"/>
          <p:cNvCxnSpPr>
            <a:stCxn id="4" idx="2"/>
            <a:endCxn id="12" idx="0"/>
          </p:cNvCxnSpPr>
          <p:nvPr/>
        </p:nvCxnSpPr>
        <p:spPr bwMode="auto">
          <a:xfrm>
            <a:off x="1129578" y="4852555"/>
            <a:ext cx="0" cy="405245"/>
          </a:xfrm>
          <a:prstGeom prst="line">
            <a:avLst/>
          </a:prstGeom>
          <a:solidFill>
            <a:schemeClr val="accent1"/>
          </a:solidFill>
          <a:ln w="38100" cap="flat" cmpd="sng" algn="ctr">
            <a:solidFill>
              <a:schemeClr val="tx1"/>
            </a:solidFill>
            <a:prstDash val="solid"/>
            <a:round/>
            <a:headEnd type="none" w="med" len="med"/>
            <a:tailEnd type="none" w="med" len="med"/>
          </a:ln>
          <a:effectLst/>
        </p:spPr>
      </p:cxnSp>
      <p:sp>
        <p:nvSpPr>
          <p:cNvPr id="11" name="Rectangle 10"/>
          <p:cNvSpPr/>
          <p:nvPr/>
        </p:nvSpPr>
        <p:spPr bwMode="auto">
          <a:xfrm>
            <a:off x="152400" y="3429000"/>
            <a:ext cx="4267200" cy="2895600"/>
          </a:xfrm>
          <a:prstGeom prst="rect">
            <a:avLst/>
          </a:prstGeom>
          <a:solidFill>
            <a:srgbClr val="FF0000">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ea typeface="ＭＳ Ｐゴシック" pitchFamily="-64" charset="-128"/>
              </a:rPr>
              <a:t>MICROSOFT EXCEL</a:t>
            </a:r>
          </a:p>
        </p:txBody>
      </p:sp>
      <p:grpSp>
        <p:nvGrpSpPr>
          <p:cNvPr id="65" name="Group 64"/>
          <p:cNvGrpSpPr/>
          <p:nvPr/>
        </p:nvGrpSpPr>
        <p:grpSpPr>
          <a:xfrm>
            <a:off x="5293567" y="2209800"/>
            <a:ext cx="3698033" cy="4134424"/>
            <a:chOff x="5181600" y="2209800"/>
            <a:chExt cx="3698033" cy="4134424"/>
          </a:xfrm>
        </p:grpSpPr>
        <p:sp>
          <p:nvSpPr>
            <p:cNvPr id="14" name="Rectangle 13"/>
            <p:cNvSpPr/>
            <p:nvPr/>
          </p:nvSpPr>
          <p:spPr bwMode="auto">
            <a:xfrm>
              <a:off x="5181600" y="2209800"/>
              <a:ext cx="3698033" cy="4134424"/>
            </a:xfrm>
            <a:prstGeom prst="rect">
              <a:avLst/>
            </a:prstGeom>
            <a:solidFill>
              <a:srgbClr val="FFFF00">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ea typeface="ＭＳ Ｐゴシック" pitchFamily="-64" charset="-128"/>
                </a:rPr>
                <a:t>MICROSOFT PROJECT</a:t>
              </a:r>
            </a:p>
          </p:txBody>
        </p:sp>
        <p:grpSp>
          <p:nvGrpSpPr>
            <p:cNvPr id="64" name="Group 63"/>
            <p:cNvGrpSpPr/>
            <p:nvPr/>
          </p:nvGrpSpPr>
          <p:grpSpPr>
            <a:xfrm>
              <a:off x="5291427" y="2819400"/>
              <a:ext cx="3478378" cy="3429000"/>
              <a:chOff x="5360823" y="2819400"/>
              <a:chExt cx="3478378" cy="3429000"/>
            </a:xfrm>
          </p:grpSpPr>
          <p:sp>
            <p:nvSpPr>
              <p:cNvPr id="15" name="Rectangle 14"/>
              <p:cNvSpPr/>
              <p:nvPr/>
            </p:nvSpPr>
            <p:spPr bwMode="auto">
              <a:xfrm>
                <a:off x="7131730" y="2819400"/>
                <a:ext cx="1707471" cy="451722"/>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Arial" charset="0"/>
                    <a:ea typeface="ＭＳ Ｐゴシック" pitchFamily="-64" charset="-128"/>
                  </a:rPr>
                  <a:t>Tasks</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solidFill>
                      <a:schemeClr val="bg1"/>
                    </a:solidFill>
                    <a:latin typeface="Arial" charset="0"/>
                    <a:ea typeface="ＭＳ Ｐゴシック" pitchFamily="-64" charset="-128"/>
                  </a:rPr>
                  <a:t>Project A</a:t>
                </a:r>
              </a:p>
            </p:txBody>
          </p:sp>
          <p:sp>
            <p:nvSpPr>
              <p:cNvPr id="34" name="Rectangle 33"/>
              <p:cNvSpPr/>
              <p:nvPr/>
            </p:nvSpPr>
            <p:spPr bwMode="auto">
              <a:xfrm>
                <a:off x="7131730" y="3413905"/>
                <a:ext cx="1707471" cy="451722"/>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Arial" charset="0"/>
                    <a:ea typeface="ＭＳ Ｐゴシック" pitchFamily="-64" charset="-128"/>
                  </a:rPr>
                  <a:t>Tasks</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solidFill>
                      <a:schemeClr val="bg1"/>
                    </a:solidFill>
                    <a:latin typeface="Arial" charset="0"/>
                    <a:ea typeface="ＭＳ Ｐゴシック" pitchFamily="-64" charset="-128"/>
                  </a:rPr>
                  <a:t>Project B</a:t>
                </a:r>
              </a:p>
            </p:txBody>
          </p:sp>
          <p:sp>
            <p:nvSpPr>
              <p:cNvPr id="40" name="Rectangle 39"/>
              <p:cNvSpPr/>
              <p:nvPr/>
            </p:nvSpPr>
            <p:spPr bwMode="auto">
              <a:xfrm>
                <a:off x="7131730" y="3990211"/>
                <a:ext cx="1707471" cy="451722"/>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Arial" charset="0"/>
                    <a:ea typeface="ＭＳ Ｐゴシック" pitchFamily="-64" charset="-128"/>
                  </a:rPr>
                  <a:t>Tasks</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solidFill>
                      <a:schemeClr val="bg1"/>
                    </a:solidFill>
                    <a:latin typeface="Arial" charset="0"/>
                    <a:ea typeface="ＭＳ Ｐゴシック" pitchFamily="-64" charset="-128"/>
                  </a:rPr>
                  <a:t>Project C</a:t>
                </a:r>
              </a:p>
            </p:txBody>
          </p:sp>
          <p:sp>
            <p:nvSpPr>
              <p:cNvPr id="46" name="Rectangle 45"/>
              <p:cNvSpPr/>
              <p:nvPr/>
            </p:nvSpPr>
            <p:spPr bwMode="auto">
              <a:xfrm>
                <a:off x="7131730" y="4599760"/>
                <a:ext cx="1707471" cy="451722"/>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Arial" charset="0"/>
                    <a:ea typeface="ＭＳ Ｐゴシック" pitchFamily="-64" charset="-128"/>
                  </a:rPr>
                  <a:t>Tasks</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solidFill>
                      <a:schemeClr val="bg1"/>
                    </a:solidFill>
                    <a:latin typeface="Arial" charset="0"/>
                    <a:ea typeface="ＭＳ Ｐゴシック" pitchFamily="-64" charset="-128"/>
                  </a:rPr>
                  <a:t>Project D</a:t>
                </a:r>
              </a:p>
            </p:txBody>
          </p:sp>
          <p:sp>
            <p:nvSpPr>
              <p:cNvPr id="52" name="Rectangle 51"/>
              <p:cNvSpPr/>
              <p:nvPr/>
            </p:nvSpPr>
            <p:spPr bwMode="auto">
              <a:xfrm>
                <a:off x="7131730" y="5209411"/>
                <a:ext cx="1707471" cy="451722"/>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Arial" charset="0"/>
                    <a:ea typeface="ＭＳ Ｐゴシック" pitchFamily="-64" charset="-128"/>
                  </a:rPr>
                  <a:t>Tasks</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solidFill>
                      <a:schemeClr val="bg1"/>
                    </a:solidFill>
                    <a:latin typeface="Arial" charset="0"/>
                    <a:ea typeface="ＭＳ Ｐゴシック" pitchFamily="-64" charset="-128"/>
                  </a:rPr>
                  <a:t>Project E</a:t>
                </a:r>
              </a:p>
            </p:txBody>
          </p:sp>
          <p:sp>
            <p:nvSpPr>
              <p:cNvPr id="57" name="Rectangle 56"/>
              <p:cNvSpPr/>
              <p:nvPr/>
            </p:nvSpPr>
            <p:spPr bwMode="auto">
              <a:xfrm>
                <a:off x="7131730" y="5796678"/>
                <a:ext cx="1707471" cy="451722"/>
              </a:xfrm>
              <a:prstGeom prst="rect">
                <a:avLst/>
              </a:prstGeom>
              <a:solidFill>
                <a:schemeClr val="accent2">
                  <a:lumMod val="60000"/>
                  <a:lumOff val="4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Arial" charset="0"/>
                    <a:ea typeface="ＭＳ Ｐゴシック" pitchFamily="-64" charset="-128"/>
                  </a:rPr>
                  <a:t>Tasks</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solidFill>
                      <a:schemeClr val="bg1"/>
                    </a:solidFill>
                    <a:latin typeface="Arial" charset="0"/>
                    <a:ea typeface="ＭＳ Ｐゴシック" pitchFamily="-64" charset="-128"/>
                  </a:rPr>
                  <a:t>Project F</a:t>
                </a:r>
              </a:p>
            </p:txBody>
          </p:sp>
          <p:sp>
            <p:nvSpPr>
              <p:cNvPr id="58" name="Rectangle 57"/>
              <p:cNvSpPr/>
              <p:nvPr/>
            </p:nvSpPr>
            <p:spPr bwMode="auto">
              <a:xfrm>
                <a:off x="5360823" y="2819400"/>
                <a:ext cx="1707471" cy="451722"/>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Arial" charset="0"/>
                    <a:ea typeface="ＭＳ Ｐゴシック" pitchFamily="-64" charset="-128"/>
                  </a:rPr>
                  <a:t>Custom Table</a:t>
                </a:r>
              </a:p>
              <a:p>
                <a:pPr marL="0" marR="0" indent="0" algn="ctr" defTabSz="914400" rtl="0" eaLnBrk="0" fontAlgn="base" latinLnBrk="0" hangingPunct="0">
                  <a:lnSpc>
                    <a:spcPct val="100000"/>
                  </a:lnSpc>
                  <a:spcBef>
                    <a:spcPct val="0"/>
                  </a:spcBef>
                  <a:spcAft>
                    <a:spcPct val="0"/>
                  </a:spcAft>
                  <a:buClrTx/>
                  <a:buSzTx/>
                  <a:buFontTx/>
                  <a:buNone/>
                  <a:tabLst/>
                </a:pPr>
                <a:r>
                  <a:rPr lang="en-US" sz="1100" dirty="0" smtClean="0">
                    <a:solidFill>
                      <a:schemeClr val="bg1"/>
                    </a:solidFill>
                    <a:latin typeface="Arial" charset="0"/>
                    <a:ea typeface="ＭＳ Ｐゴシック" pitchFamily="-64" charset="-128"/>
                  </a:rPr>
                  <a:t>Matching Excel Fields</a:t>
                </a:r>
              </a:p>
            </p:txBody>
          </p:sp>
          <p:sp>
            <p:nvSpPr>
              <p:cNvPr id="59" name="Rectangle 58"/>
              <p:cNvSpPr/>
              <p:nvPr/>
            </p:nvSpPr>
            <p:spPr bwMode="auto">
              <a:xfrm>
                <a:off x="5360823" y="3414856"/>
                <a:ext cx="1707471" cy="451722"/>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Arial" charset="0"/>
                    <a:ea typeface="ＭＳ Ｐゴシック" pitchFamily="-64" charset="-128"/>
                  </a:rPr>
                  <a:t>Custom Table</a:t>
                </a:r>
              </a:p>
              <a:p>
                <a:pPr algn="ctr" eaLnBrk="0" hangingPunct="0"/>
                <a:r>
                  <a:rPr lang="en-US" sz="1100" dirty="0">
                    <a:solidFill>
                      <a:schemeClr val="bg1"/>
                    </a:solidFill>
                    <a:latin typeface="Arial" charset="0"/>
                    <a:ea typeface="ＭＳ Ｐゴシック" pitchFamily="-64" charset="-128"/>
                  </a:rPr>
                  <a:t>Matching Excel Fields</a:t>
                </a:r>
              </a:p>
            </p:txBody>
          </p:sp>
          <p:sp>
            <p:nvSpPr>
              <p:cNvPr id="60" name="Rectangle 59"/>
              <p:cNvSpPr/>
              <p:nvPr/>
            </p:nvSpPr>
            <p:spPr bwMode="auto">
              <a:xfrm>
                <a:off x="5360823" y="4010312"/>
                <a:ext cx="1707471" cy="451722"/>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Arial" charset="0"/>
                    <a:ea typeface="ＭＳ Ｐゴシック" pitchFamily="-64" charset="-128"/>
                  </a:rPr>
                  <a:t>Custom Table</a:t>
                </a:r>
              </a:p>
              <a:p>
                <a:pPr algn="ctr" eaLnBrk="0" hangingPunct="0"/>
                <a:r>
                  <a:rPr lang="en-US" sz="1100" dirty="0">
                    <a:solidFill>
                      <a:schemeClr val="bg1"/>
                    </a:solidFill>
                    <a:latin typeface="Arial" charset="0"/>
                    <a:ea typeface="ＭＳ Ｐゴシック" pitchFamily="-64" charset="-128"/>
                  </a:rPr>
                  <a:t>Matching Excel Fields</a:t>
                </a:r>
              </a:p>
            </p:txBody>
          </p:sp>
          <p:sp>
            <p:nvSpPr>
              <p:cNvPr id="61" name="Rectangle 60"/>
              <p:cNvSpPr/>
              <p:nvPr/>
            </p:nvSpPr>
            <p:spPr bwMode="auto">
              <a:xfrm>
                <a:off x="5360823" y="4605768"/>
                <a:ext cx="1707471" cy="451722"/>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Arial" charset="0"/>
                    <a:ea typeface="ＭＳ Ｐゴシック" pitchFamily="-64" charset="-128"/>
                  </a:rPr>
                  <a:t>Custom Table</a:t>
                </a:r>
              </a:p>
              <a:p>
                <a:pPr algn="ctr" eaLnBrk="0" hangingPunct="0"/>
                <a:r>
                  <a:rPr lang="en-US" sz="1100" dirty="0">
                    <a:solidFill>
                      <a:schemeClr val="bg1"/>
                    </a:solidFill>
                    <a:latin typeface="Arial" charset="0"/>
                    <a:ea typeface="ＭＳ Ｐゴシック" pitchFamily="-64" charset="-128"/>
                  </a:rPr>
                  <a:t>Matching Excel Fields</a:t>
                </a:r>
              </a:p>
            </p:txBody>
          </p:sp>
          <p:sp>
            <p:nvSpPr>
              <p:cNvPr id="62" name="Rectangle 61"/>
              <p:cNvSpPr/>
              <p:nvPr/>
            </p:nvSpPr>
            <p:spPr bwMode="auto">
              <a:xfrm>
                <a:off x="5360823" y="5201224"/>
                <a:ext cx="1707471" cy="451722"/>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Arial" charset="0"/>
                    <a:ea typeface="ＭＳ Ｐゴシック" pitchFamily="-64" charset="-128"/>
                  </a:rPr>
                  <a:t>Custom Table</a:t>
                </a:r>
              </a:p>
              <a:p>
                <a:pPr algn="ctr" eaLnBrk="0" hangingPunct="0"/>
                <a:r>
                  <a:rPr lang="en-US" sz="1100" dirty="0">
                    <a:solidFill>
                      <a:schemeClr val="bg1"/>
                    </a:solidFill>
                    <a:latin typeface="Arial" charset="0"/>
                    <a:ea typeface="ＭＳ Ｐゴシック" pitchFamily="-64" charset="-128"/>
                  </a:rPr>
                  <a:t>Matching Excel Fields</a:t>
                </a:r>
              </a:p>
            </p:txBody>
          </p:sp>
          <p:sp>
            <p:nvSpPr>
              <p:cNvPr id="63" name="Rectangle 62"/>
              <p:cNvSpPr/>
              <p:nvPr/>
            </p:nvSpPr>
            <p:spPr bwMode="auto">
              <a:xfrm>
                <a:off x="5360823" y="5796678"/>
                <a:ext cx="1707471" cy="451722"/>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i="0" u="none" strike="noStrike" cap="none" normalizeH="0" baseline="0" dirty="0" smtClean="0">
                    <a:ln>
                      <a:noFill/>
                    </a:ln>
                    <a:solidFill>
                      <a:schemeClr val="bg1"/>
                    </a:solidFill>
                    <a:effectLst/>
                    <a:latin typeface="Arial" charset="0"/>
                    <a:ea typeface="ＭＳ Ｐゴシック" pitchFamily="-64" charset="-128"/>
                  </a:rPr>
                  <a:t>Custom Table</a:t>
                </a:r>
              </a:p>
              <a:p>
                <a:pPr algn="ctr" eaLnBrk="0" hangingPunct="0"/>
                <a:r>
                  <a:rPr lang="en-US" sz="1100" dirty="0">
                    <a:solidFill>
                      <a:schemeClr val="bg1"/>
                    </a:solidFill>
                    <a:latin typeface="Arial" charset="0"/>
                    <a:ea typeface="ＭＳ Ｐゴシック" pitchFamily="-64" charset="-128"/>
                  </a:rPr>
                  <a:t>Matching Excel Fields</a:t>
                </a:r>
              </a:p>
            </p:txBody>
          </p:sp>
        </p:grpSp>
      </p:grpSp>
      <p:sp>
        <p:nvSpPr>
          <p:cNvPr id="66" name="Left Arrow 65"/>
          <p:cNvSpPr/>
          <p:nvPr/>
        </p:nvSpPr>
        <p:spPr bwMode="auto">
          <a:xfrm>
            <a:off x="4495800" y="4277012"/>
            <a:ext cx="687939" cy="1295400"/>
          </a:xfrm>
          <a:prstGeom prst="leftArrow">
            <a:avLst>
              <a:gd name="adj1" fmla="val 16667"/>
              <a:gd name="adj2" fmla="val 58138"/>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Tree>
    <p:extLst>
      <p:ext uri="{BB962C8B-B14F-4D97-AF65-F5344CB8AC3E}">
        <p14:creationId xmlns:p14="http://schemas.microsoft.com/office/powerpoint/2010/main" val="6392097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Selected Solution</a:t>
            </a:r>
            <a:endParaRPr lang="en-US" dirty="0"/>
          </a:p>
        </p:txBody>
      </p:sp>
      <p:sp>
        <p:nvSpPr>
          <p:cNvPr id="3" name="Content Placeholder 2"/>
          <p:cNvSpPr>
            <a:spLocks noGrp="1"/>
          </p:cNvSpPr>
          <p:nvPr>
            <p:ph sz="quarter" idx="10"/>
          </p:nvPr>
        </p:nvSpPr>
        <p:spPr/>
        <p:txBody>
          <a:bodyPr/>
          <a:lstStyle/>
          <a:p>
            <a:r>
              <a:rPr lang="en-US" dirty="0" smtClean="0"/>
              <a:t>Customized Microsoft Project Template</a:t>
            </a:r>
          </a:p>
          <a:p>
            <a:pPr lvl="1"/>
            <a:r>
              <a:rPr lang="en-US" dirty="0" smtClean="0"/>
              <a:t>Used to plan and track projects</a:t>
            </a:r>
          </a:p>
          <a:p>
            <a:pPr lvl="1"/>
            <a:r>
              <a:rPr lang="en-US" dirty="0" smtClean="0"/>
              <a:t>Contains necessary reports for branch managers and directors on immediate project plan and status</a:t>
            </a:r>
          </a:p>
          <a:p>
            <a:pPr lvl="1"/>
            <a:r>
              <a:rPr lang="en-US" dirty="0" smtClean="0"/>
              <a:t>Contains an easy export option </a:t>
            </a:r>
            <a:r>
              <a:rPr lang="en-US" b="1" dirty="0" smtClean="0"/>
              <a:t>after</a:t>
            </a:r>
            <a:r>
              <a:rPr lang="en-US" dirty="0" smtClean="0"/>
              <a:t> the project was completed</a:t>
            </a:r>
          </a:p>
          <a:p>
            <a:r>
              <a:rPr lang="en-US" dirty="0" smtClean="0"/>
              <a:t>Microsoft Excel Data Collection</a:t>
            </a:r>
          </a:p>
          <a:p>
            <a:pPr lvl="1"/>
            <a:r>
              <a:rPr lang="en-US" dirty="0" smtClean="0"/>
              <a:t>Contains all completed project tasks</a:t>
            </a:r>
          </a:p>
          <a:p>
            <a:pPr lvl="1"/>
            <a:r>
              <a:rPr lang="en-US" dirty="0" smtClean="0"/>
              <a:t>Contains summary reports</a:t>
            </a:r>
          </a:p>
          <a:p>
            <a:pPr lvl="2"/>
            <a:r>
              <a:rPr lang="en-US" dirty="0" smtClean="0"/>
              <a:t>By branch office</a:t>
            </a:r>
          </a:p>
          <a:p>
            <a:pPr lvl="2"/>
            <a:r>
              <a:rPr lang="en-US" dirty="0" smtClean="0"/>
              <a:t>By case types</a:t>
            </a:r>
            <a:endParaRPr lang="en-US" dirty="0"/>
          </a:p>
        </p:txBody>
      </p:sp>
    </p:spTree>
    <p:extLst>
      <p:ext uri="{BB962C8B-B14F-4D97-AF65-F5344CB8AC3E}">
        <p14:creationId xmlns:p14="http://schemas.microsoft.com/office/powerpoint/2010/main" val="36386451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Adapting Microsoft Project</a:t>
            </a:r>
            <a:endParaRPr lang="en-US" dirty="0"/>
          </a:p>
        </p:txBody>
      </p:sp>
    </p:spTree>
    <p:extLst>
      <p:ext uri="{BB962C8B-B14F-4D97-AF65-F5344CB8AC3E}">
        <p14:creationId xmlns:p14="http://schemas.microsoft.com/office/powerpoint/2010/main" val="1512032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Fields for Analysis</a:t>
            </a:r>
            <a:endParaRPr lang="en-US" dirty="0"/>
          </a:p>
        </p:txBody>
      </p:sp>
      <p:sp>
        <p:nvSpPr>
          <p:cNvPr id="5" name="Content Placeholder 4"/>
          <p:cNvSpPr>
            <a:spLocks noGrp="1"/>
          </p:cNvSpPr>
          <p:nvPr>
            <p:ph sz="quarter" idx="10"/>
          </p:nvPr>
        </p:nvSpPr>
        <p:spPr/>
        <p:txBody>
          <a:bodyPr/>
          <a:lstStyle/>
          <a:p>
            <a:r>
              <a:rPr lang="en-US" dirty="0"/>
              <a:t>Branch Office</a:t>
            </a:r>
          </a:p>
          <a:p>
            <a:r>
              <a:rPr lang="en-US" dirty="0"/>
              <a:t>Project Name</a:t>
            </a:r>
          </a:p>
          <a:p>
            <a:r>
              <a:rPr lang="en-US" dirty="0"/>
              <a:t>Case Type</a:t>
            </a:r>
          </a:p>
          <a:p>
            <a:r>
              <a:rPr lang="en-US" dirty="0"/>
              <a:t>Name (Task Name)</a:t>
            </a:r>
          </a:p>
          <a:p>
            <a:pPr lvl="1"/>
            <a:r>
              <a:rPr lang="en-US" dirty="0"/>
              <a:t>“Earlier Months”</a:t>
            </a:r>
          </a:p>
          <a:p>
            <a:pPr lvl="1"/>
            <a:r>
              <a:rPr lang="en-US" dirty="0"/>
              <a:t>“Previous Month”</a:t>
            </a:r>
          </a:p>
          <a:p>
            <a:pPr lvl="1"/>
            <a:r>
              <a:rPr lang="en-US" dirty="0"/>
              <a:t>“Current Month”</a:t>
            </a:r>
          </a:p>
          <a:p>
            <a:r>
              <a:rPr lang="en-US" dirty="0"/>
              <a:t>Case </a:t>
            </a:r>
            <a:r>
              <a:rPr lang="en-US" dirty="0" smtClean="0"/>
              <a:t>Month</a:t>
            </a:r>
          </a:p>
        </p:txBody>
      </p:sp>
      <p:sp>
        <p:nvSpPr>
          <p:cNvPr id="6" name="Text Placeholder 5"/>
          <p:cNvSpPr>
            <a:spLocks noGrp="1"/>
          </p:cNvSpPr>
          <p:nvPr>
            <p:ph type="body" sz="quarter" idx="11"/>
          </p:nvPr>
        </p:nvSpPr>
        <p:spPr/>
        <p:txBody>
          <a:bodyPr/>
          <a:lstStyle/>
          <a:p>
            <a:r>
              <a:rPr lang="en-US" dirty="0"/>
              <a:t>Total Cases</a:t>
            </a:r>
          </a:p>
          <a:p>
            <a:r>
              <a:rPr lang="en-US" dirty="0"/>
              <a:t>Processing </a:t>
            </a:r>
            <a:r>
              <a:rPr lang="en-US" dirty="0" smtClean="0"/>
              <a:t>Hours</a:t>
            </a:r>
            <a:endParaRPr lang="en-US" dirty="0"/>
          </a:p>
        </p:txBody>
      </p:sp>
      <p:sp>
        <p:nvSpPr>
          <p:cNvPr id="7" name="Content Placeholder 6"/>
          <p:cNvSpPr>
            <a:spLocks noGrp="1"/>
          </p:cNvSpPr>
          <p:nvPr>
            <p:ph sz="quarter" idx="12"/>
          </p:nvPr>
        </p:nvSpPr>
        <p:spPr/>
        <p:txBody>
          <a:bodyPr/>
          <a:lstStyle/>
          <a:p>
            <a:r>
              <a:rPr lang="en-US" dirty="0" smtClean="0"/>
              <a:t>Group By Fields</a:t>
            </a:r>
            <a:endParaRPr lang="en-US" dirty="0"/>
          </a:p>
        </p:txBody>
      </p:sp>
      <p:sp>
        <p:nvSpPr>
          <p:cNvPr id="8" name="Text Placeholder 7"/>
          <p:cNvSpPr>
            <a:spLocks noGrp="1"/>
          </p:cNvSpPr>
          <p:nvPr>
            <p:ph type="body" sz="quarter" idx="13"/>
          </p:nvPr>
        </p:nvSpPr>
        <p:spPr/>
        <p:txBody>
          <a:bodyPr/>
          <a:lstStyle/>
          <a:p>
            <a:r>
              <a:rPr lang="en-US" dirty="0" smtClean="0"/>
              <a:t>Data to Aggregate</a:t>
            </a:r>
            <a:endParaRPr lang="en-US" dirty="0"/>
          </a:p>
        </p:txBody>
      </p:sp>
    </p:spTree>
    <p:extLst>
      <p:ext uri="{BB962C8B-B14F-4D97-AF65-F5344CB8AC3E}">
        <p14:creationId xmlns:p14="http://schemas.microsoft.com/office/powerpoint/2010/main" val="39455501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Custom Fields</a:t>
            </a:r>
            <a:endParaRPr lang="en-US" dirty="0"/>
          </a:p>
        </p:txBody>
      </p:sp>
      <p:sp>
        <p:nvSpPr>
          <p:cNvPr id="3" name="Content Placeholder 2"/>
          <p:cNvSpPr>
            <a:spLocks noGrp="1"/>
          </p:cNvSpPr>
          <p:nvPr>
            <p:ph sz="quarter" idx="10"/>
          </p:nvPr>
        </p:nvSpPr>
        <p:spPr/>
        <p:txBody>
          <a:bodyPr/>
          <a:lstStyle/>
          <a:p>
            <a:r>
              <a:rPr lang="en-US" sz="2400" dirty="0" smtClean="0"/>
              <a:t>Text Fields</a:t>
            </a:r>
          </a:p>
          <a:p>
            <a:pPr lvl="1"/>
            <a:r>
              <a:rPr lang="en-US" sz="2000" dirty="0" smtClean="0"/>
              <a:t>Branch Office</a:t>
            </a:r>
          </a:p>
          <a:p>
            <a:pPr lvl="1"/>
            <a:r>
              <a:rPr lang="en-US" sz="2000" dirty="0" smtClean="0"/>
              <a:t>Project Name</a:t>
            </a:r>
          </a:p>
          <a:p>
            <a:pPr lvl="1"/>
            <a:r>
              <a:rPr lang="en-US" sz="2000" dirty="0" smtClean="0"/>
              <a:t>Case Type</a:t>
            </a:r>
          </a:p>
          <a:p>
            <a:r>
              <a:rPr lang="en-US" sz="2400" dirty="0" smtClean="0"/>
              <a:t>Number Fields</a:t>
            </a:r>
          </a:p>
          <a:p>
            <a:pPr lvl="1"/>
            <a:r>
              <a:rPr lang="en-US" sz="2000" dirty="0" smtClean="0"/>
              <a:t>Total Cases</a:t>
            </a:r>
            <a:endParaRPr lang="en-US" sz="2000" dirty="0"/>
          </a:p>
          <a:p>
            <a:pPr lvl="1"/>
            <a:r>
              <a:rPr lang="en-US" sz="2000" dirty="0" smtClean="0"/>
              <a:t>Remaining Cases</a:t>
            </a:r>
            <a:endParaRPr lang="en-US" sz="2000" dirty="0"/>
          </a:p>
          <a:p>
            <a:pPr lvl="1"/>
            <a:r>
              <a:rPr lang="en-US" sz="2000" dirty="0" smtClean="0"/>
              <a:t>Cases Per Hour Est</a:t>
            </a:r>
          </a:p>
          <a:p>
            <a:pPr lvl="1"/>
            <a:r>
              <a:rPr lang="en-US" sz="2000" dirty="0" smtClean="0"/>
              <a:t>Cases Processed (Calculated)</a:t>
            </a:r>
            <a:endParaRPr lang="en-US" sz="2000" dirty="0"/>
          </a:p>
          <a:p>
            <a:pPr lvl="1"/>
            <a:r>
              <a:rPr lang="en-US" sz="2000" dirty="0" smtClean="0"/>
              <a:t>Estimated Remaining Hours (Calculated)</a:t>
            </a:r>
          </a:p>
          <a:p>
            <a:r>
              <a:rPr lang="en-US" sz="2400" dirty="0" smtClean="0"/>
              <a:t>Date Field</a:t>
            </a:r>
          </a:p>
          <a:p>
            <a:pPr lvl="1"/>
            <a:r>
              <a:rPr lang="en-US" sz="2000" dirty="0" smtClean="0"/>
              <a:t>Case Month</a:t>
            </a:r>
            <a:endParaRPr lang="en-US" sz="2000" dirty="0"/>
          </a:p>
        </p:txBody>
      </p:sp>
      <p:grpSp>
        <p:nvGrpSpPr>
          <p:cNvPr id="6" name="Group 5"/>
          <p:cNvGrpSpPr/>
          <p:nvPr/>
        </p:nvGrpSpPr>
        <p:grpSpPr>
          <a:xfrm>
            <a:off x="3962400" y="1295400"/>
            <a:ext cx="4885714" cy="2390476"/>
            <a:chOff x="3962400" y="1295400"/>
            <a:chExt cx="4885714" cy="2390476"/>
          </a:xfrm>
        </p:grpSpPr>
        <p:pic>
          <p:nvPicPr>
            <p:cNvPr id="4" name="Picture 3"/>
            <p:cNvPicPr>
              <a:picLocks noChangeAspect="1"/>
            </p:cNvPicPr>
            <p:nvPr/>
          </p:nvPicPr>
          <p:blipFill>
            <a:blip r:embed="rId2"/>
            <a:stretch>
              <a:fillRect/>
            </a:stretch>
          </p:blipFill>
          <p:spPr>
            <a:xfrm>
              <a:off x="3962400" y="1295400"/>
              <a:ext cx="4885714" cy="2390476"/>
            </a:xfrm>
            <a:prstGeom prst="rect">
              <a:avLst/>
            </a:prstGeom>
            <a:ln w="19050">
              <a:solidFill>
                <a:schemeClr val="tx2"/>
              </a:solidFill>
            </a:ln>
          </p:spPr>
        </p:pic>
        <p:sp>
          <p:nvSpPr>
            <p:cNvPr id="5" name="Rectangle 4"/>
            <p:cNvSpPr/>
            <p:nvPr/>
          </p:nvSpPr>
          <p:spPr bwMode="auto">
            <a:xfrm>
              <a:off x="6324600" y="1828800"/>
              <a:ext cx="533400" cy="762000"/>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grpSp>
    </p:spTree>
    <p:extLst>
      <p:ext uri="{BB962C8B-B14F-4D97-AF65-F5344CB8AC3E}">
        <p14:creationId xmlns:p14="http://schemas.microsoft.com/office/powerpoint/2010/main" val="7875601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Lookups</a:t>
            </a:r>
            <a:endParaRPr lang="en-US" dirty="0"/>
          </a:p>
        </p:txBody>
      </p:sp>
      <p:sp>
        <p:nvSpPr>
          <p:cNvPr id="3" name="Content Placeholder 2"/>
          <p:cNvSpPr>
            <a:spLocks noGrp="1"/>
          </p:cNvSpPr>
          <p:nvPr>
            <p:ph sz="quarter" idx="10"/>
          </p:nvPr>
        </p:nvSpPr>
        <p:spPr>
          <a:xfrm>
            <a:off x="228600" y="856984"/>
            <a:ext cx="4191000" cy="5391416"/>
          </a:xfrm>
        </p:spPr>
        <p:txBody>
          <a:bodyPr/>
          <a:lstStyle/>
          <a:p>
            <a:r>
              <a:rPr lang="en-US" dirty="0" smtClean="0"/>
              <a:t>Enables Consistent Data Entry</a:t>
            </a:r>
          </a:p>
          <a:p>
            <a:pPr lvl="1"/>
            <a:r>
              <a:rPr lang="en-US" dirty="0" smtClean="0"/>
              <a:t>Sorting</a:t>
            </a:r>
          </a:p>
          <a:p>
            <a:pPr lvl="1"/>
            <a:r>
              <a:rPr lang="en-US" dirty="0" smtClean="0"/>
              <a:t>Filtering</a:t>
            </a:r>
          </a:p>
          <a:p>
            <a:pPr lvl="1"/>
            <a:r>
              <a:rPr lang="en-US" dirty="0" smtClean="0"/>
              <a:t>PivotTables</a:t>
            </a:r>
          </a:p>
        </p:txBody>
      </p:sp>
      <p:pic>
        <p:nvPicPr>
          <p:cNvPr id="4" name="Picture 3"/>
          <p:cNvPicPr>
            <a:picLocks noChangeAspect="1"/>
          </p:cNvPicPr>
          <p:nvPr/>
        </p:nvPicPr>
        <p:blipFill>
          <a:blip r:embed="rId2"/>
          <a:stretch>
            <a:fillRect/>
          </a:stretch>
        </p:blipFill>
        <p:spPr>
          <a:xfrm>
            <a:off x="4572000" y="990600"/>
            <a:ext cx="4171429" cy="5000000"/>
          </a:xfrm>
          <a:prstGeom prst="rect">
            <a:avLst/>
          </a:prstGeom>
          <a:ln w="19050">
            <a:solidFill>
              <a:schemeClr val="tx2"/>
            </a:solidFill>
          </a:ln>
        </p:spPr>
      </p:pic>
      <p:sp>
        <p:nvSpPr>
          <p:cNvPr id="5" name="Rectangle 4"/>
          <p:cNvSpPr/>
          <p:nvPr/>
        </p:nvSpPr>
        <p:spPr bwMode="auto">
          <a:xfrm>
            <a:off x="4648200" y="3200400"/>
            <a:ext cx="762000" cy="273094"/>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
        <p:nvSpPr>
          <p:cNvPr id="6" name="Rectangle 5"/>
          <p:cNvSpPr/>
          <p:nvPr/>
        </p:nvSpPr>
        <p:spPr bwMode="auto">
          <a:xfrm>
            <a:off x="5464628" y="3689306"/>
            <a:ext cx="783771" cy="273094"/>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
        <p:nvSpPr>
          <p:cNvPr id="9" name="Rectangle 8"/>
          <p:cNvSpPr/>
          <p:nvPr/>
        </p:nvSpPr>
        <p:spPr bwMode="auto">
          <a:xfrm>
            <a:off x="7601338" y="1466462"/>
            <a:ext cx="1066800" cy="273094"/>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grpSp>
        <p:nvGrpSpPr>
          <p:cNvPr id="13" name="Group 12"/>
          <p:cNvGrpSpPr/>
          <p:nvPr/>
        </p:nvGrpSpPr>
        <p:grpSpPr>
          <a:xfrm>
            <a:off x="381000" y="4717068"/>
            <a:ext cx="3285514" cy="1607532"/>
            <a:chOff x="3962400" y="1295400"/>
            <a:chExt cx="4885714" cy="2390476"/>
          </a:xfrm>
        </p:grpSpPr>
        <p:pic>
          <p:nvPicPr>
            <p:cNvPr id="14" name="Picture 13"/>
            <p:cNvPicPr>
              <a:picLocks noChangeAspect="1"/>
            </p:cNvPicPr>
            <p:nvPr/>
          </p:nvPicPr>
          <p:blipFill>
            <a:blip r:embed="rId3"/>
            <a:stretch>
              <a:fillRect/>
            </a:stretch>
          </p:blipFill>
          <p:spPr>
            <a:xfrm>
              <a:off x="3962400" y="1295400"/>
              <a:ext cx="4885714" cy="2390476"/>
            </a:xfrm>
            <a:prstGeom prst="rect">
              <a:avLst/>
            </a:prstGeom>
            <a:ln w="19050">
              <a:solidFill>
                <a:schemeClr val="tx2"/>
              </a:solidFill>
            </a:ln>
          </p:spPr>
        </p:pic>
        <p:sp>
          <p:nvSpPr>
            <p:cNvPr id="15" name="Rectangle 14"/>
            <p:cNvSpPr/>
            <p:nvPr/>
          </p:nvSpPr>
          <p:spPr bwMode="auto">
            <a:xfrm>
              <a:off x="6324600" y="1828800"/>
              <a:ext cx="533400" cy="762000"/>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grpSp>
    </p:spTree>
    <p:extLst>
      <p:ext uri="{BB962C8B-B14F-4D97-AF65-F5344CB8AC3E}">
        <p14:creationId xmlns:p14="http://schemas.microsoft.com/office/powerpoint/2010/main" val="26977262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Calculated Fields</a:t>
            </a:r>
            <a:endParaRPr lang="en-US" dirty="0"/>
          </a:p>
        </p:txBody>
      </p:sp>
      <p:sp>
        <p:nvSpPr>
          <p:cNvPr id="5" name="Content Placeholder 4"/>
          <p:cNvSpPr>
            <a:spLocks noGrp="1"/>
          </p:cNvSpPr>
          <p:nvPr>
            <p:ph sz="quarter" idx="10"/>
          </p:nvPr>
        </p:nvSpPr>
        <p:spPr>
          <a:xfrm>
            <a:off x="228600" y="856984"/>
            <a:ext cx="4267200" cy="5391416"/>
          </a:xfrm>
        </p:spPr>
        <p:txBody>
          <a:bodyPr/>
          <a:lstStyle/>
          <a:p>
            <a:r>
              <a:rPr lang="en-US" sz="2400" dirty="0" smtClean="0"/>
              <a:t>Cases Processed</a:t>
            </a:r>
          </a:p>
          <a:p>
            <a:pPr lvl="1"/>
            <a:r>
              <a:rPr lang="en-US" sz="2000" dirty="0" smtClean="0"/>
              <a:t>Total Cases minus Remaining Cases</a:t>
            </a:r>
          </a:p>
          <a:p>
            <a:pPr lvl="1"/>
            <a:r>
              <a:rPr lang="en-US" sz="2000" dirty="0" smtClean="0"/>
              <a:t>Manual input of Remaining</a:t>
            </a:r>
          </a:p>
          <a:p>
            <a:r>
              <a:rPr lang="en-US" sz="2400" dirty="0" smtClean="0"/>
              <a:t>Est Remaining Hours</a:t>
            </a:r>
          </a:p>
          <a:p>
            <a:pPr lvl="1"/>
            <a:r>
              <a:rPr lang="en-US" sz="2000" dirty="0" smtClean="0"/>
              <a:t>Remaining Cases divided by Cases Per Hour</a:t>
            </a:r>
          </a:p>
          <a:p>
            <a:pPr lvl="1"/>
            <a:r>
              <a:rPr lang="en-US" sz="2000" dirty="0" smtClean="0"/>
              <a:t>Could not use VBA to update Project field Remaining Hours</a:t>
            </a:r>
            <a:endParaRPr lang="en-US" sz="2400" dirty="0" smtClean="0"/>
          </a:p>
          <a:p>
            <a:pPr lvl="1"/>
            <a:endParaRPr lang="en-US" sz="2000" dirty="0"/>
          </a:p>
        </p:txBody>
      </p:sp>
      <p:pic>
        <p:nvPicPr>
          <p:cNvPr id="4" name="Picture 3"/>
          <p:cNvPicPr>
            <a:picLocks noChangeAspect="1"/>
          </p:cNvPicPr>
          <p:nvPr/>
        </p:nvPicPr>
        <p:blipFill>
          <a:blip r:embed="rId2"/>
          <a:stretch>
            <a:fillRect/>
          </a:stretch>
        </p:blipFill>
        <p:spPr>
          <a:xfrm>
            <a:off x="4684264" y="1124305"/>
            <a:ext cx="4307336" cy="5124095"/>
          </a:xfrm>
          <a:prstGeom prst="rect">
            <a:avLst/>
          </a:prstGeom>
        </p:spPr>
      </p:pic>
      <p:sp>
        <p:nvSpPr>
          <p:cNvPr id="6" name="Rectangle 5"/>
          <p:cNvSpPr/>
          <p:nvPr/>
        </p:nvSpPr>
        <p:spPr bwMode="auto">
          <a:xfrm>
            <a:off x="7467600" y="1566361"/>
            <a:ext cx="914400" cy="225697"/>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grpSp>
        <p:nvGrpSpPr>
          <p:cNvPr id="7" name="Group 6"/>
          <p:cNvGrpSpPr/>
          <p:nvPr/>
        </p:nvGrpSpPr>
        <p:grpSpPr>
          <a:xfrm>
            <a:off x="381000" y="4717068"/>
            <a:ext cx="3285514" cy="1607532"/>
            <a:chOff x="3962400" y="1295400"/>
            <a:chExt cx="4885714" cy="2390476"/>
          </a:xfrm>
        </p:grpSpPr>
        <p:pic>
          <p:nvPicPr>
            <p:cNvPr id="8" name="Picture 7"/>
            <p:cNvPicPr>
              <a:picLocks noChangeAspect="1"/>
            </p:cNvPicPr>
            <p:nvPr/>
          </p:nvPicPr>
          <p:blipFill>
            <a:blip r:embed="rId3"/>
            <a:stretch>
              <a:fillRect/>
            </a:stretch>
          </p:blipFill>
          <p:spPr>
            <a:xfrm>
              <a:off x="3962400" y="1295400"/>
              <a:ext cx="4885714" cy="2390476"/>
            </a:xfrm>
            <a:prstGeom prst="rect">
              <a:avLst/>
            </a:prstGeom>
            <a:ln w="19050">
              <a:solidFill>
                <a:schemeClr val="tx2"/>
              </a:solidFill>
            </a:ln>
          </p:spPr>
        </p:pic>
        <p:sp>
          <p:nvSpPr>
            <p:cNvPr id="9" name="Rectangle 8"/>
            <p:cNvSpPr/>
            <p:nvPr/>
          </p:nvSpPr>
          <p:spPr bwMode="auto">
            <a:xfrm>
              <a:off x="6324600" y="1828800"/>
              <a:ext cx="533400" cy="762000"/>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grpSp>
      <p:sp>
        <p:nvSpPr>
          <p:cNvPr id="10" name="Rectangle 9"/>
          <p:cNvSpPr/>
          <p:nvPr/>
        </p:nvSpPr>
        <p:spPr bwMode="auto">
          <a:xfrm>
            <a:off x="6530196" y="3584303"/>
            <a:ext cx="632604" cy="225697"/>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Tree>
    <p:extLst>
      <p:ext uri="{BB962C8B-B14F-4D97-AF65-F5344CB8AC3E}">
        <p14:creationId xmlns:p14="http://schemas.microsoft.com/office/powerpoint/2010/main" val="11992526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Customizing Tables</a:t>
            </a:r>
            <a:endParaRPr lang="en-US" dirty="0"/>
          </a:p>
        </p:txBody>
      </p:sp>
      <p:sp>
        <p:nvSpPr>
          <p:cNvPr id="3" name="Content Placeholder 2"/>
          <p:cNvSpPr>
            <a:spLocks noGrp="1"/>
          </p:cNvSpPr>
          <p:nvPr>
            <p:ph sz="quarter" idx="10"/>
          </p:nvPr>
        </p:nvSpPr>
        <p:spPr>
          <a:xfrm>
            <a:off x="228600" y="856984"/>
            <a:ext cx="8534400" cy="2953016"/>
          </a:xfrm>
        </p:spPr>
        <p:txBody>
          <a:bodyPr/>
          <a:lstStyle/>
          <a:p>
            <a:r>
              <a:rPr lang="en-US" sz="2000" dirty="0" smtClean="0"/>
              <a:t>Select the pre-existing table with the fields you want to start with</a:t>
            </a:r>
          </a:p>
          <a:p>
            <a:r>
              <a:rPr lang="en-US" sz="2000" dirty="0" smtClean="0"/>
              <a:t>Right-click column headings and insert the new columns you want</a:t>
            </a:r>
          </a:p>
          <a:p>
            <a:r>
              <a:rPr lang="en-US" sz="2000" dirty="0" smtClean="0"/>
              <a:t>Right-click and remove the columns you don’t want</a:t>
            </a:r>
          </a:p>
          <a:p>
            <a:r>
              <a:rPr lang="en-US" sz="2000" dirty="0" smtClean="0"/>
              <a:t>On the View Tab, select Tables and Save the Fields as a New Table</a:t>
            </a:r>
          </a:p>
          <a:p>
            <a:r>
              <a:rPr lang="en-US" sz="2000" dirty="0" smtClean="0"/>
              <a:t>Select Reset to Default to reset the original table</a:t>
            </a:r>
            <a:endParaRPr lang="en-US" sz="2000" dirty="0"/>
          </a:p>
        </p:txBody>
      </p:sp>
      <p:pic>
        <p:nvPicPr>
          <p:cNvPr id="4" name="Picture 3"/>
          <p:cNvPicPr>
            <a:picLocks noChangeAspect="1"/>
          </p:cNvPicPr>
          <p:nvPr/>
        </p:nvPicPr>
        <p:blipFill>
          <a:blip r:embed="rId2"/>
          <a:stretch>
            <a:fillRect/>
          </a:stretch>
        </p:blipFill>
        <p:spPr>
          <a:xfrm>
            <a:off x="381000" y="3276600"/>
            <a:ext cx="2342857" cy="2923809"/>
          </a:xfrm>
          <a:prstGeom prst="rect">
            <a:avLst/>
          </a:prstGeom>
        </p:spPr>
      </p:pic>
      <p:pic>
        <p:nvPicPr>
          <p:cNvPr id="5" name="Picture 4"/>
          <p:cNvPicPr>
            <a:picLocks noChangeAspect="1"/>
          </p:cNvPicPr>
          <p:nvPr/>
        </p:nvPicPr>
        <p:blipFill>
          <a:blip r:embed="rId3"/>
          <a:stretch>
            <a:fillRect/>
          </a:stretch>
        </p:blipFill>
        <p:spPr>
          <a:xfrm>
            <a:off x="3667239" y="3238504"/>
            <a:ext cx="2076190" cy="3000000"/>
          </a:xfrm>
          <a:prstGeom prst="rect">
            <a:avLst/>
          </a:prstGeom>
        </p:spPr>
      </p:pic>
      <p:pic>
        <p:nvPicPr>
          <p:cNvPr id="7" name="Picture 6"/>
          <p:cNvPicPr>
            <a:picLocks noChangeAspect="1"/>
          </p:cNvPicPr>
          <p:nvPr/>
        </p:nvPicPr>
        <p:blipFill>
          <a:blip r:embed="rId4"/>
          <a:stretch>
            <a:fillRect/>
          </a:stretch>
        </p:blipFill>
        <p:spPr>
          <a:xfrm>
            <a:off x="6686810" y="2495520"/>
            <a:ext cx="2076190" cy="3752381"/>
          </a:xfrm>
          <a:prstGeom prst="rect">
            <a:avLst/>
          </a:prstGeom>
        </p:spPr>
      </p:pic>
      <p:sp>
        <p:nvSpPr>
          <p:cNvPr id="8" name="Rectangle 7"/>
          <p:cNvSpPr/>
          <p:nvPr/>
        </p:nvSpPr>
        <p:spPr bwMode="auto">
          <a:xfrm>
            <a:off x="685800" y="3810000"/>
            <a:ext cx="1371600" cy="341389"/>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
        <p:nvSpPr>
          <p:cNvPr id="9" name="Rectangle 8"/>
          <p:cNvSpPr/>
          <p:nvPr/>
        </p:nvSpPr>
        <p:spPr bwMode="auto">
          <a:xfrm>
            <a:off x="4392651" y="4492779"/>
            <a:ext cx="1350778" cy="512425"/>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
        <p:nvSpPr>
          <p:cNvPr id="10" name="Rectangle 9"/>
          <p:cNvSpPr/>
          <p:nvPr/>
        </p:nvSpPr>
        <p:spPr bwMode="auto">
          <a:xfrm>
            <a:off x="6781800" y="5638800"/>
            <a:ext cx="1905000" cy="322161"/>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Tree>
    <p:extLst>
      <p:ext uri="{BB962C8B-B14F-4D97-AF65-F5344CB8AC3E}">
        <p14:creationId xmlns:p14="http://schemas.microsoft.com/office/powerpoint/2010/main" val="31703663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a:t>
            </a:r>
            <a:r>
              <a:rPr lang="en-US" baseline="0" dirty="0" smtClean="0"/>
              <a:t> Formatting Options</a:t>
            </a:r>
            <a:endParaRPr lang="en-US" dirty="0"/>
          </a:p>
        </p:txBody>
      </p:sp>
      <p:sp>
        <p:nvSpPr>
          <p:cNvPr id="3" name="Content Placeholder 2"/>
          <p:cNvSpPr>
            <a:spLocks noGrp="1"/>
          </p:cNvSpPr>
          <p:nvPr>
            <p:ph sz="quarter" idx="10"/>
          </p:nvPr>
        </p:nvSpPr>
        <p:spPr>
          <a:xfrm>
            <a:off x="228600" y="856984"/>
            <a:ext cx="3505200" cy="5391416"/>
          </a:xfrm>
        </p:spPr>
        <p:txBody>
          <a:bodyPr/>
          <a:lstStyle/>
          <a:p>
            <a:r>
              <a:rPr lang="en-US" sz="2000" dirty="0" smtClean="0"/>
              <a:t>The abbreviated name of the day of the week will translate into Excel as Text</a:t>
            </a:r>
          </a:p>
          <a:p>
            <a:r>
              <a:rPr lang="en-US" sz="2000" dirty="0" smtClean="0"/>
              <a:t>Changing the Date Format to the short date format ensures Excel will read the pasted dates as dates</a:t>
            </a:r>
            <a:endParaRPr lang="en-US" sz="2000" dirty="0"/>
          </a:p>
        </p:txBody>
      </p:sp>
      <p:pic>
        <p:nvPicPr>
          <p:cNvPr id="6" name="Picture 5"/>
          <p:cNvPicPr>
            <a:picLocks noChangeAspect="1"/>
          </p:cNvPicPr>
          <p:nvPr/>
        </p:nvPicPr>
        <p:blipFill>
          <a:blip r:embed="rId2"/>
          <a:stretch>
            <a:fillRect/>
          </a:stretch>
        </p:blipFill>
        <p:spPr>
          <a:xfrm>
            <a:off x="3657600" y="972086"/>
            <a:ext cx="5333333" cy="4285714"/>
          </a:xfrm>
          <a:prstGeom prst="rect">
            <a:avLst/>
          </a:prstGeom>
          <a:ln w="19050">
            <a:solidFill>
              <a:schemeClr val="accent1"/>
            </a:solidFill>
          </a:ln>
        </p:spPr>
      </p:pic>
      <p:sp>
        <p:nvSpPr>
          <p:cNvPr id="7" name="Rectangle 6"/>
          <p:cNvSpPr/>
          <p:nvPr/>
        </p:nvSpPr>
        <p:spPr bwMode="auto">
          <a:xfrm>
            <a:off x="5257800" y="2971800"/>
            <a:ext cx="2743200" cy="685800"/>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Tree>
    <p:extLst>
      <p:ext uri="{BB962C8B-B14F-4D97-AF65-F5344CB8AC3E}">
        <p14:creationId xmlns:p14="http://schemas.microsoft.com/office/powerpoint/2010/main" val="21693195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Shared Templates</a:t>
            </a:r>
            <a:endParaRPr lang="en-US" dirty="0"/>
          </a:p>
        </p:txBody>
      </p:sp>
      <p:pic>
        <p:nvPicPr>
          <p:cNvPr id="4" name="Picture 3"/>
          <p:cNvPicPr>
            <a:picLocks noChangeAspect="1"/>
          </p:cNvPicPr>
          <p:nvPr/>
        </p:nvPicPr>
        <p:blipFill>
          <a:blip r:embed="rId2"/>
          <a:stretch>
            <a:fillRect/>
          </a:stretch>
        </p:blipFill>
        <p:spPr>
          <a:xfrm>
            <a:off x="2362200" y="962165"/>
            <a:ext cx="6553200" cy="5362435"/>
          </a:xfrm>
          <a:prstGeom prst="rect">
            <a:avLst/>
          </a:prstGeom>
          <a:ln w="12700">
            <a:solidFill>
              <a:schemeClr val="tx2"/>
            </a:solidFill>
          </a:ln>
        </p:spPr>
      </p:pic>
      <p:pic>
        <p:nvPicPr>
          <p:cNvPr id="5" name="Picture 4"/>
          <p:cNvPicPr>
            <a:picLocks noChangeAspect="1"/>
          </p:cNvPicPr>
          <p:nvPr/>
        </p:nvPicPr>
        <p:blipFill>
          <a:blip r:embed="rId3"/>
          <a:stretch>
            <a:fillRect/>
          </a:stretch>
        </p:blipFill>
        <p:spPr>
          <a:xfrm>
            <a:off x="228600" y="962165"/>
            <a:ext cx="1114286" cy="5057143"/>
          </a:xfrm>
          <a:prstGeom prst="rect">
            <a:avLst/>
          </a:prstGeom>
        </p:spPr>
      </p:pic>
      <p:sp>
        <p:nvSpPr>
          <p:cNvPr id="6" name="Rectangle 5"/>
          <p:cNvSpPr/>
          <p:nvPr/>
        </p:nvSpPr>
        <p:spPr bwMode="auto">
          <a:xfrm>
            <a:off x="228600" y="5410200"/>
            <a:ext cx="1114286" cy="304800"/>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
        <p:nvSpPr>
          <p:cNvPr id="9" name="Rectangle 8"/>
          <p:cNvSpPr/>
          <p:nvPr/>
        </p:nvSpPr>
        <p:spPr bwMode="auto">
          <a:xfrm>
            <a:off x="3657600" y="4038600"/>
            <a:ext cx="5257800" cy="304800"/>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Tree>
    <p:extLst>
      <p:ext uri="{BB962C8B-B14F-4D97-AF65-F5344CB8AC3E}">
        <p14:creationId xmlns:p14="http://schemas.microsoft.com/office/powerpoint/2010/main" val="13983635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Intentions</a:t>
            </a:r>
            <a:endParaRPr lang="en-US" dirty="0"/>
          </a:p>
        </p:txBody>
      </p:sp>
      <p:sp>
        <p:nvSpPr>
          <p:cNvPr id="3" name="Content Placeholder 2"/>
          <p:cNvSpPr>
            <a:spLocks noGrp="1"/>
          </p:cNvSpPr>
          <p:nvPr>
            <p:ph sz="quarter" idx="10"/>
          </p:nvPr>
        </p:nvSpPr>
        <p:spPr/>
        <p:txBody>
          <a:bodyPr/>
          <a:lstStyle/>
          <a:p>
            <a:r>
              <a:rPr lang="en-US" dirty="0" smtClean="0"/>
              <a:t>Understand how to manage data in Microsoft Project intended for an ongoing data collection in Microsoft Excel</a:t>
            </a:r>
          </a:p>
          <a:p>
            <a:r>
              <a:rPr lang="en-US" dirty="0" smtClean="0"/>
              <a:t>Understand how View, Tables, and Fields in Microsoft Project can be customized to enable this process</a:t>
            </a:r>
          </a:p>
          <a:p>
            <a:r>
              <a:rPr lang="en-US" dirty="0" smtClean="0"/>
              <a:t>Understand how to maintain an ongoing data collection in Excel for the purposes of analysis</a:t>
            </a:r>
            <a:endParaRPr lang="en-US" dirty="0"/>
          </a:p>
        </p:txBody>
      </p:sp>
    </p:spTree>
    <p:extLst>
      <p:ext uri="{BB962C8B-B14F-4D97-AF65-F5344CB8AC3E}">
        <p14:creationId xmlns:p14="http://schemas.microsoft.com/office/powerpoint/2010/main" val="19577630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Custom Table</a:t>
            </a:r>
            <a:endParaRPr lang="en-US" dirty="0"/>
          </a:p>
        </p:txBody>
      </p:sp>
      <p:pic>
        <p:nvPicPr>
          <p:cNvPr id="9" name="Picture 8"/>
          <p:cNvPicPr>
            <a:picLocks noChangeAspect="1"/>
          </p:cNvPicPr>
          <p:nvPr/>
        </p:nvPicPr>
        <p:blipFill>
          <a:blip r:embed="rId2"/>
          <a:stretch>
            <a:fillRect/>
          </a:stretch>
        </p:blipFill>
        <p:spPr>
          <a:xfrm>
            <a:off x="147932" y="4724400"/>
            <a:ext cx="8848137" cy="1555044"/>
          </a:xfrm>
          <a:prstGeom prst="rect">
            <a:avLst/>
          </a:prstGeom>
          <a:ln w="19050">
            <a:solidFill>
              <a:schemeClr val="accent1"/>
            </a:solidFill>
          </a:ln>
        </p:spPr>
      </p:pic>
      <p:pic>
        <p:nvPicPr>
          <p:cNvPr id="10" name="Picture 9"/>
          <p:cNvPicPr>
            <a:picLocks noChangeAspect="1"/>
          </p:cNvPicPr>
          <p:nvPr/>
        </p:nvPicPr>
        <p:blipFill rotWithShape="1">
          <a:blip r:embed="rId2"/>
          <a:srcRect r="64640"/>
          <a:stretch/>
        </p:blipFill>
        <p:spPr>
          <a:xfrm>
            <a:off x="1638300" y="1198522"/>
            <a:ext cx="5867400" cy="2916278"/>
          </a:xfrm>
          <a:prstGeom prst="rect">
            <a:avLst/>
          </a:prstGeom>
          <a:ln w="19050">
            <a:solidFill>
              <a:schemeClr val="accent1"/>
            </a:solidFill>
          </a:ln>
        </p:spPr>
      </p:pic>
    </p:spTree>
    <p:extLst>
      <p:ext uri="{BB962C8B-B14F-4D97-AF65-F5344CB8AC3E}">
        <p14:creationId xmlns:p14="http://schemas.microsoft.com/office/powerpoint/2010/main" val="27437786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Custom Table</a:t>
            </a:r>
            <a:endParaRPr lang="en-US" dirty="0"/>
          </a:p>
        </p:txBody>
      </p:sp>
      <p:pic>
        <p:nvPicPr>
          <p:cNvPr id="9" name="Picture 8"/>
          <p:cNvPicPr>
            <a:picLocks noChangeAspect="1"/>
          </p:cNvPicPr>
          <p:nvPr/>
        </p:nvPicPr>
        <p:blipFill>
          <a:blip r:embed="rId2"/>
          <a:stretch>
            <a:fillRect/>
          </a:stretch>
        </p:blipFill>
        <p:spPr>
          <a:xfrm>
            <a:off x="147932" y="4724400"/>
            <a:ext cx="8848137" cy="1555044"/>
          </a:xfrm>
          <a:prstGeom prst="rect">
            <a:avLst/>
          </a:prstGeom>
          <a:ln w="19050">
            <a:solidFill>
              <a:schemeClr val="accent1"/>
            </a:solidFill>
          </a:ln>
        </p:spPr>
      </p:pic>
      <p:pic>
        <p:nvPicPr>
          <p:cNvPr id="5" name="Picture 4"/>
          <p:cNvPicPr>
            <a:picLocks noChangeAspect="1"/>
          </p:cNvPicPr>
          <p:nvPr/>
        </p:nvPicPr>
        <p:blipFill rotWithShape="1">
          <a:blip r:embed="rId2"/>
          <a:srcRect l="44477"/>
          <a:stretch/>
        </p:blipFill>
        <p:spPr>
          <a:xfrm>
            <a:off x="238784" y="1295400"/>
            <a:ext cx="8666432" cy="2743200"/>
          </a:xfrm>
          <a:prstGeom prst="rect">
            <a:avLst/>
          </a:prstGeom>
          <a:ln w="19050">
            <a:solidFill>
              <a:schemeClr val="accent1"/>
            </a:solidFill>
          </a:ln>
        </p:spPr>
      </p:pic>
    </p:spTree>
    <p:extLst>
      <p:ext uri="{BB962C8B-B14F-4D97-AF65-F5344CB8AC3E}">
        <p14:creationId xmlns:p14="http://schemas.microsoft.com/office/powerpoint/2010/main" val="26833929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Microsoft Excel Tables</a:t>
            </a:r>
            <a:endParaRPr lang="en-US" dirty="0"/>
          </a:p>
        </p:txBody>
      </p:sp>
    </p:spTree>
    <p:extLst>
      <p:ext uri="{BB962C8B-B14F-4D97-AF65-F5344CB8AC3E}">
        <p14:creationId xmlns:p14="http://schemas.microsoft.com/office/powerpoint/2010/main" val="3619557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a:t>
            </a:r>
            <a:r>
              <a:rPr lang="en-US" baseline="0" dirty="0" smtClean="0"/>
              <a:t> Excel Concepts</a:t>
            </a:r>
            <a:endParaRPr lang="en-US" dirty="0"/>
          </a:p>
        </p:txBody>
      </p:sp>
      <p:sp>
        <p:nvSpPr>
          <p:cNvPr id="3" name="Content Placeholder 2"/>
          <p:cNvSpPr>
            <a:spLocks noGrp="1"/>
          </p:cNvSpPr>
          <p:nvPr>
            <p:ph sz="quarter" idx="10"/>
          </p:nvPr>
        </p:nvSpPr>
        <p:spPr/>
        <p:txBody>
          <a:bodyPr/>
          <a:lstStyle/>
          <a:p>
            <a:r>
              <a:rPr lang="en-US" dirty="0" smtClean="0"/>
              <a:t>Excel is not a relational database</a:t>
            </a:r>
          </a:p>
          <a:p>
            <a:pPr lvl="1"/>
            <a:r>
              <a:rPr lang="en-US" dirty="0" smtClean="0"/>
              <a:t>It can use formulas to reference unique identifiers in a related data collections</a:t>
            </a:r>
          </a:p>
          <a:p>
            <a:pPr lvl="1"/>
            <a:r>
              <a:rPr lang="en-US" dirty="0" smtClean="0"/>
              <a:t>There is no enforced integrity</a:t>
            </a:r>
          </a:p>
          <a:p>
            <a:pPr lvl="2"/>
            <a:r>
              <a:rPr lang="en-US" dirty="0" smtClean="0"/>
              <a:t>The table could be referencing an identifier that doesn’t exist</a:t>
            </a:r>
          </a:p>
          <a:p>
            <a:pPr lvl="2"/>
            <a:r>
              <a:rPr lang="en-US" dirty="0" smtClean="0"/>
              <a:t>Data Validation is limited</a:t>
            </a:r>
          </a:p>
          <a:p>
            <a:pPr lvl="2"/>
            <a:r>
              <a:rPr lang="en-US" dirty="0" smtClean="0"/>
              <a:t>There is no “true” enforcement of unique identifiers</a:t>
            </a:r>
          </a:p>
          <a:p>
            <a:r>
              <a:rPr lang="en-US" dirty="0" smtClean="0"/>
              <a:t>The user must follow specific design methods for Excel to recognize that what they’ve created is a table</a:t>
            </a:r>
          </a:p>
          <a:p>
            <a:pPr lvl="2"/>
            <a:endParaRPr lang="en-US" dirty="0"/>
          </a:p>
        </p:txBody>
      </p:sp>
    </p:spTree>
    <p:extLst>
      <p:ext uri="{BB962C8B-B14F-4D97-AF65-F5344CB8AC3E}">
        <p14:creationId xmlns:p14="http://schemas.microsoft.com/office/powerpoint/2010/main" val="1113604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References</a:t>
            </a:r>
            <a:endParaRPr lang="en-US" dirty="0"/>
          </a:p>
        </p:txBody>
      </p:sp>
      <p:sp>
        <p:nvSpPr>
          <p:cNvPr id="3" name="Content Placeholder 2"/>
          <p:cNvSpPr>
            <a:spLocks noGrp="1"/>
          </p:cNvSpPr>
          <p:nvPr>
            <p:ph sz="quarter" idx="10"/>
          </p:nvPr>
        </p:nvSpPr>
        <p:spPr/>
        <p:txBody>
          <a:bodyPr/>
          <a:lstStyle/>
          <a:p>
            <a:r>
              <a:rPr lang="en-US" dirty="0" smtClean="0"/>
              <a:t>Cell references in formulas should be used when the data being referenced will most likely remain unchanged</a:t>
            </a:r>
          </a:p>
          <a:p>
            <a:r>
              <a:rPr lang="en-US" dirty="0" smtClean="0"/>
              <a:t>If the range expands,</a:t>
            </a:r>
            <a:br>
              <a:rPr lang="en-US" dirty="0" smtClean="0"/>
            </a:br>
            <a:r>
              <a:rPr lang="en-US" dirty="0" smtClean="0"/>
              <a:t>the user must update</a:t>
            </a:r>
            <a:br>
              <a:rPr lang="en-US" dirty="0" smtClean="0"/>
            </a:br>
            <a:r>
              <a:rPr lang="en-US" dirty="0" smtClean="0"/>
              <a:t>the function to include</a:t>
            </a:r>
            <a:br>
              <a:rPr lang="en-US" dirty="0" smtClean="0"/>
            </a:br>
            <a:r>
              <a:rPr lang="en-US" dirty="0" smtClean="0"/>
              <a:t>new cells</a:t>
            </a:r>
            <a:endParaRPr lang="en-US" dirty="0"/>
          </a:p>
        </p:txBody>
      </p:sp>
      <p:pic>
        <p:nvPicPr>
          <p:cNvPr id="4" name="Picture 3"/>
          <p:cNvPicPr>
            <a:picLocks noChangeAspect="1"/>
          </p:cNvPicPr>
          <p:nvPr/>
        </p:nvPicPr>
        <p:blipFill>
          <a:blip r:embed="rId2"/>
          <a:stretch>
            <a:fillRect/>
          </a:stretch>
        </p:blipFill>
        <p:spPr>
          <a:xfrm>
            <a:off x="4495800" y="2391886"/>
            <a:ext cx="4433596" cy="3741876"/>
          </a:xfrm>
          <a:prstGeom prst="rect">
            <a:avLst/>
          </a:prstGeom>
          <a:ln w="19050">
            <a:solidFill>
              <a:schemeClr val="accent1"/>
            </a:solidFill>
          </a:ln>
        </p:spPr>
      </p:pic>
    </p:spTree>
    <p:extLst>
      <p:ext uri="{BB962C8B-B14F-4D97-AF65-F5344CB8AC3E}">
        <p14:creationId xmlns:p14="http://schemas.microsoft.com/office/powerpoint/2010/main" val="36749697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Named Ranges</a:t>
            </a:r>
            <a:endParaRPr lang="en-US" dirty="0"/>
          </a:p>
        </p:txBody>
      </p:sp>
      <p:sp>
        <p:nvSpPr>
          <p:cNvPr id="3" name="Content Placeholder 2"/>
          <p:cNvSpPr>
            <a:spLocks noGrp="1"/>
          </p:cNvSpPr>
          <p:nvPr>
            <p:ph sz="quarter" idx="10"/>
          </p:nvPr>
        </p:nvSpPr>
        <p:spPr>
          <a:xfrm>
            <a:off x="228600" y="856984"/>
            <a:ext cx="4334419" cy="2572016"/>
          </a:xfrm>
        </p:spPr>
        <p:txBody>
          <a:bodyPr/>
          <a:lstStyle/>
          <a:p>
            <a:r>
              <a:rPr lang="en-US" sz="2000" dirty="0" smtClean="0"/>
              <a:t>If the same set of numbers is referenced several times, a proxy name can be created and used instead of the cells</a:t>
            </a:r>
          </a:p>
          <a:p>
            <a:r>
              <a:rPr lang="en-US" sz="2000" dirty="0" smtClean="0"/>
              <a:t>If the list expands, the user can update the reference in the Name Manager and update all references to it</a:t>
            </a:r>
            <a:endParaRPr lang="en-US" sz="2000" dirty="0"/>
          </a:p>
        </p:txBody>
      </p:sp>
      <p:grpSp>
        <p:nvGrpSpPr>
          <p:cNvPr id="9" name="Group 8"/>
          <p:cNvGrpSpPr/>
          <p:nvPr/>
        </p:nvGrpSpPr>
        <p:grpSpPr>
          <a:xfrm>
            <a:off x="4724400" y="935690"/>
            <a:ext cx="4389120" cy="4779310"/>
            <a:chOff x="4191000" y="1752600"/>
            <a:chExt cx="4389120" cy="4779310"/>
          </a:xfrm>
        </p:grpSpPr>
        <p:grpSp>
          <p:nvGrpSpPr>
            <p:cNvPr id="7" name="Group 6"/>
            <p:cNvGrpSpPr/>
            <p:nvPr/>
          </p:nvGrpSpPr>
          <p:grpSpPr>
            <a:xfrm>
              <a:off x="4191000" y="1752600"/>
              <a:ext cx="4352381" cy="1161905"/>
              <a:chOff x="4191000" y="1752600"/>
              <a:chExt cx="4352381" cy="1161905"/>
            </a:xfrm>
          </p:grpSpPr>
          <p:pic>
            <p:nvPicPr>
              <p:cNvPr id="4" name="Picture 3"/>
              <p:cNvPicPr>
                <a:picLocks noChangeAspect="1"/>
              </p:cNvPicPr>
              <p:nvPr/>
            </p:nvPicPr>
            <p:blipFill>
              <a:blip r:embed="rId2"/>
              <a:stretch>
                <a:fillRect/>
              </a:stretch>
            </p:blipFill>
            <p:spPr>
              <a:xfrm>
                <a:off x="4191000" y="1752600"/>
                <a:ext cx="4352381" cy="1161905"/>
              </a:xfrm>
              <a:prstGeom prst="rect">
                <a:avLst/>
              </a:prstGeom>
            </p:spPr>
          </p:pic>
          <p:sp>
            <p:nvSpPr>
              <p:cNvPr id="5" name="Rectangle 4"/>
              <p:cNvSpPr/>
              <p:nvPr/>
            </p:nvSpPr>
            <p:spPr bwMode="auto">
              <a:xfrm>
                <a:off x="4191000" y="1752600"/>
                <a:ext cx="762000" cy="249516"/>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
            <p:nvSpPr>
              <p:cNvPr id="6" name="Rectangle 5"/>
              <p:cNvSpPr/>
              <p:nvPr/>
            </p:nvSpPr>
            <p:spPr bwMode="auto">
              <a:xfrm>
                <a:off x="6629399" y="2002116"/>
                <a:ext cx="1913981" cy="741084"/>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grpSp>
        <p:pic>
          <p:nvPicPr>
            <p:cNvPr id="8" name="Picture 7"/>
            <p:cNvPicPr>
              <a:picLocks noChangeAspect="1"/>
            </p:cNvPicPr>
            <p:nvPr/>
          </p:nvPicPr>
          <p:blipFill>
            <a:blip r:embed="rId3"/>
            <a:stretch>
              <a:fillRect/>
            </a:stretch>
          </p:blipFill>
          <p:spPr>
            <a:xfrm>
              <a:off x="4191000" y="3096947"/>
              <a:ext cx="4389120" cy="3434963"/>
            </a:xfrm>
            <a:prstGeom prst="rect">
              <a:avLst/>
            </a:prstGeom>
          </p:spPr>
        </p:pic>
      </p:grpSp>
      <p:pic>
        <p:nvPicPr>
          <p:cNvPr id="10" name="Picture 9"/>
          <p:cNvPicPr>
            <a:picLocks noChangeAspect="1"/>
          </p:cNvPicPr>
          <p:nvPr/>
        </p:nvPicPr>
        <p:blipFill>
          <a:blip r:embed="rId4"/>
          <a:stretch>
            <a:fillRect/>
          </a:stretch>
        </p:blipFill>
        <p:spPr>
          <a:xfrm>
            <a:off x="472029" y="3530921"/>
            <a:ext cx="4090990" cy="2533267"/>
          </a:xfrm>
          <a:prstGeom prst="rect">
            <a:avLst/>
          </a:prstGeom>
          <a:ln w="19050">
            <a:solidFill>
              <a:schemeClr val="accent1"/>
            </a:solidFill>
          </a:ln>
        </p:spPr>
      </p:pic>
    </p:spTree>
    <p:extLst>
      <p:ext uri="{BB962C8B-B14F-4D97-AF65-F5344CB8AC3E}">
        <p14:creationId xmlns:p14="http://schemas.microsoft.com/office/powerpoint/2010/main" val="28050289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Tables</a:t>
            </a:r>
            <a:endParaRPr lang="en-US" dirty="0"/>
          </a:p>
        </p:txBody>
      </p:sp>
      <p:sp>
        <p:nvSpPr>
          <p:cNvPr id="3" name="Content Placeholder 2"/>
          <p:cNvSpPr>
            <a:spLocks noGrp="1"/>
          </p:cNvSpPr>
          <p:nvPr>
            <p:ph sz="quarter" idx="10"/>
          </p:nvPr>
        </p:nvSpPr>
        <p:spPr>
          <a:xfrm>
            <a:off x="228600" y="856984"/>
            <a:ext cx="6400800" cy="2267216"/>
          </a:xfrm>
        </p:spPr>
        <p:txBody>
          <a:bodyPr/>
          <a:lstStyle/>
          <a:p>
            <a:r>
              <a:rPr lang="en-US" sz="2400" dirty="0" smtClean="0"/>
              <a:t>Added in version 2007</a:t>
            </a:r>
          </a:p>
          <a:p>
            <a:r>
              <a:rPr lang="en-US" sz="2400" dirty="0" smtClean="0"/>
              <a:t>As the table expands, references to the table will recognize the new data</a:t>
            </a:r>
          </a:p>
          <a:p>
            <a:r>
              <a:rPr lang="en-US" sz="2400" dirty="0" smtClean="0"/>
              <a:t>Formulas and PivotTables will not need to have their references updated</a:t>
            </a:r>
            <a:endParaRPr lang="en-US" sz="2400" dirty="0"/>
          </a:p>
        </p:txBody>
      </p:sp>
      <p:pic>
        <p:nvPicPr>
          <p:cNvPr id="4" name="Picture 3"/>
          <p:cNvPicPr>
            <a:picLocks noChangeAspect="1"/>
          </p:cNvPicPr>
          <p:nvPr/>
        </p:nvPicPr>
        <p:blipFill>
          <a:blip r:embed="rId2"/>
          <a:stretch>
            <a:fillRect/>
          </a:stretch>
        </p:blipFill>
        <p:spPr>
          <a:xfrm>
            <a:off x="6848438" y="1000305"/>
            <a:ext cx="1895238" cy="1180952"/>
          </a:xfrm>
          <a:prstGeom prst="rect">
            <a:avLst/>
          </a:prstGeom>
          <a:ln w="19050">
            <a:solidFill>
              <a:schemeClr val="accent1"/>
            </a:solidFill>
          </a:ln>
        </p:spPr>
      </p:pic>
      <p:pic>
        <p:nvPicPr>
          <p:cNvPr id="5" name="Picture 4"/>
          <p:cNvPicPr>
            <a:picLocks noChangeAspect="1"/>
          </p:cNvPicPr>
          <p:nvPr/>
        </p:nvPicPr>
        <p:blipFill>
          <a:blip r:embed="rId3"/>
          <a:stretch>
            <a:fillRect/>
          </a:stretch>
        </p:blipFill>
        <p:spPr>
          <a:xfrm>
            <a:off x="6705600" y="2371905"/>
            <a:ext cx="2190476" cy="1438095"/>
          </a:xfrm>
          <a:prstGeom prst="rect">
            <a:avLst/>
          </a:prstGeom>
          <a:ln w="19050">
            <a:solidFill>
              <a:schemeClr val="accent1"/>
            </a:solidFill>
          </a:ln>
        </p:spPr>
      </p:pic>
      <p:pic>
        <p:nvPicPr>
          <p:cNvPr id="6" name="Picture 5"/>
          <p:cNvPicPr>
            <a:picLocks noChangeAspect="1"/>
          </p:cNvPicPr>
          <p:nvPr/>
        </p:nvPicPr>
        <p:blipFill>
          <a:blip r:embed="rId4"/>
          <a:stretch>
            <a:fillRect/>
          </a:stretch>
        </p:blipFill>
        <p:spPr>
          <a:xfrm>
            <a:off x="381000" y="3273075"/>
            <a:ext cx="6027905" cy="2984404"/>
          </a:xfrm>
          <a:prstGeom prst="rect">
            <a:avLst/>
          </a:prstGeom>
          <a:ln w="19050">
            <a:solidFill>
              <a:schemeClr val="accent1"/>
            </a:solidFill>
          </a:ln>
        </p:spPr>
      </p:pic>
      <p:sp>
        <p:nvSpPr>
          <p:cNvPr id="7" name="Rectangle 6"/>
          <p:cNvSpPr/>
          <p:nvPr/>
        </p:nvSpPr>
        <p:spPr bwMode="auto">
          <a:xfrm>
            <a:off x="8190722" y="1316316"/>
            <a:ext cx="552954" cy="741084"/>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
        <p:nvSpPr>
          <p:cNvPr id="8" name="Rectangle 7"/>
          <p:cNvSpPr/>
          <p:nvPr/>
        </p:nvSpPr>
        <p:spPr bwMode="auto">
          <a:xfrm>
            <a:off x="6736702" y="2667000"/>
            <a:ext cx="2159374" cy="762000"/>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Tree>
    <p:extLst>
      <p:ext uri="{BB962C8B-B14F-4D97-AF65-F5344CB8AC3E}">
        <p14:creationId xmlns:p14="http://schemas.microsoft.com/office/powerpoint/2010/main" val="3304505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Needs for Proper Excel Tables</a:t>
            </a:r>
            <a:endParaRPr lang="en-US" dirty="0"/>
          </a:p>
        </p:txBody>
      </p:sp>
      <p:sp>
        <p:nvSpPr>
          <p:cNvPr id="3" name="Content Placeholder 2"/>
          <p:cNvSpPr>
            <a:spLocks noGrp="1"/>
          </p:cNvSpPr>
          <p:nvPr>
            <p:ph sz="quarter" idx="10"/>
          </p:nvPr>
        </p:nvSpPr>
        <p:spPr/>
        <p:txBody>
          <a:bodyPr/>
          <a:lstStyle/>
          <a:p>
            <a:r>
              <a:rPr lang="en-US" dirty="0" smtClean="0"/>
              <a:t>Begin the data table in cell A1</a:t>
            </a:r>
          </a:p>
          <a:p>
            <a:pPr lvl="1"/>
            <a:r>
              <a:rPr lang="en-US" dirty="0" smtClean="0"/>
              <a:t>Data presentations created by PivotTables and </a:t>
            </a:r>
            <a:r>
              <a:rPr lang="en-US" dirty="0" err="1" smtClean="0"/>
              <a:t>PivotCharts</a:t>
            </a:r>
            <a:r>
              <a:rPr lang="en-US" dirty="0" smtClean="0"/>
              <a:t> are more print-worthy</a:t>
            </a:r>
          </a:p>
          <a:p>
            <a:r>
              <a:rPr lang="en-US" dirty="0" smtClean="0"/>
              <a:t>Each column must have a column heading</a:t>
            </a:r>
          </a:p>
          <a:p>
            <a:r>
              <a:rPr lang="en-US" dirty="0" smtClean="0"/>
              <a:t>Use a single row for column headings</a:t>
            </a:r>
          </a:p>
          <a:p>
            <a:r>
              <a:rPr lang="en-US" dirty="0" smtClean="0"/>
              <a:t>Each column should contain data of one type only</a:t>
            </a:r>
          </a:p>
          <a:p>
            <a:pPr lvl="1"/>
            <a:r>
              <a:rPr lang="en-US" dirty="0" smtClean="0"/>
              <a:t>Text</a:t>
            </a:r>
          </a:p>
          <a:p>
            <a:pPr lvl="1"/>
            <a:r>
              <a:rPr lang="en-US" dirty="0" smtClean="0"/>
              <a:t>Dates (either it’s a date or it’s blank)</a:t>
            </a:r>
          </a:p>
          <a:p>
            <a:pPr lvl="1"/>
            <a:r>
              <a:rPr lang="en-US" dirty="0" smtClean="0"/>
              <a:t>Numbers</a:t>
            </a:r>
          </a:p>
          <a:p>
            <a:r>
              <a:rPr lang="en-US" dirty="0" smtClean="0"/>
              <a:t>Do not skip rows or columns within the list</a:t>
            </a:r>
            <a:endParaRPr lang="en-US" dirty="0"/>
          </a:p>
        </p:txBody>
      </p:sp>
    </p:spTree>
    <p:extLst>
      <p:ext uri="{BB962C8B-B14F-4D97-AF65-F5344CB8AC3E}">
        <p14:creationId xmlns:p14="http://schemas.microsoft.com/office/powerpoint/2010/main" val="645911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Somewhat Simple Copy and Paste</a:t>
            </a:r>
            <a:endParaRPr lang="en-US" dirty="0"/>
          </a:p>
        </p:txBody>
      </p:sp>
      <p:sp>
        <p:nvSpPr>
          <p:cNvPr id="7" name="Content Placeholder 6"/>
          <p:cNvSpPr>
            <a:spLocks noGrp="1"/>
          </p:cNvSpPr>
          <p:nvPr>
            <p:ph sz="quarter" idx="10"/>
          </p:nvPr>
        </p:nvSpPr>
        <p:spPr>
          <a:xfrm>
            <a:off x="228600" y="856984"/>
            <a:ext cx="8686800" cy="2800616"/>
          </a:xfrm>
        </p:spPr>
        <p:txBody>
          <a:bodyPr/>
          <a:lstStyle/>
          <a:p>
            <a:r>
              <a:rPr lang="en-US" sz="2400" dirty="0" smtClean="0"/>
              <a:t>With the exception of having to delete the column headings each time, the process is simple</a:t>
            </a:r>
          </a:p>
          <a:p>
            <a:r>
              <a:rPr lang="en-US" sz="2400" dirty="0" smtClean="0"/>
              <a:t>Because the destination of the paste is defined as a table, all of the PivotTable reports only needed to be refreshed</a:t>
            </a:r>
          </a:p>
          <a:p>
            <a:r>
              <a:rPr lang="en-US" sz="2400" dirty="0" smtClean="0"/>
              <a:t>Running a custom export map, opening the exported file, and pasting it into the Excel table was too many steps</a:t>
            </a:r>
            <a:endParaRPr lang="en-US" sz="2400" dirty="0"/>
          </a:p>
        </p:txBody>
      </p:sp>
      <p:pic>
        <p:nvPicPr>
          <p:cNvPr id="8" name="Picture 7"/>
          <p:cNvPicPr>
            <a:picLocks noChangeAspect="1"/>
          </p:cNvPicPr>
          <p:nvPr/>
        </p:nvPicPr>
        <p:blipFill>
          <a:blip r:embed="rId2"/>
          <a:stretch>
            <a:fillRect/>
          </a:stretch>
        </p:blipFill>
        <p:spPr>
          <a:xfrm>
            <a:off x="304800" y="3886200"/>
            <a:ext cx="8694542" cy="1752600"/>
          </a:xfrm>
          <a:prstGeom prst="rect">
            <a:avLst/>
          </a:prstGeom>
          <a:ln w="19050">
            <a:solidFill>
              <a:schemeClr val="accent1"/>
            </a:solidFill>
          </a:ln>
        </p:spPr>
      </p:pic>
    </p:spTree>
    <p:extLst>
      <p:ext uri="{BB962C8B-B14F-4D97-AF65-F5344CB8AC3E}">
        <p14:creationId xmlns:p14="http://schemas.microsoft.com/office/powerpoint/2010/main" val="29224938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Data Type Issues</a:t>
            </a:r>
            <a:endParaRPr lang="en-US" dirty="0"/>
          </a:p>
        </p:txBody>
      </p:sp>
      <p:sp>
        <p:nvSpPr>
          <p:cNvPr id="7" name="Content Placeholder 6"/>
          <p:cNvSpPr>
            <a:spLocks noGrp="1"/>
          </p:cNvSpPr>
          <p:nvPr>
            <p:ph sz="quarter" idx="10"/>
          </p:nvPr>
        </p:nvSpPr>
        <p:spPr>
          <a:xfrm>
            <a:off x="228600" y="856984"/>
            <a:ext cx="3505200" cy="5391416"/>
          </a:xfrm>
        </p:spPr>
        <p:txBody>
          <a:bodyPr/>
          <a:lstStyle/>
          <a:p>
            <a:r>
              <a:rPr lang="en-US" sz="2400" dirty="0" smtClean="0"/>
              <a:t>Work and Duration Labels prevent any calculations</a:t>
            </a:r>
          </a:p>
        </p:txBody>
      </p:sp>
      <p:pic>
        <p:nvPicPr>
          <p:cNvPr id="8" name="Picture 7"/>
          <p:cNvPicPr>
            <a:picLocks noChangeAspect="1"/>
          </p:cNvPicPr>
          <p:nvPr/>
        </p:nvPicPr>
        <p:blipFill rotWithShape="1">
          <a:blip r:embed="rId2"/>
          <a:srcRect l="72273"/>
          <a:stretch/>
        </p:blipFill>
        <p:spPr>
          <a:xfrm>
            <a:off x="3802258" y="856984"/>
            <a:ext cx="5189342" cy="3772630"/>
          </a:xfrm>
          <a:prstGeom prst="rect">
            <a:avLst/>
          </a:prstGeom>
          <a:ln w="19050">
            <a:solidFill>
              <a:schemeClr val="accent1"/>
            </a:solidFill>
          </a:ln>
        </p:spPr>
      </p:pic>
    </p:spTree>
    <p:extLst>
      <p:ext uri="{BB962C8B-B14F-4D97-AF65-F5344CB8AC3E}">
        <p14:creationId xmlns:p14="http://schemas.microsoft.com/office/powerpoint/2010/main" val="7940466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sz="quarter" idx="10"/>
          </p:nvPr>
        </p:nvSpPr>
        <p:spPr/>
        <p:txBody>
          <a:bodyPr/>
          <a:lstStyle/>
          <a:p>
            <a:r>
              <a:rPr lang="en-US" dirty="0" smtClean="0"/>
              <a:t>Requires a relatively advanced understanding of Project features</a:t>
            </a:r>
          </a:p>
          <a:p>
            <a:r>
              <a:rPr lang="en-US" dirty="0" smtClean="0"/>
              <a:t>Only an overview of</a:t>
            </a:r>
          </a:p>
          <a:p>
            <a:pPr lvl="1"/>
            <a:r>
              <a:rPr lang="en-US" dirty="0" smtClean="0"/>
              <a:t>Project Views, Tables, and Custom </a:t>
            </a:r>
            <a:r>
              <a:rPr lang="en-US" dirty="0"/>
              <a:t>F</a:t>
            </a:r>
            <a:r>
              <a:rPr lang="en-US" dirty="0" smtClean="0"/>
              <a:t>ields</a:t>
            </a:r>
          </a:p>
          <a:p>
            <a:pPr lvl="1"/>
            <a:r>
              <a:rPr lang="en-US" dirty="0" smtClean="0"/>
              <a:t>Excel Tables, Functions, and PivotTables</a:t>
            </a:r>
          </a:p>
          <a:p>
            <a:r>
              <a:rPr lang="en-US" dirty="0" smtClean="0"/>
              <a:t>You may not find use in the overall process and example, but there may be tips and techniques that may help</a:t>
            </a:r>
          </a:p>
        </p:txBody>
      </p:sp>
    </p:spTree>
    <p:extLst>
      <p:ext uri="{BB962C8B-B14F-4D97-AF65-F5344CB8AC3E}">
        <p14:creationId xmlns:p14="http://schemas.microsoft.com/office/powerpoint/2010/main" val="37227983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Excel Functions</a:t>
            </a:r>
            <a:endParaRPr lang="en-US" dirty="0"/>
          </a:p>
        </p:txBody>
      </p:sp>
      <p:sp>
        <p:nvSpPr>
          <p:cNvPr id="4" name="Rounded Rectangle 3"/>
          <p:cNvSpPr/>
          <p:nvPr/>
        </p:nvSpPr>
        <p:spPr bwMode="auto">
          <a:xfrm>
            <a:off x="228600" y="1442419"/>
            <a:ext cx="8763000" cy="1300781"/>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Ｐゴシック" pitchFamily="-64" charset="-128"/>
              </a:rPr>
              <a:t>=SUBSTITUTE(text</a:t>
            </a:r>
            <a:r>
              <a:rPr kumimoji="0" lang="en-US" sz="2000" b="0" i="0" u="none" strike="noStrike" cap="none" normalizeH="0" dirty="0" smtClean="0">
                <a:ln>
                  <a:noFill/>
                </a:ln>
                <a:solidFill>
                  <a:schemeClr val="bg1"/>
                </a:solidFill>
                <a:effectLst/>
                <a:latin typeface="Arial" charset="0"/>
                <a:ea typeface="ＭＳ Ｐゴシック" pitchFamily="-64" charset="-128"/>
              </a:rPr>
              <a:t> to revise, text to replace, replacement text)</a:t>
            </a:r>
          </a:p>
          <a:p>
            <a:pPr marL="0" marR="0" indent="0" algn="l" defTabSz="914400" rtl="0" eaLnBrk="0" fontAlgn="base" latinLnBrk="0" hangingPunct="0">
              <a:lnSpc>
                <a:spcPct val="100000"/>
              </a:lnSpc>
              <a:spcBef>
                <a:spcPct val="0"/>
              </a:spcBef>
              <a:spcAft>
                <a:spcPct val="0"/>
              </a:spcAft>
              <a:buClrTx/>
              <a:buSzTx/>
              <a:buFontTx/>
              <a:buNone/>
              <a:tabLst/>
            </a:pPr>
            <a:r>
              <a:rPr lang="en-US" sz="3600" dirty="0" smtClean="0">
                <a:solidFill>
                  <a:schemeClr val="bg1"/>
                </a:solidFill>
                <a:latin typeface="Arial" charset="0"/>
                <a:ea typeface="ＭＳ Ｐゴシック" pitchFamily="-64" charset="-128"/>
              </a:rPr>
              <a:t>=SUBSTITUTE(“82 </a:t>
            </a:r>
            <a:r>
              <a:rPr lang="en-US" sz="3600" dirty="0" err="1" smtClean="0">
                <a:solidFill>
                  <a:schemeClr val="bg1"/>
                </a:solidFill>
                <a:latin typeface="Arial" charset="0"/>
                <a:ea typeface="ＭＳ Ｐゴシック" pitchFamily="-64" charset="-128"/>
              </a:rPr>
              <a:t>hrs</a:t>
            </a:r>
            <a:r>
              <a:rPr lang="en-US" sz="3600" dirty="0" smtClean="0">
                <a:solidFill>
                  <a:schemeClr val="bg1"/>
                </a:solidFill>
                <a:latin typeface="Arial" charset="0"/>
                <a:ea typeface="ＭＳ Ｐゴシック" pitchFamily="-64" charset="-128"/>
              </a:rPr>
              <a:t>”, “ </a:t>
            </a:r>
            <a:r>
              <a:rPr lang="en-US" sz="3600" dirty="0" err="1" smtClean="0">
                <a:solidFill>
                  <a:schemeClr val="bg1"/>
                </a:solidFill>
                <a:latin typeface="Arial" charset="0"/>
                <a:ea typeface="ＭＳ Ｐゴシック" pitchFamily="-64" charset="-128"/>
              </a:rPr>
              <a:t>hrs</a:t>
            </a:r>
            <a:r>
              <a:rPr lang="en-US" sz="3600" dirty="0" smtClean="0">
                <a:solidFill>
                  <a:schemeClr val="bg1"/>
                </a:solidFill>
                <a:latin typeface="Arial" charset="0"/>
                <a:ea typeface="ＭＳ Ｐゴシック" pitchFamily="-64" charset="-128"/>
              </a:rPr>
              <a:t>”, “”)</a:t>
            </a:r>
            <a:r>
              <a:rPr kumimoji="0" lang="en-US" sz="3600" b="0" i="0" u="none" strike="noStrike" cap="none" normalizeH="0" dirty="0" smtClean="0">
                <a:ln>
                  <a:noFill/>
                </a:ln>
                <a:solidFill>
                  <a:schemeClr val="bg1"/>
                </a:solidFill>
                <a:effectLst/>
                <a:latin typeface="Arial" charset="0"/>
                <a:ea typeface="ＭＳ Ｐゴシック" pitchFamily="-64" charset="-128"/>
              </a:rPr>
              <a:t> </a:t>
            </a:r>
            <a:endParaRPr kumimoji="0" lang="en-US" sz="3600" b="0" i="0" u="none" strike="noStrike" cap="none" normalizeH="0" baseline="0" dirty="0" smtClean="0">
              <a:ln>
                <a:noFill/>
              </a:ln>
              <a:solidFill>
                <a:schemeClr val="bg1"/>
              </a:solidFill>
              <a:effectLst/>
              <a:latin typeface="Arial" charset="0"/>
              <a:ea typeface="ＭＳ Ｐゴシック" pitchFamily="-64" charset="-128"/>
            </a:endParaRPr>
          </a:p>
        </p:txBody>
      </p:sp>
      <p:sp>
        <p:nvSpPr>
          <p:cNvPr id="5" name="Rounded Rectangle 4"/>
          <p:cNvSpPr/>
          <p:nvPr/>
        </p:nvSpPr>
        <p:spPr>
          <a:xfrm>
            <a:off x="198276" y="4724400"/>
            <a:ext cx="8640924" cy="783193"/>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en-US" sz="4000" dirty="0"/>
              <a:t>=VALUE(SUBSTITUTE(L2,"hrs",""))</a:t>
            </a:r>
          </a:p>
        </p:txBody>
      </p:sp>
      <p:sp>
        <p:nvSpPr>
          <p:cNvPr id="6" name="Rounded Rectangle 5"/>
          <p:cNvSpPr/>
          <p:nvPr/>
        </p:nvSpPr>
        <p:spPr bwMode="auto">
          <a:xfrm>
            <a:off x="228600" y="2966419"/>
            <a:ext cx="8763000" cy="1300781"/>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ea typeface="ＭＳ Ｐゴシック" pitchFamily="-64" charset="-128"/>
              </a:rPr>
              <a:t>=VALUE(text</a:t>
            </a:r>
            <a:r>
              <a:rPr kumimoji="0" lang="en-US" sz="2000" b="0" i="0" u="none" strike="noStrike" cap="none" normalizeH="0" dirty="0" smtClean="0">
                <a:ln>
                  <a:noFill/>
                </a:ln>
                <a:solidFill>
                  <a:schemeClr val="bg1"/>
                </a:solidFill>
                <a:effectLst/>
                <a:latin typeface="Arial" charset="0"/>
                <a:ea typeface="ＭＳ Ｐゴシック" pitchFamily="-64" charset="-128"/>
              </a:rPr>
              <a:t> that should and can be a number knowing this doesn’t remove letters and other stuff that’s preventing it from being one)</a:t>
            </a:r>
          </a:p>
          <a:p>
            <a:pPr marL="0" marR="0" indent="0" algn="l" defTabSz="914400" rtl="0" eaLnBrk="0" fontAlgn="base" latinLnBrk="0" hangingPunct="0">
              <a:lnSpc>
                <a:spcPct val="100000"/>
              </a:lnSpc>
              <a:spcBef>
                <a:spcPct val="0"/>
              </a:spcBef>
              <a:spcAft>
                <a:spcPct val="0"/>
              </a:spcAft>
              <a:buClrTx/>
              <a:buSzTx/>
              <a:buFontTx/>
              <a:buNone/>
              <a:tabLst/>
            </a:pPr>
            <a:r>
              <a:rPr lang="en-US" sz="3600" dirty="0" smtClean="0">
                <a:solidFill>
                  <a:schemeClr val="bg1"/>
                </a:solidFill>
                <a:latin typeface="Arial" charset="0"/>
                <a:ea typeface="ＭＳ Ｐゴシック" pitchFamily="-64" charset="-128"/>
              </a:rPr>
              <a:t>=VALUE(“82”)</a:t>
            </a:r>
            <a:r>
              <a:rPr kumimoji="0" lang="en-US" sz="3600" b="0" i="0" u="none" strike="noStrike" cap="none" normalizeH="0" dirty="0" smtClean="0">
                <a:ln>
                  <a:noFill/>
                </a:ln>
                <a:solidFill>
                  <a:schemeClr val="bg1"/>
                </a:solidFill>
                <a:effectLst/>
                <a:latin typeface="Arial" charset="0"/>
                <a:ea typeface="ＭＳ Ｐゴシック" pitchFamily="-64" charset="-128"/>
              </a:rPr>
              <a:t> </a:t>
            </a:r>
            <a:endParaRPr kumimoji="0" lang="en-US" sz="3600" b="0" i="0" u="none" strike="noStrike" cap="none" normalizeH="0" baseline="0" dirty="0" smtClean="0">
              <a:ln>
                <a:noFill/>
              </a:ln>
              <a:solidFill>
                <a:schemeClr val="bg1"/>
              </a:solidFill>
              <a:effectLst/>
              <a:latin typeface="Arial" charset="0"/>
              <a:ea typeface="ＭＳ Ｐゴシック" pitchFamily="-64" charset="-128"/>
            </a:endParaRPr>
          </a:p>
        </p:txBody>
      </p:sp>
    </p:spTree>
    <p:extLst>
      <p:ext uri="{BB962C8B-B14F-4D97-AF65-F5344CB8AC3E}">
        <p14:creationId xmlns:p14="http://schemas.microsoft.com/office/powerpoint/2010/main" val="6935334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Strategies with Functions</a:t>
            </a:r>
            <a:endParaRPr lang="en-US" dirty="0"/>
          </a:p>
        </p:txBody>
      </p:sp>
      <p:pic>
        <p:nvPicPr>
          <p:cNvPr id="3" name="Picture 2"/>
          <p:cNvPicPr>
            <a:picLocks noChangeAspect="1"/>
          </p:cNvPicPr>
          <p:nvPr/>
        </p:nvPicPr>
        <p:blipFill>
          <a:blip r:embed="rId2"/>
          <a:stretch>
            <a:fillRect/>
          </a:stretch>
        </p:blipFill>
        <p:spPr>
          <a:xfrm>
            <a:off x="256220" y="3014934"/>
            <a:ext cx="8631561" cy="3004866"/>
          </a:xfrm>
          <a:prstGeom prst="rect">
            <a:avLst/>
          </a:prstGeom>
          <a:ln w="19050">
            <a:solidFill>
              <a:schemeClr val="accent1"/>
            </a:solidFill>
          </a:ln>
        </p:spPr>
      </p:pic>
      <p:graphicFrame>
        <p:nvGraphicFramePr>
          <p:cNvPr id="4" name="Table 3"/>
          <p:cNvGraphicFramePr>
            <a:graphicFrameLocks noGrp="1"/>
          </p:cNvGraphicFramePr>
          <p:nvPr>
            <p:extLst>
              <p:ext uri="{D42A27DB-BD31-4B8C-83A1-F6EECF244321}">
                <p14:modId xmlns:p14="http://schemas.microsoft.com/office/powerpoint/2010/main" val="1896344015"/>
              </p:ext>
            </p:extLst>
          </p:nvPr>
        </p:nvGraphicFramePr>
        <p:xfrm>
          <a:off x="1066800" y="1630680"/>
          <a:ext cx="6096000" cy="1112520"/>
        </p:xfrm>
        <a:graphic>
          <a:graphicData uri="http://schemas.openxmlformats.org/drawingml/2006/table">
            <a:tbl>
              <a:tblPr firstRow="1" bandRow="1">
                <a:tableStyleId>{2D5ABB26-0587-4C30-8999-92F81FD0307C}</a:tableStyleId>
              </a:tblPr>
              <a:tblGrid>
                <a:gridCol w="762000">
                  <a:extLst>
                    <a:ext uri="{9D8B030D-6E8A-4147-A177-3AD203B41FA5}">
                      <a16:colId xmlns:a16="http://schemas.microsoft.com/office/drawing/2014/main" val="3686570826"/>
                    </a:ext>
                  </a:extLst>
                </a:gridCol>
                <a:gridCol w="762000">
                  <a:extLst>
                    <a:ext uri="{9D8B030D-6E8A-4147-A177-3AD203B41FA5}">
                      <a16:colId xmlns:a16="http://schemas.microsoft.com/office/drawing/2014/main" val="3378096543"/>
                    </a:ext>
                  </a:extLst>
                </a:gridCol>
                <a:gridCol w="762000">
                  <a:extLst>
                    <a:ext uri="{9D8B030D-6E8A-4147-A177-3AD203B41FA5}">
                      <a16:colId xmlns:a16="http://schemas.microsoft.com/office/drawing/2014/main" val="2856580494"/>
                    </a:ext>
                  </a:extLst>
                </a:gridCol>
                <a:gridCol w="762000">
                  <a:extLst>
                    <a:ext uri="{9D8B030D-6E8A-4147-A177-3AD203B41FA5}">
                      <a16:colId xmlns:a16="http://schemas.microsoft.com/office/drawing/2014/main" val="1588090791"/>
                    </a:ext>
                  </a:extLst>
                </a:gridCol>
                <a:gridCol w="762000">
                  <a:extLst>
                    <a:ext uri="{9D8B030D-6E8A-4147-A177-3AD203B41FA5}">
                      <a16:colId xmlns:a16="http://schemas.microsoft.com/office/drawing/2014/main" val="2924095973"/>
                    </a:ext>
                  </a:extLst>
                </a:gridCol>
                <a:gridCol w="762000">
                  <a:extLst>
                    <a:ext uri="{9D8B030D-6E8A-4147-A177-3AD203B41FA5}">
                      <a16:colId xmlns:a16="http://schemas.microsoft.com/office/drawing/2014/main" val="3826830684"/>
                    </a:ext>
                  </a:extLst>
                </a:gridCol>
                <a:gridCol w="762000">
                  <a:extLst>
                    <a:ext uri="{9D8B030D-6E8A-4147-A177-3AD203B41FA5}">
                      <a16:colId xmlns:a16="http://schemas.microsoft.com/office/drawing/2014/main" val="2236561474"/>
                    </a:ext>
                  </a:extLst>
                </a:gridCol>
                <a:gridCol w="762000">
                  <a:extLst>
                    <a:ext uri="{9D8B030D-6E8A-4147-A177-3AD203B41FA5}">
                      <a16:colId xmlns:a16="http://schemas.microsoft.com/office/drawing/2014/main" val="3403242601"/>
                    </a:ext>
                  </a:extLst>
                </a:gridCol>
              </a:tblGrid>
              <a:tr h="370840">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574526631"/>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0180328"/>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87523151"/>
                  </a:ext>
                </a:extLst>
              </a:tr>
            </a:tbl>
          </a:graphicData>
        </a:graphic>
      </p:graphicFrame>
      <p:sp>
        <p:nvSpPr>
          <p:cNvPr id="5" name="TextBox 4"/>
          <p:cNvSpPr txBox="1"/>
          <p:nvPr/>
        </p:nvSpPr>
        <p:spPr>
          <a:xfrm>
            <a:off x="1143000" y="1148341"/>
            <a:ext cx="4419600" cy="400110"/>
          </a:xfrm>
          <a:prstGeom prst="rect">
            <a:avLst/>
          </a:prstGeom>
          <a:noFill/>
        </p:spPr>
        <p:txBody>
          <a:bodyPr wrap="square" rtlCol="0">
            <a:spAutoFit/>
          </a:bodyPr>
          <a:lstStyle/>
          <a:p>
            <a:r>
              <a:rPr lang="en-US" sz="2000" b="1" dirty="0" smtClean="0"/>
              <a:t>Columns Pasting New Data Into</a:t>
            </a:r>
            <a:endParaRPr lang="en-US" sz="2000" b="1" dirty="0"/>
          </a:p>
        </p:txBody>
      </p:sp>
      <p:sp>
        <p:nvSpPr>
          <p:cNvPr id="6" name="TextBox 5"/>
          <p:cNvSpPr txBox="1"/>
          <p:nvPr/>
        </p:nvSpPr>
        <p:spPr>
          <a:xfrm>
            <a:off x="5638800" y="990600"/>
            <a:ext cx="2971799" cy="584775"/>
          </a:xfrm>
          <a:prstGeom prst="rect">
            <a:avLst/>
          </a:prstGeom>
          <a:noFill/>
        </p:spPr>
        <p:txBody>
          <a:bodyPr wrap="square" rtlCol="0">
            <a:spAutoFit/>
          </a:bodyPr>
          <a:lstStyle/>
          <a:p>
            <a:r>
              <a:rPr lang="en-US" sz="1600" b="1" dirty="0" smtClean="0"/>
              <a:t>Functions that fill automatically in data tables</a:t>
            </a:r>
            <a:endParaRPr lang="en-US" sz="1600" b="1" dirty="0"/>
          </a:p>
        </p:txBody>
      </p:sp>
    </p:spTree>
    <p:extLst>
      <p:ext uri="{BB962C8B-B14F-4D97-AF65-F5344CB8AC3E}">
        <p14:creationId xmlns:p14="http://schemas.microsoft.com/office/powerpoint/2010/main" val="310632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Excel PivotTables</a:t>
            </a:r>
            <a:endParaRPr lang="en-US" dirty="0"/>
          </a:p>
        </p:txBody>
      </p:sp>
      <p:grpSp>
        <p:nvGrpSpPr>
          <p:cNvPr id="10" name="Group 9"/>
          <p:cNvGrpSpPr/>
          <p:nvPr/>
        </p:nvGrpSpPr>
        <p:grpSpPr>
          <a:xfrm>
            <a:off x="76200" y="3162476"/>
            <a:ext cx="1866667" cy="1409524"/>
            <a:chOff x="6705600" y="1143000"/>
            <a:chExt cx="1866667" cy="1409524"/>
          </a:xfrm>
        </p:grpSpPr>
        <p:pic>
          <p:nvPicPr>
            <p:cNvPr id="4" name="Picture 3"/>
            <p:cNvPicPr>
              <a:picLocks noChangeAspect="1"/>
            </p:cNvPicPr>
            <p:nvPr/>
          </p:nvPicPr>
          <p:blipFill>
            <a:blip r:embed="rId2"/>
            <a:stretch>
              <a:fillRect/>
            </a:stretch>
          </p:blipFill>
          <p:spPr>
            <a:xfrm>
              <a:off x="6705600" y="1143000"/>
              <a:ext cx="1866667" cy="1409524"/>
            </a:xfrm>
            <a:prstGeom prst="rect">
              <a:avLst/>
            </a:prstGeom>
            <a:ln w="19050">
              <a:solidFill>
                <a:schemeClr val="accent1"/>
              </a:solidFill>
            </a:ln>
          </p:spPr>
        </p:pic>
        <p:sp>
          <p:nvSpPr>
            <p:cNvPr id="6" name="Rectangle 5"/>
            <p:cNvSpPr/>
            <p:nvPr/>
          </p:nvSpPr>
          <p:spPr bwMode="auto">
            <a:xfrm>
              <a:off x="6713376" y="1685731"/>
              <a:ext cx="627450" cy="681197"/>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grpSp>
      <p:grpSp>
        <p:nvGrpSpPr>
          <p:cNvPr id="9" name="Group 8"/>
          <p:cNvGrpSpPr/>
          <p:nvPr/>
        </p:nvGrpSpPr>
        <p:grpSpPr>
          <a:xfrm>
            <a:off x="2098821" y="2953162"/>
            <a:ext cx="3685714" cy="3295238"/>
            <a:chOff x="5229686" y="2881129"/>
            <a:chExt cx="3685714" cy="3295238"/>
          </a:xfrm>
        </p:grpSpPr>
        <p:pic>
          <p:nvPicPr>
            <p:cNvPr id="5" name="Picture 4"/>
            <p:cNvPicPr>
              <a:picLocks noChangeAspect="1"/>
            </p:cNvPicPr>
            <p:nvPr/>
          </p:nvPicPr>
          <p:blipFill>
            <a:blip r:embed="rId3"/>
            <a:stretch>
              <a:fillRect/>
            </a:stretch>
          </p:blipFill>
          <p:spPr>
            <a:xfrm>
              <a:off x="5229686" y="2881129"/>
              <a:ext cx="3685714" cy="3295238"/>
            </a:xfrm>
            <a:prstGeom prst="rect">
              <a:avLst/>
            </a:prstGeom>
            <a:ln w="19050">
              <a:solidFill>
                <a:schemeClr val="accent1"/>
              </a:solidFill>
            </a:ln>
          </p:spPr>
        </p:pic>
        <p:sp>
          <p:nvSpPr>
            <p:cNvPr id="7" name="Rectangle 6"/>
            <p:cNvSpPr/>
            <p:nvPr/>
          </p:nvSpPr>
          <p:spPr bwMode="auto">
            <a:xfrm>
              <a:off x="5334000" y="3380793"/>
              <a:ext cx="1600200" cy="488969"/>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
          <p:nvSpPr>
            <p:cNvPr id="8" name="Rectangle 7"/>
            <p:cNvSpPr/>
            <p:nvPr/>
          </p:nvSpPr>
          <p:spPr bwMode="auto">
            <a:xfrm>
              <a:off x="5257800" y="4580067"/>
              <a:ext cx="3023957" cy="444517"/>
            </a:xfrm>
            <a:prstGeom prst="rect">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grpSp>
      <p:pic>
        <p:nvPicPr>
          <p:cNvPr id="14" name="Picture 13"/>
          <p:cNvPicPr>
            <a:picLocks noChangeAspect="1"/>
          </p:cNvPicPr>
          <p:nvPr/>
        </p:nvPicPr>
        <p:blipFill>
          <a:blip r:embed="rId4"/>
          <a:stretch>
            <a:fillRect/>
          </a:stretch>
        </p:blipFill>
        <p:spPr>
          <a:xfrm>
            <a:off x="5943600" y="1010305"/>
            <a:ext cx="3123809" cy="5238095"/>
          </a:xfrm>
          <a:prstGeom prst="rect">
            <a:avLst/>
          </a:prstGeom>
          <a:ln w="19050">
            <a:solidFill>
              <a:schemeClr val="accent1"/>
            </a:solidFill>
          </a:ln>
        </p:spPr>
      </p:pic>
      <p:grpSp>
        <p:nvGrpSpPr>
          <p:cNvPr id="25" name="Group 24"/>
          <p:cNvGrpSpPr/>
          <p:nvPr/>
        </p:nvGrpSpPr>
        <p:grpSpPr>
          <a:xfrm>
            <a:off x="761999" y="1010984"/>
            <a:ext cx="4648201" cy="1732216"/>
            <a:chOff x="228599" y="990600"/>
            <a:chExt cx="4648201" cy="1732216"/>
          </a:xfrm>
        </p:grpSpPr>
        <p:sp>
          <p:nvSpPr>
            <p:cNvPr id="3" name="Rectangle 2"/>
            <p:cNvSpPr/>
            <p:nvPr/>
          </p:nvSpPr>
          <p:spPr bwMode="auto">
            <a:xfrm>
              <a:off x="228599" y="990600"/>
              <a:ext cx="1974535" cy="1732216"/>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bg1"/>
                  </a:solidFill>
                  <a:effectLst/>
                  <a:latin typeface="Arial" charset="0"/>
                  <a:ea typeface="ＭＳ Ｐゴシック" pitchFamily="-64" charset="-128"/>
                </a:rPr>
                <a:t>DATA SOURCE</a:t>
              </a:r>
            </a:p>
          </p:txBody>
        </p:sp>
        <p:sp>
          <p:nvSpPr>
            <p:cNvPr id="12" name="Rectangle 11"/>
            <p:cNvSpPr/>
            <p:nvPr/>
          </p:nvSpPr>
          <p:spPr bwMode="auto">
            <a:xfrm>
              <a:off x="3352800" y="1066800"/>
              <a:ext cx="1524000" cy="274320"/>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PivotTable 1</a:t>
              </a:r>
            </a:p>
          </p:txBody>
        </p:sp>
        <p:sp>
          <p:nvSpPr>
            <p:cNvPr id="17" name="Right Arrow 16"/>
            <p:cNvSpPr/>
            <p:nvPr/>
          </p:nvSpPr>
          <p:spPr bwMode="auto">
            <a:xfrm>
              <a:off x="2256890" y="1114044"/>
              <a:ext cx="978408" cy="1798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
          <p:nvSpPr>
            <p:cNvPr id="13" name="Rectangle 12"/>
            <p:cNvSpPr/>
            <p:nvPr/>
          </p:nvSpPr>
          <p:spPr bwMode="auto">
            <a:xfrm>
              <a:off x="3352800" y="1499011"/>
              <a:ext cx="1524000" cy="274320"/>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PivotTable 2</a:t>
              </a:r>
            </a:p>
          </p:txBody>
        </p:sp>
        <p:sp>
          <p:nvSpPr>
            <p:cNvPr id="18" name="Right Arrow 17"/>
            <p:cNvSpPr/>
            <p:nvPr/>
          </p:nvSpPr>
          <p:spPr bwMode="auto">
            <a:xfrm>
              <a:off x="2256890" y="1546255"/>
              <a:ext cx="978408" cy="1798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
          <p:nvSpPr>
            <p:cNvPr id="15" name="Rectangle 14"/>
            <p:cNvSpPr/>
            <p:nvPr/>
          </p:nvSpPr>
          <p:spPr bwMode="auto">
            <a:xfrm>
              <a:off x="3352800" y="1931222"/>
              <a:ext cx="1524000" cy="274320"/>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PivotTable 3</a:t>
              </a:r>
            </a:p>
          </p:txBody>
        </p:sp>
        <p:sp>
          <p:nvSpPr>
            <p:cNvPr id="19" name="Right Arrow 18"/>
            <p:cNvSpPr/>
            <p:nvPr/>
          </p:nvSpPr>
          <p:spPr bwMode="auto">
            <a:xfrm>
              <a:off x="2256890" y="1978466"/>
              <a:ext cx="978408" cy="1798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sp>
          <p:nvSpPr>
            <p:cNvPr id="16" name="Rectangle 15"/>
            <p:cNvSpPr/>
            <p:nvPr/>
          </p:nvSpPr>
          <p:spPr bwMode="auto">
            <a:xfrm>
              <a:off x="3352800" y="2363432"/>
              <a:ext cx="1524000" cy="274320"/>
            </a:xfrm>
            <a:prstGeom prst="rect">
              <a:avLst/>
            </a:prstGeom>
            <a:solidFill>
              <a:schemeClr val="accent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PivotTable 4</a:t>
              </a:r>
            </a:p>
          </p:txBody>
        </p:sp>
        <p:sp>
          <p:nvSpPr>
            <p:cNvPr id="20" name="Right Arrow 19"/>
            <p:cNvSpPr/>
            <p:nvPr/>
          </p:nvSpPr>
          <p:spPr bwMode="auto">
            <a:xfrm>
              <a:off x="2256890" y="2410676"/>
              <a:ext cx="978408" cy="179832"/>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grpSp>
    </p:spTree>
    <p:extLst>
      <p:ext uri="{BB962C8B-B14F-4D97-AF65-F5344CB8AC3E}">
        <p14:creationId xmlns:p14="http://schemas.microsoft.com/office/powerpoint/2010/main" val="40068394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PivotTable Fields</a:t>
            </a:r>
            <a:endParaRPr lang="en-US" dirty="0"/>
          </a:p>
        </p:txBody>
      </p:sp>
      <p:pic>
        <p:nvPicPr>
          <p:cNvPr id="14" name="Picture 13"/>
          <p:cNvPicPr>
            <a:picLocks noChangeAspect="1"/>
          </p:cNvPicPr>
          <p:nvPr/>
        </p:nvPicPr>
        <p:blipFill rotWithShape="1">
          <a:blip r:embed="rId2"/>
          <a:srcRect t="49461"/>
          <a:stretch/>
        </p:blipFill>
        <p:spPr>
          <a:xfrm>
            <a:off x="2638806" y="1790700"/>
            <a:ext cx="3866389" cy="3276600"/>
          </a:xfrm>
          <a:prstGeom prst="rect">
            <a:avLst/>
          </a:prstGeom>
          <a:ln w="19050">
            <a:solidFill>
              <a:schemeClr val="accent1"/>
            </a:solidFill>
          </a:ln>
        </p:spPr>
      </p:pic>
      <p:sp>
        <p:nvSpPr>
          <p:cNvPr id="3" name="TextBox 2"/>
          <p:cNvSpPr txBox="1"/>
          <p:nvPr/>
        </p:nvSpPr>
        <p:spPr>
          <a:xfrm>
            <a:off x="257175" y="1447800"/>
            <a:ext cx="2209800" cy="1754326"/>
          </a:xfrm>
          <a:prstGeom prst="rect">
            <a:avLst/>
          </a:prstGeom>
          <a:noFill/>
        </p:spPr>
        <p:txBody>
          <a:bodyPr wrap="square" rtlCol="0">
            <a:spAutoFit/>
          </a:bodyPr>
          <a:lstStyle/>
          <a:p>
            <a:r>
              <a:rPr lang="en-US" sz="1800" b="1" dirty="0" smtClean="0"/>
              <a:t>FILTERS</a:t>
            </a:r>
          </a:p>
          <a:p>
            <a:r>
              <a:rPr lang="en-US" sz="1800" dirty="0" smtClean="0"/>
              <a:t>Isolates data (i.e. a report on just 2018 projects, all projects performed for one branch)</a:t>
            </a:r>
            <a:endParaRPr lang="en-US" sz="1800" dirty="0"/>
          </a:p>
        </p:txBody>
      </p:sp>
      <p:sp>
        <p:nvSpPr>
          <p:cNvPr id="13" name="TextBox 12"/>
          <p:cNvSpPr txBox="1"/>
          <p:nvPr/>
        </p:nvSpPr>
        <p:spPr>
          <a:xfrm>
            <a:off x="257174" y="3581400"/>
            <a:ext cx="2333625" cy="1754326"/>
          </a:xfrm>
          <a:prstGeom prst="rect">
            <a:avLst/>
          </a:prstGeom>
          <a:noFill/>
        </p:spPr>
        <p:txBody>
          <a:bodyPr wrap="square" rtlCol="0">
            <a:spAutoFit/>
          </a:bodyPr>
          <a:lstStyle/>
          <a:p>
            <a:r>
              <a:rPr lang="en-US" sz="1800" b="1" dirty="0" smtClean="0"/>
              <a:t>ROWS</a:t>
            </a:r>
          </a:p>
          <a:p>
            <a:r>
              <a:rPr lang="en-US" sz="1800" dirty="0" smtClean="0"/>
              <a:t>Groups together (consolidates to one row) all the same items from the data column placed here</a:t>
            </a:r>
          </a:p>
        </p:txBody>
      </p:sp>
      <p:sp>
        <p:nvSpPr>
          <p:cNvPr id="15" name="TextBox 14"/>
          <p:cNvSpPr txBox="1"/>
          <p:nvPr/>
        </p:nvSpPr>
        <p:spPr>
          <a:xfrm>
            <a:off x="6667501" y="1447800"/>
            <a:ext cx="2333625" cy="1754326"/>
          </a:xfrm>
          <a:prstGeom prst="rect">
            <a:avLst/>
          </a:prstGeom>
          <a:noFill/>
        </p:spPr>
        <p:txBody>
          <a:bodyPr wrap="square" rtlCol="0">
            <a:spAutoFit/>
          </a:bodyPr>
          <a:lstStyle/>
          <a:p>
            <a:r>
              <a:rPr lang="en-US" sz="1800" b="1" dirty="0" smtClean="0"/>
              <a:t>COLUMNS</a:t>
            </a:r>
          </a:p>
          <a:p>
            <a:r>
              <a:rPr lang="en-US" sz="1800" dirty="0" smtClean="0"/>
              <a:t>Groups together (consolidates to one row) all the same items from the data column placed here</a:t>
            </a:r>
          </a:p>
        </p:txBody>
      </p:sp>
      <p:sp>
        <p:nvSpPr>
          <p:cNvPr id="16" name="TextBox 15"/>
          <p:cNvSpPr txBox="1"/>
          <p:nvPr/>
        </p:nvSpPr>
        <p:spPr>
          <a:xfrm>
            <a:off x="6667500" y="3581400"/>
            <a:ext cx="2333625" cy="2031325"/>
          </a:xfrm>
          <a:prstGeom prst="rect">
            <a:avLst/>
          </a:prstGeom>
          <a:noFill/>
        </p:spPr>
        <p:txBody>
          <a:bodyPr wrap="square" rtlCol="0">
            <a:spAutoFit/>
          </a:bodyPr>
          <a:lstStyle/>
          <a:p>
            <a:r>
              <a:rPr lang="en-US" sz="1800" b="1" dirty="0" smtClean="0"/>
              <a:t>VALUES</a:t>
            </a:r>
          </a:p>
          <a:p>
            <a:r>
              <a:rPr lang="en-US" sz="1800" dirty="0" smtClean="0"/>
              <a:t>Automatically COUNTs text fields and SUMs number fields by whatever is placed in ROWS and COLUMNS</a:t>
            </a:r>
          </a:p>
        </p:txBody>
      </p:sp>
    </p:spTree>
    <p:extLst>
      <p:ext uri="{BB962C8B-B14F-4D97-AF65-F5344CB8AC3E}">
        <p14:creationId xmlns:p14="http://schemas.microsoft.com/office/powerpoint/2010/main" val="1621999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Type by Month</a:t>
            </a:r>
            <a:endParaRPr lang="en-US" dirty="0"/>
          </a:p>
        </p:txBody>
      </p:sp>
      <p:grpSp>
        <p:nvGrpSpPr>
          <p:cNvPr id="7" name="Group 6"/>
          <p:cNvGrpSpPr/>
          <p:nvPr/>
        </p:nvGrpSpPr>
        <p:grpSpPr>
          <a:xfrm>
            <a:off x="314596" y="2333953"/>
            <a:ext cx="8514809" cy="2695247"/>
            <a:chOff x="381000" y="2333953"/>
            <a:chExt cx="8514809" cy="2695247"/>
          </a:xfrm>
        </p:grpSpPr>
        <p:pic>
          <p:nvPicPr>
            <p:cNvPr id="4" name="Picture 3"/>
            <p:cNvPicPr>
              <a:picLocks noChangeAspect="1"/>
            </p:cNvPicPr>
            <p:nvPr/>
          </p:nvPicPr>
          <p:blipFill rotWithShape="1">
            <a:blip r:embed="rId2"/>
            <a:srcRect t="48545"/>
            <a:stretch/>
          </p:blipFill>
          <p:spPr>
            <a:xfrm>
              <a:off x="381000" y="2333953"/>
              <a:ext cx="3123809" cy="2695247"/>
            </a:xfrm>
            <a:prstGeom prst="rect">
              <a:avLst/>
            </a:prstGeom>
            <a:ln w="19050">
              <a:solidFill>
                <a:schemeClr val="accent1"/>
              </a:solidFill>
            </a:ln>
          </p:spPr>
        </p:pic>
        <p:pic>
          <p:nvPicPr>
            <p:cNvPr id="5" name="Picture 4"/>
            <p:cNvPicPr>
              <a:picLocks noChangeAspect="1"/>
            </p:cNvPicPr>
            <p:nvPr/>
          </p:nvPicPr>
          <p:blipFill>
            <a:blip r:embed="rId3"/>
            <a:stretch>
              <a:fillRect/>
            </a:stretch>
          </p:blipFill>
          <p:spPr>
            <a:xfrm>
              <a:off x="4572000" y="2781576"/>
              <a:ext cx="4323809" cy="1800000"/>
            </a:xfrm>
            <a:prstGeom prst="rect">
              <a:avLst/>
            </a:prstGeom>
            <a:ln w="19050">
              <a:solidFill>
                <a:schemeClr val="accent1"/>
              </a:solidFill>
            </a:ln>
          </p:spPr>
        </p:pic>
        <p:sp>
          <p:nvSpPr>
            <p:cNvPr id="6" name="Right Arrow 5"/>
            <p:cNvSpPr/>
            <p:nvPr/>
          </p:nvSpPr>
          <p:spPr bwMode="auto">
            <a:xfrm>
              <a:off x="3752265" y="3186276"/>
              <a:ext cx="609600" cy="990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grpSp>
    </p:spTree>
    <p:extLst>
      <p:ext uri="{BB962C8B-B14F-4D97-AF65-F5344CB8AC3E}">
        <p14:creationId xmlns:p14="http://schemas.microsoft.com/office/powerpoint/2010/main" val="2529635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Type by Month</a:t>
            </a:r>
            <a:endParaRPr lang="en-US" dirty="0"/>
          </a:p>
        </p:txBody>
      </p:sp>
      <p:grpSp>
        <p:nvGrpSpPr>
          <p:cNvPr id="8" name="Group 7"/>
          <p:cNvGrpSpPr/>
          <p:nvPr/>
        </p:nvGrpSpPr>
        <p:grpSpPr>
          <a:xfrm>
            <a:off x="738391" y="2286000"/>
            <a:ext cx="7667219" cy="3085128"/>
            <a:chOff x="228600" y="2286000"/>
            <a:chExt cx="7667219" cy="3085128"/>
          </a:xfrm>
        </p:grpSpPr>
        <p:sp>
          <p:nvSpPr>
            <p:cNvPr id="6" name="Right Arrow 5"/>
            <p:cNvSpPr/>
            <p:nvPr/>
          </p:nvSpPr>
          <p:spPr bwMode="auto">
            <a:xfrm>
              <a:off x="3752265" y="3048000"/>
              <a:ext cx="609600" cy="990600"/>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a typeface="ＭＳ Ｐゴシック" pitchFamily="-64" charset="-128"/>
              </a:endParaRPr>
            </a:p>
          </p:txBody>
        </p:sp>
        <p:pic>
          <p:nvPicPr>
            <p:cNvPr id="3" name="Picture 2"/>
            <p:cNvPicPr>
              <a:picLocks noChangeAspect="1"/>
            </p:cNvPicPr>
            <p:nvPr/>
          </p:nvPicPr>
          <p:blipFill rotWithShape="1">
            <a:blip r:embed="rId2"/>
            <a:srcRect t="47568"/>
            <a:stretch/>
          </p:blipFill>
          <p:spPr>
            <a:xfrm>
              <a:off x="228600" y="2286000"/>
              <a:ext cx="3371265" cy="3085128"/>
            </a:xfrm>
            <a:prstGeom prst="rect">
              <a:avLst/>
            </a:prstGeom>
            <a:ln w="19050">
              <a:solidFill>
                <a:schemeClr val="accent1"/>
              </a:solidFill>
            </a:ln>
          </p:spPr>
        </p:pic>
        <p:pic>
          <p:nvPicPr>
            <p:cNvPr id="7" name="Picture 6"/>
            <p:cNvPicPr>
              <a:picLocks noChangeAspect="1"/>
            </p:cNvPicPr>
            <p:nvPr/>
          </p:nvPicPr>
          <p:blipFill>
            <a:blip r:embed="rId3"/>
            <a:stretch>
              <a:fillRect/>
            </a:stretch>
          </p:blipFill>
          <p:spPr>
            <a:xfrm>
              <a:off x="4648200" y="2662347"/>
              <a:ext cx="3247619" cy="1761905"/>
            </a:xfrm>
            <a:prstGeom prst="rect">
              <a:avLst/>
            </a:prstGeom>
            <a:ln w="19050">
              <a:solidFill>
                <a:schemeClr val="accent1"/>
              </a:solidFill>
            </a:ln>
          </p:spPr>
        </p:pic>
      </p:grpSp>
    </p:spTree>
    <p:extLst>
      <p:ext uri="{BB962C8B-B14F-4D97-AF65-F5344CB8AC3E}">
        <p14:creationId xmlns:p14="http://schemas.microsoft.com/office/powerpoint/2010/main" val="31652886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Example Data</a:t>
            </a:r>
            <a:endParaRPr lang="en-US" dirty="0"/>
          </a:p>
        </p:txBody>
      </p:sp>
      <p:pic>
        <p:nvPicPr>
          <p:cNvPr id="3" name="Picture 2"/>
          <p:cNvPicPr>
            <a:picLocks noChangeAspect="1"/>
          </p:cNvPicPr>
          <p:nvPr/>
        </p:nvPicPr>
        <p:blipFill>
          <a:blip r:embed="rId2"/>
          <a:stretch>
            <a:fillRect/>
          </a:stretch>
        </p:blipFill>
        <p:spPr>
          <a:xfrm>
            <a:off x="152400" y="2083167"/>
            <a:ext cx="8712292" cy="2946033"/>
          </a:xfrm>
          <a:prstGeom prst="rect">
            <a:avLst/>
          </a:prstGeom>
          <a:ln w="19050">
            <a:solidFill>
              <a:schemeClr val="accent1"/>
            </a:solidFill>
          </a:ln>
        </p:spPr>
      </p:pic>
    </p:spTree>
    <p:extLst>
      <p:ext uri="{BB962C8B-B14F-4D97-AF65-F5344CB8AC3E}">
        <p14:creationId xmlns:p14="http://schemas.microsoft.com/office/powerpoint/2010/main" val="1024475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0"/>
          </p:nvPr>
        </p:nvSpPr>
        <p:spPr/>
        <p:txBody>
          <a:bodyPr/>
          <a:lstStyle/>
          <a:p>
            <a:r>
              <a:rPr lang="en-US" dirty="0" smtClean="0"/>
              <a:t>Concentrated only on tasks</a:t>
            </a:r>
          </a:p>
          <a:p>
            <a:pPr lvl="1"/>
            <a:r>
              <a:rPr lang="en-US" dirty="0" smtClean="0"/>
              <a:t>Prorated timescale of data possible, but not “simple”</a:t>
            </a:r>
          </a:p>
          <a:p>
            <a:pPr lvl="1"/>
            <a:r>
              <a:rPr lang="en-US" dirty="0" smtClean="0"/>
              <a:t>Exporting Usage Views (Assignment Data) is far more complex</a:t>
            </a:r>
          </a:p>
          <a:p>
            <a:r>
              <a:rPr lang="en-US" dirty="0" smtClean="0"/>
              <a:t>Shaped perfectly for this example</a:t>
            </a:r>
          </a:p>
          <a:p>
            <a:pPr lvl="1"/>
            <a:r>
              <a:rPr lang="en-US" dirty="0" smtClean="0"/>
              <a:t>Task naming conventions</a:t>
            </a:r>
          </a:p>
          <a:p>
            <a:pPr lvl="1"/>
            <a:r>
              <a:rPr lang="en-US" dirty="0" smtClean="0"/>
              <a:t>Calculations of items or units produced</a:t>
            </a:r>
          </a:p>
          <a:p>
            <a:r>
              <a:rPr lang="en-US" dirty="0" smtClean="0"/>
              <a:t>Excludes other technologies</a:t>
            </a:r>
          </a:p>
          <a:p>
            <a:pPr lvl="1"/>
            <a:r>
              <a:rPr lang="en-US" dirty="0" smtClean="0"/>
              <a:t>Access to technologies may alter the process</a:t>
            </a:r>
          </a:p>
        </p:txBody>
      </p:sp>
    </p:spTree>
    <p:extLst>
      <p:ext uri="{BB962C8B-B14F-4D97-AF65-F5344CB8AC3E}">
        <p14:creationId xmlns:p14="http://schemas.microsoft.com/office/powerpoint/2010/main" val="25926092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0" y="1905000"/>
            <a:ext cx="184731" cy="461665"/>
          </a:xfrm>
          <a:prstGeom prst="rect">
            <a:avLst/>
          </a:prstGeom>
          <a:noFill/>
        </p:spPr>
        <p:txBody>
          <a:bodyPr wrap="none" rtlCol="0">
            <a:spAutoFit/>
          </a:bodyPr>
          <a:lstStyle/>
          <a:p>
            <a:endParaRPr lang="en-US" dirty="0"/>
          </a:p>
        </p:txBody>
      </p:sp>
      <p:sp>
        <p:nvSpPr>
          <p:cNvPr id="3" name="Title 2"/>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15494799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171" name="Picture 15" descr="mpug_logo_for_pp_reversed"/>
          <p:cNvPicPr>
            <a:picLocks noChangeAspect="1" noChangeArrowheads="1"/>
          </p:cNvPicPr>
          <p:nvPr/>
        </p:nvPicPr>
        <p:blipFill>
          <a:blip r:embed="rId3" cstate="print"/>
          <a:srcRect/>
          <a:stretch>
            <a:fillRect/>
          </a:stretch>
        </p:blipFill>
        <p:spPr bwMode="auto">
          <a:xfrm>
            <a:off x="2133600" y="609600"/>
            <a:ext cx="4781259" cy="917268"/>
          </a:xfrm>
          <a:prstGeom prst="rect">
            <a:avLst/>
          </a:prstGeom>
          <a:noFill/>
          <a:ln w="9525">
            <a:noFill/>
            <a:miter lim="800000"/>
            <a:headEnd/>
            <a:tailEnd/>
          </a:ln>
        </p:spPr>
      </p:pic>
      <p:sp>
        <p:nvSpPr>
          <p:cNvPr id="5" name="Rectangle 4"/>
          <p:cNvSpPr/>
          <p:nvPr/>
        </p:nvSpPr>
        <p:spPr>
          <a:xfrm>
            <a:off x="1524000" y="3048000"/>
            <a:ext cx="6400800" cy="1815882"/>
          </a:xfrm>
          <a:prstGeom prst="rect">
            <a:avLst/>
          </a:prstGeom>
        </p:spPr>
        <p:txBody>
          <a:bodyPr wrap="square">
            <a:spAutoFit/>
          </a:bodyPr>
          <a:lstStyle/>
          <a:p>
            <a:r>
              <a:rPr lang="en-US" sz="3200" b="1" dirty="0">
                <a:solidFill>
                  <a:schemeClr val="bg1"/>
                </a:solidFill>
              </a:rPr>
              <a:t>Data Analysis using Project with Excel</a:t>
            </a:r>
          </a:p>
          <a:p>
            <a:r>
              <a:rPr lang="en-US" dirty="0">
                <a:solidFill>
                  <a:srgbClr val="4F5151"/>
                </a:solidFill>
              </a:rPr>
              <a:t>November 28, 2018x  @ 12pm-1pm EST</a:t>
            </a:r>
            <a:r>
              <a:rPr lang="en-US">
                <a:solidFill>
                  <a:srgbClr val="4F5151"/>
                </a:solidFill>
              </a:rPr>
              <a:t/>
            </a:r>
            <a:br>
              <a:rPr lang="en-US">
                <a:solidFill>
                  <a:srgbClr val="4F5151"/>
                </a:solidFill>
              </a:rPr>
            </a:br>
            <a:r>
              <a:rPr lang="en-US" smtClean="0">
                <a:solidFill>
                  <a:schemeClr val="bg1"/>
                </a:solidFill>
              </a:rPr>
              <a:t>jbongiovani@edwps.com</a:t>
            </a:r>
            <a:r>
              <a:rPr lang="en-US" dirty="0">
                <a:solidFill>
                  <a:schemeClr val="bg1"/>
                </a:solidFill>
              </a:rPr>
              <a:t>	</a:t>
            </a:r>
          </a:p>
        </p:txBody>
      </p:sp>
      <p:sp>
        <p:nvSpPr>
          <p:cNvPr id="6" name="Rectangle 5"/>
          <p:cNvSpPr/>
          <p:nvPr/>
        </p:nvSpPr>
        <p:spPr>
          <a:xfrm>
            <a:off x="3266929" y="1918846"/>
            <a:ext cx="2514600" cy="584775"/>
          </a:xfrm>
          <a:prstGeom prst="rect">
            <a:avLst/>
          </a:prstGeom>
        </p:spPr>
        <p:txBody>
          <a:bodyPr wrap="square">
            <a:spAutoFit/>
          </a:bodyPr>
          <a:lstStyle/>
          <a:p>
            <a:r>
              <a:rPr lang="en-US" sz="3200" b="1" dirty="0">
                <a:solidFill>
                  <a:schemeClr val="bg1"/>
                </a:solidFill>
              </a:rPr>
              <a:t>Thank You!</a:t>
            </a:r>
          </a:p>
        </p:txBody>
      </p:sp>
    </p:spTree>
    <p:extLst>
      <p:ext uri="{BB962C8B-B14F-4D97-AF65-F5344CB8AC3E}">
        <p14:creationId xmlns:p14="http://schemas.microsoft.com/office/powerpoint/2010/main" val="488166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sz="quarter" idx="10"/>
          </p:nvPr>
        </p:nvSpPr>
        <p:spPr/>
        <p:txBody>
          <a:bodyPr/>
          <a:lstStyle/>
          <a:p>
            <a:r>
              <a:rPr lang="en-US" dirty="0" smtClean="0"/>
              <a:t>IT Instructor for 12 years</a:t>
            </a:r>
          </a:p>
          <a:p>
            <a:r>
              <a:rPr lang="en-US" dirty="0" smtClean="0"/>
              <a:t>Employed with State of Maryland for 2 years</a:t>
            </a:r>
          </a:p>
          <a:p>
            <a:r>
              <a:rPr lang="en-US" dirty="0" smtClean="0"/>
              <a:t>IT Instructor again for 3 years</a:t>
            </a:r>
          </a:p>
          <a:p>
            <a:r>
              <a:rPr lang="en-US" dirty="0" smtClean="0"/>
              <a:t>Instructional Designer for 7 months</a:t>
            </a:r>
            <a:endParaRPr lang="en-US" dirty="0"/>
          </a:p>
        </p:txBody>
      </p:sp>
    </p:spTree>
    <p:extLst>
      <p:ext uri="{BB962C8B-B14F-4D97-AF65-F5344CB8AC3E}">
        <p14:creationId xmlns:p14="http://schemas.microsoft.com/office/powerpoint/2010/main" val="428319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Database Concepts</a:t>
            </a:r>
            <a:endParaRPr lang="en-US" dirty="0"/>
          </a:p>
        </p:txBody>
      </p:sp>
    </p:spTree>
    <p:extLst>
      <p:ext uri="{BB962C8B-B14F-4D97-AF65-F5344CB8AC3E}">
        <p14:creationId xmlns:p14="http://schemas.microsoft.com/office/powerpoint/2010/main" val="3799093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Relational</a:t>
            </a:r>
            <a:r>
              <a:rPr lang="en-US" baseline="0" dirty="0" smtClean="0"/>
              <a:t> Database</a:t>
            </a:r>
            <a:endParaRPr lang="en-US" dirty="0"/>
          </a:p>
        </p:txBody>
      </p:sp>
      <p:sp>
        <p:nvSpPr>
          <p:cNvPr id="3" name="Content Placeholder 2"/>
          <p:cNvSpPr>
            <a:spLocks noGrp="1"/>
          </p:cNvSpPr>
          <p:nvPr>
            <p:ph sz="quarter" idx="10"/>
          </p:nvPr>
        </p:nvSpPr>
        <p:spPr/>
        <p:txBody>
          <a:bodyPr/>
          <a:lstStyle/>
          <a:p>
            <a:r>
              <a:rPr lang="en-US" sz="2000" dirty="0" smtClean="0"/>
              <a:t>Typically represents a central transaction or activity that involves relevant people, places, objects, and classifications</a:t>
            </a:r>
          </a:p>
          <a:p>
            <a:r>
              <a:rPr lang="en-US" sz="2000" dirty="0" smtClean="0"/>
              <a:t>Each grouping of people, places, objects, classifications, and activities is stored within separate tables</a:t>
            </a:r>
          </a:p>
          <a:p>
            <a:pPr lvl="1"/>
            <a:r>
              <a:rPr lang="en-US" sz="1800" dirty="0" smtClean="0"/>
              <a:t>Each table contains a primary key unique identifier</a:t>
            </a:r>
          </a:p>
          <a:p>
            <a:pPr lvl="1"/>
            <a:r>
              <a:rPr lang="en-US" sz="1800" dirty="0" smtClean="0"/>
              <a:t>Each table contains relevant attributes for those entities uniquely identified</a:t>
            </a:r>
          </a:p>
          <a:p>
            <a:r>
              <a:rPr lang="en-US" sz="2000" dirty="0" smtClean="0"/>
              <a:t>Unique information is stored only one time</a:t>
            </a:r>
          </a:p>
          <a:p>
            <a:r>
              <a:rPr lang="en-US" sz="2000" dirty="0" smtClean="0"/>
              <a:t>Tables reference the unique identifiers of other tables with which they are associated</a:t>
            </a:r>
          </a:p>
        </p:txBody>
      </p:sp>
      <p:sp>
        <p:nvSpPr>
          <p:cNvPr id="4" name="Rectangle 3"/>
          <p:cNvSpPr/>
          <p:nvPr/>
        </p:nvSpPr>
        <p:spPr bwMode="auto">
          <a:xfrm>
            <a:off x="354157" y="3938155"/>
            <a:ext cx="1600200" cy="914400"/>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Customers</a:t>
            </a:r>
          </a:p>
        </p:txBody>
      </p:sp>
      <p:sp>
        <p:nvSpPr>
          <p:cNvPr id="7" name="Rectangle 6"/>
          <p:cNvSpPr/>
          <p:nvPr/>
        </p:nvSpPr>
        <p:spPr bwMode="auto">
          <a:xfrm>
            <a:off x="2632652" y="4495800"/>
            <a:ext cx="1600200" cy="91440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Orders</a:t>
            </a:r>
          </a:p>
        </p:txBody>
      </p:sp>
      <p:sp>
        <p:nvSpPr>
          <p:cNvPr id="8" name="Rectangle 7"/>
          <p:cNvSpPr/>
          <p:nvPr/>
        </p:nvSpPr>
        <p:spPr bwMode="auto">
          <a:xfrm>
            <a:off x="4911147" y="4828310"/>
            <a:ext cx="1600200" cy="1420090"/>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Order Line Items</a:t>
            </a:r>
          </a:p>
        </p:txBody>
      </p:sp>
      <p:sp>
        <p:nvSpPr>
          <p:cNvPr id="9" name="Rectangle 8"/>
          <p:cNvSpPr/>
          <p:nvPr/>
        </p:nvSpPr>
        <p:spPr bwMode="auto">
          <a:xfrm>
            <a:off x="7189643" y="4502728"/>
            <a:ext cx="1600200" cy="9144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Products</a:t>
            </a:r>
          </a:p>
        </p:txBody>
      </p:sp>
      <p:cxnSp>
        <p:nvCxnSpPr>
          <p:cNvPr id="11" name="Elbow Connector 10"/>
          <p:cNvCxnSpPr>
            <a:stCxn id="4" idx="3"/>
            <a:endCxn id="7" idx="1"/>
          </p:cNvCxnSpPr>
          <p:nvPr/>
        </p:nvCxnSpPr>
        <p:spPr bwMode="auto">
          <a:xfrm>
            <a:off x="1954357" y="4395355"/>
            <a:ext cx="678295" cy="557645"/>
          </a:xfrm>
          <a:prstGeom prst="bentConnector3">
            <a:avLst/>
          </a:prstGeom>
          <a:solidFill>
            <a:schemeClr val="accent1"/>
          </a:solidFill>
          <a:ln w="38100" cap="flat" cmpd="sng" algn="ctr">
            <a:solidFill>
              <a:schemeClr val="tx1"/>
            </a:solidFill>
            <a:prstDash val="solid"/>
            <a:round/>
            <a:headEnd type="none" w="med" len="med"/>
            <a:tailEnd type="none" w="med" len="med"/>
          </a:ln>
          <a:effectLst/>
        </p:spPr>
      </p:cxnSp>
      <p:cxnSp>
        <p:nvCxnSpPr>
          <p:cNvPr id="14" name="Elbow Connector 13"/>
          <p:cNvCxnSpPr>
            <a:stCxn id="7" idx="3"/>
            <a:endCxn id="8" idx="1"/>
          </p:cNvCxnSpPr>
          <p:nvPr/>
        </p:nvCxnSpPr>
        <p:spPr bwMode="auto">
          <a:xfrm>
            <a:off x="4232852" y="4953000"/>
            <a:ext cx="678295" cy="585355"/>
          </a:xfrm>
          <a:prstGeom prst="bentConnector3">
            <a:avLst/>
          </a:prstGeom>
          <a:solidFill>
            <a:schemeClr val="accent1"/>
          </a:solidFill>
          <a:ln w="38100" cap="flat" cmpd="sng" algn="ctr">
            <a:solidFill>
              <a:schemeClr val="tx1"/>
            </a:solidFill>
            <a:prstDash val="solid"/>
            <a:round/>
            <a:headEnd type="none" w="med" len="med"/>
            <a:tailEnd type="none" w="med" len="med"/>
          </a:ln>
          <a:effectLst/>
        </p:spPr>
      </p:cxnSp>
      <p:cxnSp>
        <p:nvCxnSpPr>
          <p:cNvPr id="18" name="Elbow Connector 17"/>
          <p:cNvCxnSpPr>
            <a:stCxn id="8" idx="3"/>
            <a:endCxn id="9" idx="1"/>
          </p:cNvCxnSpPr>
          <p:nvPr/>
        </p:nvCxnSpPr>
        <p:spPr bwMode="auto">
          <a:xfrm flipV="1">
            <a:off x="6511347" y="4959928"/>
            <a:ext cx="678296" cy="578427"/>
          </a:xfrm>
          <a:prstGeom prst="bentConnector3">
            <a:avLst/>
          </a:prstGeom>
          <a:solidFill>
            <a:schemeClr val="accent1"/>
          </a:solidFill>
          <a:ln w="3810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790632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Relationships</a:t>
            </a:r>
            <a:endParaRPr lang="en-US" dirty="0"/>
          </a:p>
        </p:txBody>
      </p:sp>
      <p:sp>
        <p:nvSpPr>
          <p:cNvPr id="3" name="Content Placeholder 2"/>
          <p:cNvSpPr>
            <a:spLocks noGrp="1"/>
          </p:cNvSpPr>
          <p:nvPr>
            <p:ph sz="quarter" idx="10"/>
          </p:nvPr>
        </p:nvSpPr>
        <p:spPr/>
        <p:txBody>
          <a:bodyPr/>
          <a:lstStyle/>
          <a:p>
            <a:r>
              <a:rPr lang="en-US" dirty="0" smtClean="0"/>
              <a:t>Parent to Child or One to Many</a:t>
            </a:r>
          </a:p>
          <a:p>
            <a:pPr lvl="1"/>
            <a:r>
              <a:rPr lang="en-US" dirty="0" smtClean="0"/>
              <a:t>Several customers may place orders over time</a:t>
            </a:r>
          </a:p>
          <a:p>
            <a:pPr lvl="1"/>
            <a:r>
              <a:rPr lang="en-US" dirty="0" smtClean="0"/>
              <a:t>A single customer could return multiple times</a:t>
            </a:r>
          </a:p>
          <a:p>
            <a:pPr lvl="1"/>
            <a:r>
              <a:rPr lang="en-US" dirty="0" smtClean="0"/>
              <a:t>Only one customer name appears on the order</a:t>
            </a:r>
          </a:p>
          <a:p>
            <a:pPr lvl="1"/>
            <a:r>
              <a:rPr lang="en-US" dirty="0" smtClean="0"/>
              <a:t>Every time that same customer places an order, we refer to that customer by the same identifier</a:t>
            </a:r>
          </a:p>
        </p:txBody>
      </p:sp>
      <p:sp>
        <p:nvSpPr>
          <p:cNvPr id="4" name="Rectangle 3"/>
          <p:cNvSpPr/>
          <p:nvPr/>
        </p:nvSpPr>
        <p:spPr bwMode="auto">
          <a:xfrm>
            <a:off x="354157" y="3938155"/>
            <a:ext cx="1600200" cy="914400"/>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Customers</a:t>
            </a:r>
          </a:p>
        </p:txBody>
      </p:sp>
      <p:sp>
        <p:nvSpPr>
          <p:cNvPr id="7" name="Rectangle 6"/>
          <p:cNvSpPr/>
          <p:nvPr/>
        </p:nvSpPr>
        <p:spPr bwMode="auto">
          <a:xfrm>
            <a:off x="2632652" y="4495800"/>
            <a:ext cx="1600200" cy="91440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Orders</a:t>
            </a:r>
          </a:p>
        </p:txBody>
      </p:sp>
      <p:sp>
        <p:nvSpPr>
          <p:cNvPr id="8" name="Rectangle 7"/>
          <p:cNvSpPr/>
          <p:nvPr/>
        </p:nvSpPr>
        <p:spPr bwMode="auto">
          <a:xfrm>
            <a:off x="4911147" y="4828310"/>
            <a:ext cx="1600200" cy="142009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Order Line Items</a:t>
            </a:r>
          </a:p>
        </p:txBody>
      </p:sp>
      <p:sp>
        <p:nvSpPr>
          <p:cNvPr id="9" name="Rectangle 8"/>
          <p:cNvSpPr/>
          <p:nvPr/>
        </p:nvSpPr>
        <p:spPr bwMode="auto">
          <a:xfrm>
            <a:off x="7189643" y="4502728"/>
            <a:ext cx="1600200" cy="9144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Products</a:t>
            </a:r>
          </a:p>
        </p:txBody>
      </p:sp>
      <p:cxnSp>
        <p:nvCxnSpPr>
          <p:cNvPr id="11" name="Elbow Connector 10"/>
          <p:cNvCxnSpPr>
            <a:stCxn id="4" idx="3"/>
            <a:endCxn id="7" idx="1"/>
          </p:cNvCxnSpPr>
          <p:nvPr/>
        </p:nvCxnSpPr>
        <p:spPr bwMode="auto">
          <a:xfrm>
            <a:off x="1954357" y="4395355"/>
            <a:ext cx="678295" cy="557645"/>
          </a:xfrm>
          <a:prstGeom prst="bentConnector3">
            <a:avLst/>
          </a:prstGeom>
          <a:solidFill>
            <a:schemeClr val="accent1"/>
          </a:solidFill>
          <a:ln w="38100" cap="flat" cmpd="sng" algn="ctr">
            <a:solidFill>
              <a:schemeClr val="tx1"/>
            </a:solidFill>
            <a:prstDash val="solid"/>
            <a:round/>
            <a:headEnd type="none" w="med" len="med"/>
            <a:tailEnd type="none" w="med" len="med"/>
          </a:ln>
          <a:effectLst/>
        </p:spPr>
      </p:cxnSp>
      <p:cxnSp>
        <p:nvCxnSpPr>
          <p:cNvPr id="14" name="Elbow Connector 13"/>
          <p:cNvCxnSpPr>
            <a:stCxn id="7" idx="3"/>
            <a:endCxn id="8" idx="1"/>
          </p:cNvCxnSpPr>
          <p:nvPr/>
        </p:nvCxnSpPr>
        <p:spPr bwMode="auto">
          <a:xfrm>
            <a:off x="4232852" y="4953000"/>
            <a:ext cx="678295" cy="585355"/>
          </a:xfrm>
          <a:prstGeom prst="bentConnector3">
            <a:avLst/>
          </a:prstGeom>
          <a:solidFill>
            <a:schemeClr val="accent1"/>
          </a:solidFill>
          <a:ln w="38100" cap="flat" cmpd="sng" algn="ctr">
            <a:solidFill>
              <a:schemeClr val="bg1">
                <a:lumMod val="75000"/>
              </a:schemeClr>
            </a:solidFill>
            <a:prstDash val="solid"/>
            <a:round/>
            <a:headEnd type="none" w="med" len="med"/>
            <a:tailEnd type="none" w="med" len="med"/>
          </a:ln>
          <a:effectLst/>
        </p:spPr>
      </p:cxnSp>
      <p:cxnSp>
        <p:nvCxnSpPr>
          <p:cNvPr id="18" name="Elbow Connector 17"/>
          <p:cNvCxnSpPr>
            <a:stCxn id="8" idx="3"/>
            <a:endCxn id="9" idx="1"/>
          </p:cNvCxnSpPr>
          <p:nvPr/>
        </p:nvCxnSpPr>
        <p:spPr bwMode="auto">
          <a:xfrm flipV="1">
            <a:off x="6511347" y="4959928"/>
            <a:ext cx="678296" cy="578427"/>
          </a:xfrm>
          <a:prstGeom prst="bentConnector3">
            <a:avLst/>
          </a:prstGeom>
          <a:solidFill>
            <a:schemeClr val="accent1"/>
          </a:solidFill>
          <a:ln w="38100" cap="flat" cmpd="sng" algn="ctr">
            <a:solidFill>
              <a:schemeClr val="bg1">
                <a:lumMod val="75000"/>
              </a:schemeClr>
            </a:solidFill>
            <a:prstDash val="solid"/>
            <a:round/>
            <a:headEnd type="none" w="med" len="med"/>
            <a:tailEnd type="none" w="med" len="med"/>
          </a:ln>
          <a:effectLst/>
        </p:spPr>
      </p:cxnSp>
      <p:sp>
        <p:nvSpPr>
          <p:cNvPr id="12" name="TextBox 11"/>
          <p:cNvSpPr txBox="1"/>
          <p:nvPr/>
        </p:nvSpPr>
        <p:spPr>
          <a:xfrm>
            <a:off x="2750704" y="4800600"/>
            <a:ext cx="1364095" cy="553998"/>
          </a:xfrm>
          <a:prstGeom prst="rect">
            <a:avLst/>
          </a:prstGeom>
          <a:solidFill>
            <a:schemeClr val="bg1"/>
          </a:solidFill>
        </p:spPr>
        <p:txBody>
          <a:bodyPr wrap="square" rtlCol="0">
            <a:spAutoFit/>
          </a:bodyPr>
          <a:lstStyle/>
          <a:p>
            <a:r>
              <a:rPr lang="en-US" sz="1000" dirty="0" smtClean="0"/>
              <a:t>1001 - </a:t>
            </a:r>
            <a:r>
              <a:rPr lang="en-US" sz="1000" b="1" dirty="0" smtClean="0">
                <a:solidFill>
                  <a:srgbClr val="7030A0"/>
                </a:solidFill>
              </a:rPr>
              <a:t>A</a:t>
            </a:r>
          </a:p>
          <a:p>
            <a:r>
              <a:rPr lang="en-US" sz="1000" dirty="0" smtClean="0"/>
              <a:t>1002 - B</a:t>
            </a:r>
          </a:p>
          <a:p>
            <a:r>
              <a:rPr lang="en-US" sz="1000" dirty="0" smtClean="0"/>
              <a:t>1003 - </a:t>
            </a:r>
            <a:r>
              <a:rPr lang="en-US" sz="1000" b="1" dirty="0" smtClean="0">
                <a:solidFill>
                  <a:srgbClr val="7030A0"/>
                </a:solidFill>
              </a:rPr>
              <a:t>A</a:t>
            </a:r>
            <a:endParaRPr lang="en-US" sz="1000" b="1" dirty="0">
              <a:solidFill>
                <a:srgbClr val="7030A0"/>
              </a:solidFill>
            </a:endParaRPr>
          </a:p>
        </p:txBody>
      </p:sp>
      <p:sp>
        <p:nvSpPr>
          <p:cNvPr id="13" name="TextBox 12"/>
          <p:cNvSpPr txBox="1"/>
          <p:nvPr/>
        </p:nvSpPr>
        <p:spPr>
          <a:xfrm>
            <a:off x="472210" y="4246602"/>
            <a:ext cx="1364095" cy="553998"/>
          </a:xfrm>
          <a:prstGeom prst="rect">
            <a:avLst/>
          </a:prstGeom>
          <a:solidFill>
            <a:schemeClr val="bg1"/>
          </a:solidFill>
        </p:spPr>
        <p:txBody>
          <a:bodyPr wrap="square" rtlCol="0">
            <a:spAutoFit/>
          </a:bodyPr>
          <a:lstStyle/>
          <a:p>
            <a:r>
              <a:rPr lang="en-US" sz="1000" b="1" dirty="0" smtClean="0">
                <a:solidFill>
                  <a:srgbClr val="7030A0"/>
                </a:solidFill>
              </a:rPr>
              <a:t>A – Mike</a:t>
            </a:r>
          </a:p>
          <a:p>
            <a:r>
              <a:rPr lang="en-US" sz="1000" dirty="0" smtClean="0"/>
              <a:t>B – Judy</a:t>
            </a:r>
          </a:p>
          <a:p>
            <a:r>
              <a:rPr lang="en-US" sz="1000" dirty="0" smtClean="0"/>
              <a:t>C – Pat</a:t>
            </a:r>
          </a:p>
        </p:txBody>
      </p:sp>
    </p:spTree>
    <p:extLst>
      <p:ext uri="{BB962C8B-B14F-4D97-AF65-F5344CB8AC3E}">
        <p14:creationId xmlns:p14="http://schemas.microsoft.com/office/powerpoint/2010/main" val="34617090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 or Junction Relationships</a:t>
            </a:r>
            <a:endParaRPr lang="en-US" dirty="0"/>
          </a:p>
        </p:txBody>
      </p:sp>
      <p:sp>
        <p:nvSpPr>
          <p:cNvPr id="3" name="Content Placeholder 2"/>
          <p:cNvSpPr>
            <a:spLocks noGrp="1"/>
          </p:cNvSpPr>
          <p:nvPr>
            <p:ph sz="quarter" idx="10"/>
          </p:nvPr>
        </p:nvSpPr>
        <p:spPr/>
        <p:txBody>
          <a:bodyPr/>
          <a:lstStyle/>
          <a:p>
            <a:r>
              <a:rPr lang="en-US" dirty="0" smtClean="0"/>
              <a:t>Many for Many</a:t>
            </a:r>
          </a:p>
          <a:p>
            <a:pPr lvl="1"/>
            <a:r>
              <a:rPr lang="en-US" dirty="0" smtClean="0"/>
              <a:t>For each order, multiple products are purchased</a:t>
            </a:r>
          </a:p>
          <a:p>
            <a:pPr lvl="1"/>
            <a:r>
              <a:rPr lang="en-US" dirty="0" smtClean="0"/>
              <a:t>A single product could be sold multiple times</a:t>
            </a:r>
          </a:p>
          <a:p>
            <a:pPr lvl="2"/>
            <a:r>
              <a:rPr lang="en-US" dirty="0" smtClean="0"/>
              <a:t>By its title (i.e. not one specific jar of jam, but a name referring to the brand, type, and size of jam)</a:t>
            </a:r>
          </a:p>
          <a:p>
            <a:pPr lvl="1"/>
            <a:r>
              <a:rPr lang="en-US" dirty="0" smtClean="0"/>
              <a:t>The Order Number cannot be repeated in its table; the Product ID cannot be repeated in its table</a:t>
            </a:r>
          </a:p>
        </p:txBody>
      </p:sp>
      <p:sp>
        <p:nvSpPr>
          <p:cNvPr id="4" name="Rectangle 3"/>
          <p:cNvSpPr/>
          <p:nvPr/>
        </p:nvSpPr>
        <p:spPr bwMode="auto">
          <a:xfrm>
            <a:off x="354157" y="3938155"/>
            <a:ext cx="1600200" cy="91440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Customers</a:t>
            </a:r>
          </a:p>
        </p:txBody>
      </p:sp>
      <p:sp>
        <p:nvSpPr>
          <p:cNvPr id="7" name="Rectangle 6"/>
          <p:cNvSpPr/>
          <p:nvPr/>
        </p:nvSpPr>
        <p:spPr bwMode="auto">
          <a:xfrm>
            <a:off x="2632652" y="4495800"/>
            <a:ext cx="1600200" cy="914400"/>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Orders</a:t>
            </a:r>
          </a:p>
        </p:txBody>
      </p:sp>
      <p:sp>
        <p:nvSpPr>
          <p:cNvPr id="8" name="Rectangle 7"/>
          <p:cNvSpPr/>
          <p:nvPr/>
        </p:nvSpPr>
        <p:spPr bwMode="auto">
          <a:xfrm>
            <a:off x="4911147" y="4828310"/>
            <a:ext cx="1600200" cy="1420090"/>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Order Line Items</a:t>
            </a:r>
          </a:p>
        </p:txBody>
      </p:sp>
      <p:sp>
        <p:nvSpPr>
          <p:cNvPr id="9" name="Rectangle 8"/>
          <p:cNvSpPr/>
          <p:nvPr/>
        </p:nvSpPr>
        <p:spPr bwMode="auto">
          <a:xfrm>
            <a:off x="7189643" y="4502728"/>
            <a:ext cx="1600200" cy="914400"/>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bg1"/>
                </a:solidFill>
                <a:effectLst/>
                <a:latin typeface="Arial" charset="0"/>
                <a:ea typeface="ＭＳ Ｐゴシック" pitchFamily="-64" charset="-128"/>
              </a:rPr>
              <a:t>Products</a:t>
            </a:r>
          </a:p>
        </p:txBody>
      </p:sp>
      <p:cxnSp>
        <p:nvCxnSpPr>
          <p:cNvPr id="11" name="Elbow Connector 10"/>
          <p:cNvCxnSpPr>
            <a:stCxn id="4" idx="3"/>
            <a:endCxn id="7" idx="1"/>
          </p:cNvCxnSpPr>
          <p:nvPr/>
        </p:nvCxnSpPr>
        <p:spPr bwMode="auto">
          <a:xfrm>
            <a:off x="1954357" y="4395355"/>
            <a:ext cx="678295" cy="557645"/>
          </a:xfrm>
          <a:prstGeom prst="bentConnector3">
            <a:avLst/>
          </a:prstGeom>
          <a:solidFill>
            <a:schemeClr val="accent1"/>
          </a:solidFill>
          <a:ln w="38100" cap="flat" cmpd="sng" algn="ctr">
            <a:solidFill>
              <a:schemeClr val="bg1">
                <a:lumMod val="85000"/>
              </a:schemeClr>
            </a:solidFill>
            <a:prstDash val="solid"/>
            <a:round/>
            <a:headEnd type="none" w="med" len="med"/>
            <a:tailEnd type="none" w="med" len="med"/>
          </a:ln>
          <a:effectLst/>
        </p:spPr>
      </p:cxnSp>
      <p:cxnSp>
        <p:nvCxnSpPr>
          <p:cNvPr id="14" name="Elbow Connector 13"/>
          <p:cNvCxnSpPr>
            <a:stCxn id="7" idx="3"/>
            <a:endCxn id="8" idx="1"/>
          </p:cNvCxnSpPr>
          <p:nvPr/>
        </p:nvCxnSpPr>
        <p:spPr bwMode="auto">
          <a:xfrm>
            <a:off x="4232852" y="4953000"/>
            <a:ext cx="678295" cy="585355"/>
          </a:xfrm>
          <a:prstGeom prst="bentConnector3">
            <a:avLst/>
          </a:prstGeom>
          <a:solidFill>
            <a:schemeClr val="accent1"/>
          </a:solidFill>
          <a:ln w="38100" cap="flat" cmpd="sng" algn="ctr">
            <a:solidFill>
              <a:schemeClr val="tx1"/>
            </a:solidFill>
            <a:prstDash val="solid"/>
            <a:round/>
            <a:headEnd type="none" w="med" len="med"/>
            <a:tailEnd type="none" w="med" len="med"/>
          </a:ln>
          <a:effectLst/>
        </p:spPr>
      </p:cxnSp>
      <p:cxnSp>
        <p:nvCxnSpPr>
          <p:cNvPr id="18" name="Elbow Connector 17"/>
          <p:cNvCxnSpPr>
            <a:stCxn id="8" idx="3"/>
            <a:endCxn id="9" idx="1"/>
          </p:cNvCxnSpPr>
          <p:nvPr/>
        </p:nvCxnSpPr>
        <p:spPr bwMode="auto">
          <a:xfrm flipV="1">
            <a:off x="6511347" y="4959928"/>
            <a:ext cx="678296" cy="578427"/>
          </a:xfrm>
          <a:prstGeom prst="bentConnector3">
            <a:avLst/>
          </a:prstGeom>
          <a:solidFill>
            <a:schemeClr val="accent1"/>
          </a:solidFill>
          <a:ln w="38100" cap="flat" cmpd="sng" algn="ctr">
            <a:solidFill>
              <a:schemeClr val="tx1"/>
            </a:solidFill>
            <a:prstDash val="solid"/>
            <a:round/>
            <a:headEnd type="none" w="med" len="med"/>
            <a:tailEnd type="none" w="med" len="med"/>
          </a:ln>
          <a:effectLst/>
        </p:spPr>
      </p:cxnSp>
      <p:sp>
        <p:nvSpPr>
          <p:cNvPr id="5" name="TextBox 4"/>
          <p:cNvSpPr txBox="1"/>
          <p:nvPr/>
        </p:nvSpPr>
        <p:spPr>
          <a:xfrm>
            <a:off x="2750704" y="4796360"/>
            <a:ext cx="1364095" cy="553998"/>
          </a:xfrm>
          <a:prstGeom prst="rect">
            <a:avLst/>
          </a:prstGeom>
          <a:solidFill>
            <a:schemeClr val="bg1"/>
          </a:solidFill>
        </p:spPr>
        <p:txBody>
          <a:bodyPr wrap="square" rtlCol="0">
            <a:spAutoFit/>
          </a:bodyPr>
          <a:lstStyle/>
          <a:p>
            <a:r>
              <a:rPr lang="en-US" sz="1000" b="1" dirty="0" smtClean="0">
                <a:solidFill>
                  <a:srgbClr val="FF0000"/>
                </a:solidFill>
              </a:rPr>
              <a:t>1001 </a:t>
            </a:r>
            <a:r>
              <a:rPr lang="en-US" sz="1000" b="1" dirty="0" smtClean="0"/>
              <a:t>- A</a:t>
            </a:r>
          </a:p>
          <a:p>
            <a:r>
              <a:rPr lang="en-US" sz="1000" dirty="0" smtClean="0"/>
              <a:t>1002 - B</a:t>
            </a:r>
          </a:p>
          <a:p>
            <a:r>
              <a:rPr lang="en-US" sz="1000" dirty="0" smtClean="0"/>
              <a:t>1003 - A</a:t>
            </a:r>
            <a:endParaRPr lang="en-US" sz="1000" dirty="0"/>
          </a:p>
        </p:txBody>
      </p:sp>
      <p:sp>
        <p:nvSpPr>
          <p:cNvPr id="12" name="TextBox 11"/>
          <p:cNvSpPr txBox="1"/>
          <p:nvPr/>
        </p:nvSpPr>
        <p:spPr>
          <a:xfrm>
            <a:off x="7315199" y="4796360"/>
            <a:ext cx="1364095" cy="553998"/>
          </a:xfrm>
          <a:prstGeom prst="rect">
            <a:avLst/>
          </a:prstGeom>
          <a:solidFill>
            <a:schemeClr val="bg1"/>
          </a:solidFill>
        </p:spPr>
        <p:txBody>
          <a:bodyPr wrap="square" rtlCol="0">
            <a:spAutoFit/>
          </a:bodyPr>
          <a:lstStyle/>
          <a:p>
            <a:r>
              <a:rPr lang="en-US" sz="1000" dirty="0" smtClean="0"/>
              <a:t>Wine</a:t>
            </a:r>
          </a:p>
          <a:p>
            <a:r>
              <a:rPr lang="en-US" sz="1000" b="1" dirty="0" smtClean="0">
                <a:solidFill>
                  <a:srgbClr val="00B0F0"/>
                </a:solidFill>
              </a:rPr>
              <a:t>Cheese</a:t>
            </a:r>
          </a:p>
          <a:p>
            <a:r>
              <a:rPr lang="en-US" sz="1000" dirty="0" smtClean="0"/>
              <a:t>Pickles</a:t>
            </a:r>
            <a:endParaRPr lang="en-US" sz="1000" dirty="0"/>
          </a:p>
        </p:txBody>
      </p:sp>
      <p:sp>
        <p:nvSpPr>
          <p:cNvPr id="13" name="TextBox 12"/>
          <p:cNvSpPr txBox="1"/>
          <p:nvPr/>
        </p:nvSpPr>
        <p:spPr>
          <a:xfrm>
            <a:off x="5021695" y="5140129"/>
            <a:ext cx="1364095" cy="861774"/>
          </a:xfrm>
          <a:prstGeom prst="rect">
            <a:avLst/>
          </a:prstGeom>
          <a:solidFill>
            <a:schemeClr val="bg1"/>
          </a:solidFill>
        </p:spPr>
        <p:txBody>
          <a:bodyPr wrap="square" rtlCol="0">
            <a:spAutoFit/>
          </a:bodyPr>
          <a:lstStyle/>
          <a:p>
            <a:r>
              <a:rPr lang="en-US" sz="1000" b="1" dirty="0" smtClean="0">
                <a:solidFill>
                  <a:srgbClr val="FF0000"/>
                </a:solidFill>
              </a:rPr>
              <a:t>1001</a:t>
            </a:r>
            <a:r>
              <a:rPr lang="en-US" sz="1000" dirty="0" smtClean="0"/>
              <a:t> - Wine</a:t>
            </a:r>
          </a:p>
          <a:p>
            <a:r>
              <a:rPr lang="en-US" sz="1000" b="1" dirty="0" smtClean="0">
                <a:solidFill>
                  <a:srgbClr val="FF0000"/>
                </a:solidFill>
              </a:rPr>
              <a:t>1001</a:t>
            </a:r>
            <a:r>
              <a:rPr lang="en-US" sz="1000" dirty="0" smtClean="0"/>
              <a:t> - </a:t>
            </a:r>
            <a:r>
              <a:rPr lang="en-US" sz="1000" b="1" dirty="0" smtClean="0">
                <a:solidFill>
                  <a:srgbClr val="00B0F0"/>
                </a:solidFill>
              </a:rPr>
              <a:t>Cheese</a:t>
            </a:r>
          </a:p>
          <a:p>
            <a:r>
              <a:rPr lang="en-US" sz="1000" dirty="0" smtClean="0"/>
              <a:t>1002 - </a:t>
            </a:r>
            <a:r>
              <a:rPr lang="en-US" sz="1000" b="1" dirty="0" smtClean="0">
                <a:solidFill>
                  <a:srgbClr val="00B0F0"/>
                </a:solidFill>
              </a:rPr>
              <a:t>Cheese</a:t>
            </a:r>
          </a:p>
          <a:p>
            <a:r>
              <a:rPr lang="en-US" sz="1000" dirty="0" smtClean="0"/>
              <a:t>1002 - Pickles</a:t>
            </a:r>
          </a:p>
          <a:p>
            <a:r>
              <a:rPr lang="en-US" sz="1000" dirty="0" smtClean="0"/>
              <a:t>1003 - Wine</a:t>
            </a:r>
            <a:endParaRPr lang="en-US" sz="1000" dirty="0"/>
          </a:p>
        </p:txBody>
      </p:sp>
    </p:spTree>
    <p:extLst>
      <p:ext uri="{BB962C8B-B14F-4D97-AF65-F5344CB8AC3E}">
        <p14:creationId xmlns:p14="http://schemas.microsoft.com/office/powerpoint/2010/main" val="23508416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Blank Presentatio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6CBD73AAFA5124A9E9883B57192D543" ma:contentTypeVersion="7" ma:contentTypeDescription="Create a new document." ma:contentTypeScope="" ma:versionID="484f8f785f78d3aa91e8997d52e1b7a2">
  <xsd:schema xmlns:xsd="http://www.w3.org/2001/XMLSchema" xmlns:xs="http://www.w3.org/2001/XMLSchema" xmlns:p="http://schemas.microsoft.com/office/2006/metadata/properties" xmlns:ns1="http://schemas.microsoft.com/sharepoint/v3" xmlns:ns2="2c7cc81c-a460-46d5-92b5-f81be39f5ce3" xmlns:ns3="3bbd7cc3-35d0-4950-ae72-a1528be613af" targetNamespace="http://schemas.microsoft.com/office/2006/metadata/properties" ma:root="true" ma:fieldsID="e1be9b4a629d709119b12b00569df64e" ns1:_="" ns2:_="" ns3:_="">
    <xsd:import namespace="http://schemas.microsoft.com/sharepoint/v3"/>
    <xsd:import namespace="2c7cc81c-a460-46d5-92b5-f81be39f5ce3"/>
    <xsd:import namespace="3bbd7cc3-35d0-4950-ae72-a1528be613af"/>
    <xsd:element name="properties">
      <xsd:complexType>
        <xsd:sequence>
          <xsd:element name="documentManagement">
            <xsd:complexType>
              <xsd:all>
                <xsd:element ref="ns2:_dlc_DocId" minOccurs="0"/>
                <xsd:element ref="ns2:_dlc_DocIdUrl" minOccurs="0"/>
                <xsd:element ref="ns2:_dlc_DocIdPersistId" minOccurs="0"/>
                <xsd:element ref="ns1:_dlc_Exempt" minOccurs="0"/>
                <xsd:element ref="ns3:DLCPolicyLabelValue" minOccurs="0"/>
                <xsd:element ref="ns3:DLCPolicyLabelClientValue" minOccurs="0"/>
                <xsd:element ref="ns3:DLCPolicyLabelLoc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c7cc81c-a460-46d5-92b5-f81be39f5ce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bbd7cc3-35d0-4950-ae72-a1528be613af" elementFormDefault="qualified">
    <xsd:import namespace="http://schemas.microsoft.com/office/2006/documentManagement/types"/>
    <xsd:import namespace="http://schemas.microsoft.com/office/infopath/2007/PartnerControls"/>
    <xsd:element name="DLCPolicyLabelValue" ma:index="12"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13"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14" nillable="true" ma:displayName="Label Locked" ma:description="Indicates whether the label should be updated when item properties are modified." ma:hidden="true" ma:internalName="DLCPolicyLabelLock"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LCPolicyLabelClientValue xmlns="3bbd7cc3-35d0-4950-ae72-a1528be613af" xsi:nil="true"/>
    <DLCPolicyLabelLock xmlns="3bbd7cc3-35d0-4950-ae72-a1528be613af" xsi:nil="true"/>
    <_dlc_DocId xmlns="2c7cc81c-a460-46d5-92b5-f81be39f5ce3">6F37JUVU6NH4-141236210-111</_dlc_DocId>
    <_dlc_DocIdUrl xmlns="2c7cc81c-a460-46d5-92b5-f81be39f5ce3">
      <Url>http://portal/Training/_layouts/15/DocIdRedir.aspx?ID=6F37JUVU6NH4-141236210-111</Url>
      <Description>6F37JUVU6NH4-141236210-111</Description>
    </_dlc_DocIdUrl>
    <DLCPolicyLabelValue xmlns="3bbd7cc3-35d0-4950-ae72-a1528be613af">Version: 0.5</DLCPolicyLabelValue>
  </documentManagement>
</p:properties>
</file>

<file path=customXml/item4.xml><?xml version="1.0" encoding="utf-8"?>
<?mso-contentType ?>
<p:Policy xmlns:p="office.server.policy" id="" local="true">
  <p:Name>Document</p:Name>
  <p:Description/>
  <p:Statement/>
  <p:PolicyItems>
    <p:PolicyItem featureId="Microsoft.Office.RecordsManagement.PolicyFeatures.PolicyLabel" staticId="0x01010036CBD73AAFA5124A9E9883B57192D543|24802151" UniqueId="c8015df9-46cd-4b38-a5ac-0d7a7797d3f2">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properties>
            <font>Arial</font>
          </properties>
          <segment type="literal">Version: </segment>
          <segment type="metadata">_UIVersionString</segment>
        </label>
      </p:CustomData>
    </p:PolicyItem>
  </p:PolicyItems>
</p:Policy>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DDC83BB-6EA4-4A63-BDEC-B6DB14A942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c7cc81c-a460-46d5-92b5-f81be39f5ce3"/>
    <ds:schemaRef ds:uri="3bbd7cc3-35d0-4950-ae72-a1528be613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5D152AE-8F1E-4061-8664-9561136094A2}">
  <ds:schemaRefs>
    <ds:schemaRef ds:uri="http://schemas.microsoft.com/sharepoint/v3/contenttype/forms"/>
  </ds:schemaRefs>
</ds:datastoreItem>
</file>

<file path=customXml/itemProps3.xml><?xml version="1.0" encoding="utf-8"?>
<ds:datastoreItem xmlns:ds="http://schemas.openxmlformats.org/officeDocument/2006/customXml" ds:itemID="{51DD26C8-AC82-4E29-85B3-723EAAAEC479}">
  <ds:schemaRefs>
    <ds:schemaRef ds:uri="3bbd7cc3-35d0-4950-ae72-a1528be613af"/>
    <ds:schemaRef ds:uri="http://purl.org/dc/elements/1.1/"/>
    <ds:schemaRef ds:uri="http://purl.org/dc/terms/"/>
    <ds:schemaRef ds:uri="http://schemas.microsoft.com/office/2006/metadata/properties"/>
    <ds:schemaRef ds:uri="http://schemas.microsoft.com/office/2006/documentManagement/types"/>
    <ds:schemaRef ds:uri="2c7cc81c-a460-46d5-92b5-f81be39f5ce3"/>
    <ds:schemaRef ds:uri="http://www.w3.org/XML/1998/namespace"/>
    <ds:schemaRef ds:uri="http://schemas.openxmlformats.org/package/2006/metadata/core-properties"/>
    <ds:schemaRef ds:uri="http://schemas.microsoft.com/office/infopath/2007/PartnerControls"/>
    <ds:schemaRef ds:uri="http://schemas.microsoft.com/sharepoint/v3"/>
    <ds:schemaRef ds:uri="http://purl.org/dc/dcmitype/"/>
  </ds:schemaRefs>
</ds:datastoreItem>
</file>

<file path=customXml/itemProps4.xml><?xml version="1.0" encoding="utf-8"?>
<ds:datastoreItem xmlns:ds="http://schemas.openxmlformats.org/officeDocument/2006/customXml" ds:itemID="{A5D0406C-5AE1-4D53-BE0F-CB37328F3D32}">
  <ds:schemaRefs>
    <ds:schemaRef ds:uri="office.server.policy"/>
  </ds:schemaRefs>
</ds:datastoreItem>
</file>

<file path=customXml/itemProps5.xml><?xml version="1.0" encoding="utf-8"?>
<ds:datastoreItem xmlns:ds="http://schemas.openxmlformats.org/officeDocument/2006/customXml" ds:itemID="{7C3712DA-25E9-4BD2-A00A-EA7783009F7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0</TotalTime>
  <Words>2059</Words>
  <Application>Microsoft Office PowerPoint</Application>
  <PresentationFormat>On-screen Show (4:3)</PresentationFormat>
  <Paragraphs>490</Paragraphs>
  <Slides>49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ＭＳ Ｐゴシック</vt:lpstr>
      <vt:lpstr>Arial</vt:lpstr>
      <vt:lpstr>Calibri</vt:lpstr>
      <vt:lpstr>Blank Presentation</vt:lpstr>
      <vt:lpstr>PowerPoint Presentation</vt:lpstr>
      <vt:lpstr>Topic Outline</vt:lpstr>
      <vt:lpstr>Intentions</vt:lpstr>
      <vt:lpstr>Disclaimer</vt:lpstr>
      <vt:lpstr>Background Information</vt:lpstr>
      <vt:lpstr>Database Concepts</vt:lpstr>
      <vt:lpstr>The Relational Database</vt:lpstr>
      <vt:lpstr>Table Relationships</vt:lpstr>
      <vt:lpstr>Join or Junction Relationships</vt:lpstr>
      <vt:lpstr>Potential Analysis</vt:lpstr>
      <vt:lpstr>Grouping and Aggregate Formulas</vt:lpstr>
      <vt:lpstr>Each Project is a Database</vt:lpstr>
      <vt:lpstr>Project Views</vt:lpstr>
      <vt:lpstr>Anatomy of Project Views</vt:lpstr>
      <vt:lpstr>The Project Table Concept</vt:lpstr>
      <vt:lpstr>Existing Project Tables</vt:lpstr>
      <vt:lpstr>Project Custom Fields</vt:lpstr>
      <vt:lpstr>Solution Example</vt:lpstr>
      <vt:lpstr>Solution Limitations</vt:lpstr>
      <vt:lpstr>Importing Process</vt:lpstr>
      <vt:lpstr>The Selected Solution</vt:lpstr>
      <vt:lpstr>Adapting Microsoft Project</vt:lpstr>
      <vt:lpstr>Fields for Analysis</vt:lpstr>
      <vt:lpstr>Creating Custom Fields</vt:lpstr>
      <vt:lpstr>Creating Lookups</vt:lpstr>
      <vt:lpstr>Calculated Fields</vt:lpstr>
      <vt:lpstr>Customizing Tables</vt:lpstr>
      <vt:lpstr>Date Formatting Options</vt:lpstr>
      <vt:lpstr>Shared Templates</vt:lpstr>
      <vt:lpstr>The Custom Table</vt:lpstr>
      <vt:lpstr>The Custom Table</vt:lpstr>
      <vt:lpstr>Microsoft Excel Tables</vt:lpstr>
      <vt:lpstr>Essential Excel Concepts</vt:lpstr>
      <vt:lpstr>Cell References</vt:lpstr>
      <vt:lpstr>Named Ranges</vt:lpstr>
      <vt:lpstr>Data Tables</vt:lpstr>
      <vt:lpstr>Needs for Proper Excel Tables</vt:lpstr>
      <vt:lpstr>Somewhat Simple Copy and Paste</vt:lpstr>
      <vt:lpstr>Data Type Issues</vt:lpstr>
      <vt:lpstr>Excel Functions</vt:lpstr>
      <vt:lpstr>Best Strategies with Functions</vt:lpstr>
      <vt:lpstr>Excel PivotTables</vt:lpstr>
      <vt:lpstr>PivotTable Fields</vt:lpstr>
      <vt:lpstr>Case Type by Month</vt:lpstr>
      <vt:lpstr>Case Type by Month</vt:lpstr>
      <vt:lpstr>Additional Example Data</vt:lpstr>
      <vt:lpstr>Conclusion</vt:lpstr>
      <vt:lpstr>Questions?</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494</cp:revision>
  <cp:lastPrinted>2010-07-06T16:55:16Z</cp:lastPrinted>
  <dcterms:created xsi:type="dcterms:W3CDTF">2008-06-08T17:44:03Z</dcterms:created>
  <dcterms:modified xsi:type="dcterms:W3CDTF">2018-11-28T18:04:01Z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0x01010036CBD73AAFA5124A9E9883B57192D543</vt:lpwstr>
  </property>
  <property fmtid="{D5CDD505-2E9C-101B-9397-08002B2CF9AE}" pid="3" name="_dlc_DocIdItemGuid">
    <vt:lpwstr>b771960e-763f-4e10-a441-b1221c05d43e</vt:lpwstr>
  </property>
</Properties>
</file>