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6"/>
  </p:sldMasterIdLst>
  <p:notesMasterIdLst>
    <p:notesMasterId r:id="rId56"/>
  </p:notesMasterIdLst>
  <p:sldIdLst>
    <p:sldId id="370" r:id="rId7"/>
    <p:sldId id="376" r:id="rId8"/>
    <p:sldId id="378" r:id="rId9"/>
    <p:sldId id="408" r:id="rId10"/>
    <p:sldId id="377" r:id="rId11"/>
    <p:sldId id="413" r:id="rId12"/>
    <p:sldId id="402" r:id="rId13"/>
    <p:sldId id="403" r:id="rId14"/>
    <p:sldId id="404" r:id="rId15"/>
    <p:sldId id="422" r:id="rId16"/>
    <p:sldId id="423" r:id="rId17"/>
    <p:sldId id="380" r:id="rId18"/>
    <p:sldId id="405" r:id="rId19"/>
    <p:sldId id="406" r:id="rId20"/>
    <p:sldId id="384" r:id="rId21"/>
    <p:sldId id="407" r:id="rId22"/>
    <p:sldId id="412" r:id="rId23"/>
    <p:sldId id="409" r:id="rId24"/>
    <p:sldId id="411" r:id="rId25"/>
    <p:sldId id="421" r:id="rId26"/>
    <p:sldId id="385" r:id="rId27"/>
    <p:sldId id="414" r:id="rId28"/>
    <p:sldId id="419" r:id="rId29"/>
    <p:sldId id="390" r:id="rId30"/>
    <p:sldId id="416" r:id="rId31"/>
    <p:sldId id="417" r:id="rId32"/>
    <p:sldId id="389" r:id="rId33"/>
    <p:sldId id="393" r:id="rId34"/>
    <p:sldId id="387" r:id="rId35"/>
    <p:sldId id="424" r:id="rId36"/>
    <p:sldId id="436" r:id="rId37"/>
    <p:sldId id="415" r:id="rId38"/>
    <p:sldId id="395" r:id="rId39"/>
    <p:sldId id="426" r:id="rId40"/>
    <p:sldId id="427" r:id="rId41"/>
    <p:sldId id="428" r:id="rId42"/>
    <p:sldId id="396" r:id="rId43"/>
    <p:sldId id="425" r:id="rId44"/>
    <p:sldId id="429" r:id="rId45"/>
    <p:sldId id="397" r:id="rId46"/>
    <p:sldId id="430" r:id="rId47"/>
    <p:sldId id="398" r:id="rId48"/>
    <p:sldId id="431" r:id="rId49"/>
    <p:sldId id="401" r:id="rId50"/>
    <p:sldId id="432" r:id="rId51"/>
    <p:sldId id="433" r:id="rId52"/>
    <p:sldId id="435" r:id="rId53"/>
    <p:sldId id="434" r:id="rId54"/>
    <p:sldId id="375" r:id="rId5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pitchFamily="34" charset="-128"/>
        <a:cs typeface="Arial" pitchFamily="34" charset="0"/>
      </a:defRPr>
    </a:lvl1pPr>
    <a:lvl2pPr marL="457200" algn="l" rtl="0" fontAlgn="base">
      <a:spcBef>
        <a:spcPct val="0"/>
      </a:spcBef>
      <a:spcAft>
        <a:spcPct val="0"/>
      </a:spcAft>
      <a:defRPr sz="2400" kern="1200">
        <a:solidFill>
          <a:schemeClr val="tx1"/>
        </a:solidFill>
        <a:latin typeface="Arial" pitchFamily="34" charset="0"/>
        <a:ea typeface="ＭＳ Ｐゴシック" pitchFamily="34" charset="-128"/>
        <a:cs typeface="Arial" pitchFamily="34" charset="0"/>
      </a:defRPr>
    </a:lvl2pPr>
    <a:lvl3pPr marL="914400" algn="l" rtl="0" fontAlgn="base">
      <a:spcBef>
        <a:spcPct val="0"/>
      </a:spcBef>
      <a:spcAft>
        <a:spcPct val="0"/>
      </a:spcAft>
      <a:defRPr sz="2400" kern="1200">
        <a:solidFill>
          <a:schemeClr val="tx1"/>
        </a:solidFill>
        <a:latin typeface="Arial" pitchFamily="34" charset="0"/>
        <a:ea typeface="ＭＳ Ｐゴシック" pitchFamily="34" charset="-128"/>
        <a:cs typeface="Arial" pitchFamily="34" charset="0"/>
      </a:defRPr>
    </a:lvl3pPr>
    <a:lvl4pPr marL="1371600" algn="l" rtl="0" fontAlgn="base">
      <a:spcBef>
        <a:spcPct val="0"/>
      </a:spcBef>
      <a:spcAft>
        <a:spcPct val="0"/>
      </a:spcAft>
      <a:defRPr sz="2400" kern="1200">
        <a:solidFill>
          <a:schemeClr val="tx1"/>
        </a:solidFill>
        <a:latin typeface="Arial" pitchFamily="34" charset="0"/>
        <a:ea typeface="ＭＳ Ｐゴシック" pitchFamily="34" charset="-128"/>
        <a:cs typeface="Arial" pitchFamily="34" charset="0"/>
      </a:defRPr>
    </a:lvl4pPr>
    <a:lvl5pPr marL="1828800" algn="l" rtl="0" fontAlgn="base">
      <a:spcBef>
        <a:spcPct val="0"/>
      </a:spcBef>
      <a:spcAft>
        <a:spcPct val="0"/>
      </a:spcAft>
      <a:defRPr sz="2400" kern="1200">
        <a:solidFill>
          <a:schemeClr val="tx1"/>
        </a:solidFill>
        <a:latin typeface="Arial" pitchFamily="34" charset="0"/>
        <a:ea typeface="ＭＳ Ｐゴシック" pitchFamily="34" charset="-128"/>
        <a:cs typeface="Arial" pitchFamily="34" charset="0"/>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Arial" pitchFamily="34" charset="0"/>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Arial" pitchFamily="34" charset="0"/>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Arial" pitchFamily="34" charset="0"/>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Arial" pitchFamily="34" charset="0"/>
      </a:defRPr>
    </a:lvl9pPr>
  </p:defaultTextStyle>
  <p:modifyVerifier cryptProviderType="rsaAES" cryptAlgorithmClass="hash" cryptAlgorithmType="typeAny" cryptAlgorithmSid="14" spinCount="100000" saltData="YIG+LlwSAciiP4bY1MWsKQ==" hashData="YPJt80bvDC5e5HnATpemy8S5orEhtDfeoYGWV/9WqYQwsC+NyD0iY91qCaldrmY04ydfAQb5rlzKvSKAFn7HgA=="/>
  <p:extLst>
    <p:ext uri="{EFAFB233-063F-42B5-8137-9DF3F51BA10A}">
      <p15:sldGuideLst xmlns:p15="http://schemas.microsoft.com/office/powerpoint/2012/main">
        <p15:guide id="1" orient="horz" pos="720">
          <p15:clr>
            <a:srgbClr val="A4A3A4"/>
          </p15:clr>
        </p15:guide>
        <p15:guide id="2" orient="horz" pos="3984">
          <p15:clr>
            <a:srgbClr val="A4A3A4"/>
          </p15:clr>
        </p15:guide>
        <p15:guide id="3" orient="horz" pos="3312">
          <p15:clr>
            <a:srgbClr val="A4A3A4"/>
          </p15:clr>
        </p15:guide>
        <p15:guide id="4" pos="1440">
          <p15:clr>
            <a:srgbClr val="A4A3A4"/>
          </p15:clr>
        </p15:guide>
        <p15:guide id="5" pos="4320">
          <p15:clr>
            <a:srgbClr val="A4A3A4"/>
          </p15:clr>
        </p15:guide>
        <p15:guide id="6" pos="2880">
          <p15:clr>
            <a:srgbClr val="A4A3A4"/>
          </p15:clr>
        </p15:guide>
        <p15:guide id="7" pos="288">
          <p15:clr>
            <a:srgbClr val="A4A3A4"/>
          </p15:clr>
        </p15:guide>
        <p15:guide id="8" pos="1920">
          <p15:clr>
            <a:srgbClr val="A4A3A4"/>
          </p15:clr>
        </p15:guide>
        <p15:guide id="9" pos="124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loop="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92323"/>
    <a:srgbClr val="4F5151"/>
    <a:srgbClr val="D024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87152" autoAdjust="0"/>
  </p:normalViewPr>
  <p:slideViewPr>
    <p:cSldViewPr>
      <p:cViewPr varScale="1">
        <p:scale>
          <a:sx n="56" d="100"/>
          <a:sy n="56" d="100"/>
        </p:scale>
        <p:origin x="1716" y="66"/>
      </p:cViewPr>
      <p:guideLst>
        <p:guide orient="horz" pos="720"/>
        <p:guide orient="horz" pos="3984"/>
        <p:guide orient="horz" pos="3312"/>
        <p:guide pos="1440"/>
        <p:guide pos="4320"/>
        <p:guide pos="2880"/>
        <p:guide pos="288"/>
        <p:guide pos="1920"/>
        <p:guide pos="1248"/>
      </p:guideLst>
    </p:cSldViewPr>
  </p:slideViewPr>
  <p:outlineViewPr>
    <p:cViewPr>
      <p:scale>
        <a:sx n="33" d="100"/>
        <a:sy n="33" d="100"/>
      </p:scale>
      <p:origin x="0" y="-4752"/>
    </p:cViewPr>
  </p:outlineViewPr>
  <p:notesTextViewPr>
    <p:cViewPr>
      <p:scale>
        <a:sx n="3" d="2"/>
        <a:sy n="3" d="2"/>
      </p:scale>
      <p:origin x="0" y="0"/>
    </p:cViewPr>
  </p:notesTextViewPr>
  <p:sorterViewPr>
    <p:cViewPr>
      <p:scale>
        <a:sx n="50" d="100"/>
        <a:sy n="50" d="100"/>
      </p:scale>
      <p:origin x="0" y="0"/>
    </p:cViewPr>
  </p:sorterViewPr>
  <p:notesViewPr>
    <p:cSldViewPr>
      <p:cViewPr varScale="1">
        <p:scale>
          <a:sx n="85" d="100"/>
          <a:sy n="85" d="100"/>
        </p:scale>
        <p:origin x="-315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presProps" Target="presProps.xml"/><Relationship Id="rId5" Type="http://schemas.openxmlformats.org/officeDocument/2006/relationships/customXml" Target="../customXml/item5.xml"/><Relationship Id="rId61" Type="http://schemas.openxmlformats.org/officeDocument/2006/relationships/tableStyles" Target="tableStyles.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notesMaster" Target="notesMasters/notesMaster1.xml"/><Relationship Id="rId64" Type="http://schemas.microsoft.com/office/2015/10/relationships/revisionInfo" Target="revisionInfo.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viewProps" Target="viewProps.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1" Type="http://schemas.openxmlformats.org/officeDocument/2006/relationships/customXml" Target="../customXml/item1.xml"/><Relationship Id="rId6"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commentAuthors" Target="commentAuthors.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dirty="0">
                <a:latin typeface="Arial" charset="0"/>
                <a:ea typeface="ＭＳ Ｐゴシック" pitchFamily="-64" charset="-128"/>
                <a:cs typeface="+mn-cs"/>
              </a:defRPr>
            </a:lvl1pPr>
          </a:lstStyle>
          <a:p>
            <a:pPr>
              <a:defRPr/>
            </a:pPr>
            <a:endParaRPr lang="en-US"/>
          </a:p>
        </p:txBody>
      </p:sp>
      <p:sp>
        <p:nvSpPr>
          <p:cNvPr id="61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dirty="0">
                <a:latin typeface="Arial" charset="0"/>
                <a:ea typeface="ＭＳ Ｐゴシック" pitchFamily="-6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dirty="0">
                <a:latin typeface="Arial" charset="0"/>
                <a:ea typeface="ＭＳ Ｐゴシック" pitchFamily="-64" charset="-128"/>
                <a:cs typeface="+mn-cs"/>
              </a:defRPr>
            </a:lvl1pPr>
          </a:lstStyle>
          <a:p>
            <a:pPr>
              <a:defRPr/>
            </a:pPr>
            <a:endParaRPr lang="en-US"/>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pitchFamily="-64" charset="-128"/>
                <a:cs typeface="+mn-cs"/>
              </a:defRPr>
            </a:lvl1pPr>
          </a:lstStyle>
          <a:p>
            <a:pPr>
              <a:defRPr/>
            </a:pPr>
            <a:fld id="{69684D22-C51A-4A57-A2B3-FD4D52A3AAF6}" type="slidenum">
              <a:rPr lang="en-US"/>
              <a:pPr>
                <a:defRPr/>
              </a:pPr>
              <a:t>‹#›</a:t>
            </a:fld>
            <a:endParaRPr lang="en-US" dirty="0"/>
          </a:p>
        </p:txBody>
      </p:sp>
    </p:spTree>
    <p:extLst>
      <p:ext uri="{BB962C8B-B14F-4D97-AF65-F5344CB8AC3E}">
        <p14:creationId xmlns:p14="http://schemas.microsoft.com/office/powerpoint/2010/main" val="21909030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6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6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6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6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6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E6C5189-490B-4A99-82A6-CDC2C93602CE}" type="slidenum">
              <a:rPr lang="en-US" smtClean="0">
                <a:latin typeface="Arial" pitchFamily="34" charset="0"/>
                <a:ea typeface="ＭＳ Ｐゴシック" pitchFamily="34" charset="-128"/>
              </a:rPr>
              <a:pPr/>
              <a:t>1</a:t>
            </a:fld>
            <a:endParaRPr lang="en-US">
              <a:latin typeface="Arial" pitchFamily="34" charset="0"/>
              <a:ea typeface="ＭＳ Ｐゴシック" pitchFamily="34" charset="-128"/>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r>
              <a:rPr lang="en-US" dirty="0">
                <a:latin typeface="Arial" pitchFamily="34" charset="0"/>
                <a:ea typeface="ＭＳ Ｐゴシック" pitchFamily="34" charset="-128"/>
              </a:rPr>
              <a:t>Start Recording</a:t>
            </a:r>
          </a:p>
          <a:p>
            <a:pPr eaLnBrk="1" hangingPunct="1"/>
            <a:endParaRPr lang="en-US" dirty="0">
              <a:latin typeface="Arial" pitchFamily="34" charset="0"/>
              <a:ea typeface="ＭＳ Ｐゴシック" pitchFamily="34" charset="-128"/>
            </a:endParaRPr>
          </a:p>
          <a:p>
            <a:pPr eaLnBrk="1" hangingPunct="1"/>
            <a:r>
              <a:rPr lang="en-US" dirty="0">
                <a:latin typeface="Arial" pitchFamily="34" charset="0"/>
                <a:ea typeface="ＭＳ Ｐゴシック" pitchFamily="34" charset="-128"/>
              </a:rPr>
              <a:t>We are going to go ahead and get</a:t>
            </a:r>
            <a:r>
              <a:rPr lang="en-US" baseline="0" dirty="0">
                <a:latin typeface="Arial" pitchFamily="34" charset="0"/>
                <a:ea typeface="ＭＳ Ｐゴシック" pitchFamily="34" charset="-128"/>
              </a:rPr>
              <a:t> started with </a:t>
            </a:r>
            <a:r>
              <a:rPr lang="en-US" baseline="0" dirty="0" err="1">
                <a:latin typeface="Arial" pitchFamily="34" charset="0"/>
                <a:ea typeface="ＭＳ Ｐゴシック" pitchFamily="34" charset="-128"/>
              </a:rPr>
              <a:t>todays</a:t>
            </a:r>
            <a:r>
              <a:rPr lang="en-US" baseline="0" dirty="0">
                <a:latin typeface="Arial" pitchFamily="34" charset="0"/>
                <a:ea typeface="ＭＳ Ｐゴシック" pitchFamily="34" charset="-128"/>
              </a:rPr>
              <a:t> session on </a:t>
            </a:r>
            <a:r>
              <a:rPr lang="en-US" baseline="0" dirty="0" err="1">
                <a:latin typeface="Arial" pitchFamily="34" charset="0"/>
                <a:ea typeface="ＭＳ Ｐゴシック" pitchFamily="34" charset="-128"/>
              </a:rPr>
              <a:t>xxxxx</a:t>
            </a:r>
            <a:r>
              <a:rPr lang="en-US" baseline="0" dirty="0">
                <a:latin typeface="Arial" pitchFamily="34" charset="0"/>
                <a:ea typeface="ＭＳ Ｐゴシック" pitchFamily="34" charset="-128"/>
              </a:rPr>
              <a:t>.</a:t>
            </a:r>
            <a:endParaRPr lang="en-US" dirty="0">
              <a:latin typeface="Arial" pitchFamily="34" charset="0"/>
              <a:ea typeface="ＭＳ Ｐゴシック" pitchFamily="34" charset="-128"/>
            </a:endParaRPr>
          </a:p>
        </p:txBody>
      </p:sp>
    </p:spTree>
    <p:extLst>
      <p:ext uri="{BB962C8B-B14F-4D97-AF65-F5344CB8AC3E}">
        <p14:creationId xmlns:p14="http://schemas.microsoft.com/office/powerpoint/2010/main" val="1004804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E6C5189-490B-4A99-82A6-CDC2C93602CE}" type="slidenum">
              <a:rPr lang="en-US" smtClean="0">
                <a:latin typeface="Arial" pitchFamily="34" charset="0"/>
                <a:ea typeface="ＭＳ Ｐゴシック" pitchFamily="34" charset="-128"/>
              </a:rPr>
              <a:pPr/>
              <a:t>49</a:t>
            </a:fld>
            <a:endParaRPr lang="en-US">
              <a:latin typeface="Arial" pitchFamily="34" charset="0"/>
              <a:ea typeface="ＭＳ Ｐゴシック" pitchFamily="34" charset="-128"/>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r>
              <a:rPr lang="en-US" dirty="0">
                <a:latin typeface="Arial" pitchFamily="34" charset="0"/>
                <a:ea typeface="ＭＳ Ｐゴシック" pitchFamily="34" charset="-128"/>
              </a:rPr>
              <a:t>Start Recording</a:t>
            </a:r>
          </a:p>
          <a:p>
            <a:pPr eaLnBrk="1" hangingPunct="1"/>
            <a:endParaRPr lang="en-US" dirty="0">
              <a:latin typeface="Arial" pitchFamily="34" charset="0"/>
              <a:ea typeface="ＭＳ Ｐゴシック" pitchFamily="34" charset="-128"/>
            </a:endParaRPr>
          </a:p>
          <a:p>
            <a:pPr eaLnBrk="1" hangingPunct="1"/>
            <a:r>
              <a:rPr lang="en-US" dirty="0">
                <a:latin typeface="Arial" pitchFamily="34" charset="0"/>
                <a:ea typeface="ＭＳ Ｐゴシック" pitchFamily="34" charset="-128"/>
              </a:rPr>
              <a:t>We are going to go ahead and get</a:t>
            </a:r>
            <a:r>
              <a:rPr lang="en-US" baseline="0" dirty="0">
                <a:latin typeface="Arial" pitchFamily="34" charset="0"/>
                <a:ea typeface="ＭＳ Ｐゴシック" pitchFamily="34" charset="-128"/>
              </a:rPr>
              <a:t> started with </a:t>
            </a:r>
            <a:r>
              <a:rPr lang="en-US" baseline="0" dirty="0" err="1">
                <a:latin typeface="Arial" pitchFamily="34" charset="0"/>
                <a:ea typeface="ＭＳ Ｐゴシック" pitchFamily="34" charset="-128"/>
              </a:rPr>
              <a:t>todays</a:t>
            </a:r>
            <a:r>
              <a:rPr lang="en-US" baseline="0" dirty="0">
                <a:latin typeface="Arial" pitchFamily="34" charset="0"/>
                <a:ea typeface="ＭＳ Ｐゴシック" pitchFamily="34" charset="-128"/>
              </a:rPr>
              <a:t> session on </a:t>
            </a:r>
            <a:r>
              <a:rPr lang="en-US" baseline="0" dirty="0" err="1">
                <a:latin typeface="Arial" pitchFamily="34" charset="0"/>
                <a:ea typeface="ＭＳ Ｐゴシック" pitchFamily="34" charset="-128"/>
              </a:rPr>
              <a:t>xxxxx</a:t>
            </a:r>
            <a:r>
              <a:rPr lang="en-US" baseline="0" dirty="0">
                <a:latin typeface="Arial" pitchFamily="34" charset="0"/>
                <a:ea typeface="ＭＳ Ｐゴシック" pitchFamily="34" charset="-128"/>
              </a:rPr>
              <a:t>.</a:t>
            </a:r>
            <a:endParaRPr lang="en-US" dirty="0">
              <a:latin typeface="Arial" pitchFamily="34" charset="0"/>
              <a:ea typeface="ＭＳ Ｐゴシック" pitchFamily="34" charset="-128"/>
            </a:endParaRPr>
          </a:p>
        </p:txBody>
      </p:sp>
    </p:spTree>
    <p:extLst>
      <p:ext uri="{BB962C8B-B14F-4D97-AF65-F5344CB8AC3E}">
        <p14:creationId xmlns:p14="http://schemas.microsoft.com/office/powerpoint/2010/main" val="26125957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userDrawn="1"/>
        </p:nvSpPr>
        <p:spPr bwMode="auto">
          <a:xfrm>
            <a:off x="0" y="6400800"/>
            <a:ext cx="9144000" cy="457200"/>
          </a:xfrm>
          <a:prstGeom prst="rect">
            <a:avLst/>
          </a:prstGeom>
          <a:solidFill>
            <a:schemeClr val="tx1"/>
          </a:solidFill>
          <a:ln w="9525" cap="flat" cmpd="sng" algn="ctr">
            <a:solidFill>
              <a:schemeClr val="tx1"/>
            </a:solidFill>
            <a:prstDash val="solid"/>
            <a:round/>
            <a:headEnd type="none" w="med" len="med"/>
            <a:tailEnd type="none" w="med" len="med"/>
          </a:ln>
          <a:effectLst>
            <a:softEdge rad="0"/>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64" charset="-128"/>
            </a:endParaRPr>
          </a:p>
        </p:txBody>
      </p:sp>
      <p:pic>
        <p:nvPicPr>
          <p:cNvPr id="6" name="Picture 15" descr="mpug_logo_for_pp_reversed"/>
          <p:cNvPicPr>
            <a:picLocks noChangeAspect="1" noChangeArrowheads="1"/>
          </p:cNvPicPr>
          <p:nvPr userDrawn="1"/>
        </p:nvPicPr>
        <p:blipFill>
          <a:blip r:embed="rId2" cstate="print"/>
          <a:srcRect/>
          <a:stretch>
            <a:fillRect/>
          </a:stretch>
        </p:blipFill>
        <p:spPr bwMode="auto">
          <a:xfrm>
            <a:off x="92299" y="6495783"/>
            <a:ext cx="1676400" cy="321612"/>
          </a:xfrm>
          <a:prstGeom prst="rect">
            <a:avLst/>
          </a:prstGeom>
          <a:noFill/>
          <a:ln w="9525">
            <a:noFill/>
            <a:miter lim="800000"/>
            <a:headEnd/>
            <a:tailEnd/>
          </a:ln>
        </p:spPr>
      </p:pic>
      <p:sp>
        <p:nvSpPr>
          <p:cNvPr id="10" name="TextBox 9"/>
          <p:cNvSpPr txBox="1"/>
          <p:nvPr userDrawn="1"/>
        </p:nvSpPr>
        <p:spPr>
          <a:xfrm>
            <a:off x="8000738" y="6481346"/>
            <a:ext cx="1143262" cy="338554"/>
          </a:xfrm>
          <a:prstGeom prst="rect">
            <a:avLst/>
          </a:prstGeom>
          <a:noFill/>
        </p:spPr>
        <p:txBody>
          <a:bodyPr wrap="none" rtlCol="0">
            <a:spAutoFit/>
          </a:bodyPr>
          <a:lstStyle/>
          <a:p>
            <a:r>
              <a:rPr lang="en-US" sz="1600" dirty="0">
                <a:solidFill>
                  <a:schemeClr val="bg1"/>
                </a:solidFill>
              </a:rPr>
              <a:t>mpug.</a:t>
            </a:r>
            <a:r>
              <a:rPr lang="en-US" sz="1600" baseline="0" dirty="0">
                <a:solidFill>
                  <a:schemeClr val="bg1"/>
                </a:solidFill>
              </a:rPr>
              <a:t>com</a:t>
            </a:r>
            <a:endParaRPr lang="en-US" sz="1600"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5" name="Rectangle 4"/>
          <p:cNvSpPr/>
          <p:nvPr userDrawn="1"/>
        </p:nvSpPr>
        <p:spPr bwMode="auto">
          <a:xfrm>
            <a:off x="0" y="6400800"/>
            <a:ext cx="9144000" cy="457200"/>
          </a:xfrm>
          <a:prstGeom prst="rect">
            <a:avLst/>
          </a:prstGeom>
          <a:solidFill>
            <a:schemeClr val="tx1"/>
          </a:solidFill>
          <a:ln w="9525" cap="flat" cmpd="sng" algn="ctr">
            <a:solidFill>
              <a:schemeClr val="tx1"/>
            </a:solidFill>
            <a:prstDash val="solid"/>
            <a:round/>
            <a:headEnd type="none" w="med" len="med"/>
            <a:tailEnd type="none" w="med" len="med"/>
          </a:ln>
          <a:effectLst>
            <a:softEdge rad="0"/>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64" charset="-128"/>
            </a:endParaRPr>
          </a:p>
        </p:txBody>
      </p:sp>
      <p:pic>
        <p:nvPicPr>
          <p:cNvPr id="6" name="Picture 15" descr="mpug_logo_for_pp_reversed"/>
          <p:cNvPicPr>
            <a:picLocks noChangeAspect="1" noChangeArrowheads="1"/>
          </p:cNvPicPr>
          <p:nvPr userDrawn="1"/>
        </p:nvPicPr>
        <p:blipFill>
          <a:blip r:embed="rId2" cstate="print"/>
          <a:srcRect/>
          <a:stretch>
            <a:fillRect/>
          </a:stretch>
        </p:blipFill>
        <p:spPr bwMode="auto">
          <a:xfrm>
            <a:off x="92299" y="6495783"/>
            <a:ext cx="1676400" cy="321612"/>
          </a:xfrm>
          <a:prstGeom prst="rect">
            <a:avLst/>
          </a:prstGeom>
          <a:noFill/>
          <a:ln w="9525">
            <a:noFill/>
            <a:miter lim="800000"/>
            <a:headEnd/>
            <a:tailEnd/>
          </a:ln>
        </p:spPr>
      </p:pic>
      <p:sp>
        <p:nvSpPr>
          <p:cNvPr id="10" name="TextBox 9"/>
          <p:cNvSpPr txBox="1"/>
          <p:nvPr userDrawn="1"/>
        </p:nvSpPr>
        <p:spPr>
          <a:xfrm>
            <a:off x="8000738" y="6481346"/>
            <a:ext cx="1143262" cy="338554"/>
          </a:xfrm>
          <a:prstGeom prst="rect">
            <a:avLst/>
          </a:prstGeom>
          <a:noFill/>
        </p:spPr>
        <p:txBody>
          <a:bodyPr wrap="none" rtlCol="0">
            <a:spAutoFit/>
          </a:bodyPr>
          <a:lstStyle/>
          <a:p>
            <a:r>
              <a:rPr lang="en-US" sz="1600" dirty="0">
                <a:solidFill>
                  <a:schemeClr val="bg1"/>
                </a:solidFill>
              </a:rPr>
              <a:t>mpug.</a:t>
            </a:r>
            <a:r>
              <a:rPr lang="en-US" sz="1600" baseline="0" dirty="0">
                <a:solidFill>
                  <a:schemeClr val="bg1"/>
                </a:solidFill>
              </a:rPr>
              <a:t>com</a:t>
            </a:r>
            <a:endParaRPr lang="en-US" sz="1600" dirty="0">
              <a:solidFill>
                <a:schemeClr val="bg1"/>
              </a:solidFill>
            </a:endParaRPr>
          </a:p>
        </p:txBody>
      </p:sp>
      <p:sp>
        <p:nvSpPr>
          <p:cNvPr id="2" name="Title 1"/>
          <p:cNvSpPr>
            <a:spLocks noGrp="1"/>
          </p:cNvSpPr>
          <p:nvPr>
            <p:ph type="title"/>
          </p:nvPr>
        </p:nvSpPr>
        <p:spPr>
          <a:xfrm>
            <a:off x="228600" y="152401"/>
            <a:ext cx="8686800" cy="609600"/>
          </a:xfrm>
          <a:prstGeom prst="rect">
            <a:avLst/>
          </a:prstGeom>
        </p:spPr>
        <p:txBody>
          <a:bodyPr/>
          <a:lstStyle>
            <a:lvl1pPr>
              <a:defRPr sz="3600" b="1"/>
            </a:lvl1pPr>
          </a:lstStyle>
          <a:p>
            <a:r>
              <a:rPr lang="en-US" smtClean="0"/>
              <a:t>Click to edit Master title style</a:t>
            </a:r>
            <a:endParaRPr lang="en-US"/>
          </a:p>
        </p:txBody>
      </p:sp>
      <p:sp>
        <p:nvSpPr>
          <p:cNvPr id="4" name="Content Placeholder 3"/>
          <p:cNvSpPr>
            <a:spLocks noGrp="1"/>
          </p:cNvSpPr>
          <p:nvPr>
            <p:ph sz="quarter" idx="10"/>
          </p:nvPr>
        </p:nvSpPr>
        <p:spPr>
          <a:xfrm>
            <a:off x="228600" y="856984"/>
            <a:ext cx="8686800" cy="539141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918921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5" name="Rectangle 4"/>
          <p:cNvSpPr/>
          <p:nvPr userDrawn="1"/>
        </p:nvSpPr>
        <p:spPr bwMode="auto">
          <a:xfrm>
            <a:off x="0" y="6400800"/>
            <a:ext cx="9144000" cy="457200"/>
          </a:xfrm>
          <a:prstGeom prst="rect">
            <a:avLst/>
          </a:prstGeom>
          <a:solidFill>
            <a:schemeClr val="tx1"/>
          </a:solidFill>
          <a:ln w="9525" cap="flat" cmpd="sng" algn="ctr">
            <a:solidFill>
              <a:schemeClr val="tx1"/>
            </a:solidFill>
            <a:prstDash val="solid"/>
            <a:round/>
            <a:headEnd type="none" w="med" len="med"/>
            <a:tailEnd type="none" w="med" len="med"/>
          </a:ln>
          <a:effectLst>
            <a:softEdge rad="0"/>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64" charset="-128"/>
            </a:endParaRPr>
          </a:p>
        </p:txBody>
      </p:sp>
      <p:pic>
        <p:nvPicPr>
          <p:cNvPr id="6" name="Picture 15" descr="mpug_logo_for_pp_reversed"/>
          <p:cNvPicPr>
            <a:picLocks noChangeAspect="1" noChangeArrowheads="1"/>
          </p:cNvPicPr>
          <p:nvPr userDrawn="1"/>
        </p:nvPicPr>
        <p:blipFill>
          <a:blip r:embed="rId2" cstate="print"/>
          <a:srcRect/>
          <a:stretch>
            <a:fillRect/>
          </a:stretch>
        </p:blipFill>
        <p:spPr bwMode="auto">
          <a:xfrm>
            <a:off x="92299" y="6495783"/>
            <a:ext cx="1676400" cy="321612"/>
          </a:xfrm>
          <a:prstGeom prst="rect">
            <a:avLst/>
          </a:prstGeom>
          <a:noFill/>
          <a:ln w="9525">
            <a:noFill/>
            <a:miter lim="800000"/>
            <a:headEnd/>
            <a:tailEnd/>
          </a:ln>
        </p:spPr>
      </p:pic>
      <p:sp>
        <p:nvSpPr>
          <p:cNvPr id="10" name="TextBox 9"/>
          <p:cNvSpPr txBox="1"/>
          <p:nvPr userDrawn="1"/>
        </p:nvSpPr>
        <p:spPr>
          <a:xfrm>
            <a:off x="8000738" y="6481346"/>
            <a:ext cx="1143262" cy="338554"/>
          </a:xfrm>
          <a:prstGeom prst="rect">
            <a:avLst/>
          </a:prstGeom>
          <a:noFill/>
        </p:spPr>
        <p:txBody>
          <a:bodyPr wrap="none" rtlCol="0">
            <a:spAutoFit/>
          </a:bodyPr>
          <a:lstStyle/>
          <a:p>
            <a:r>
              <a:rPr lang="en-US" sz="1600" dirty="0">
                <a:solidFill>
                  <a:schemeClr val="bg1"/>
                </a:solidFill>
              </a:rPr>
              <a:t>mpug.</a:t>
            </a:r>
            <a:r>
              <a:rPr lang="en-US" sz="1600" baseline="0" dirty="0">
                <a:solidFill>
                  <a:schemeClr val="bg1"/>
                </a:solidFill>
              </a:rPr>
              <a:t>com</a:t>
            </a:r>
            <a:endParaRPr lang="en-US" sz="1600" dirty="0">
              <a:solidFill>
                <a:schemeClr val="bg1"/>
              </a:solidFill>
            </a:endParaRPr>
          </a:p>
        </p:txBody>
      </p:sp>
      <p:sp>
        <p:nvSpPr>
          <p:cNvPr id="2" name="Title 1"/>
          <p:cNvSpPr>
            <a:spLocks noGrp="1"/>
          </p:cNvSpPr>
          <p:nvPr>
            <p:ph type="title"/>
          </p:nvPr>
        </p:nvSpPr>
        <p:spPr>
          <a:xfrm>
            <a:off x="228600" y="152401"/>
            <a:ext cx="8686800" cy="609600"/>
          </a:xfrm>
          <a:prstGeom prst="rect">
            <a:avLst/>
          </a:prstGeom>
        </p:spPr>
        <p:txBody>
          <a:bodyPr/>
          <a:lstStyle>
            <a:lvl1pPr>
              <a:defRPr sz="3600" b="1"/>
            </a:lvl1pPr>
          </a:lstStyle>
          <a:p>
            <a:r>
              <a:rPr lang="en-US" smtClean="0"/>
              <a:t>Click to edit Master title style</a:t>
            </a:r>
            <a:endParaRPr lang="en-US"/>
          </a:p>
        </p:txBody>
      </p:sp>
      <p:sp>
        <p:nvSpPr>
          <p:cNvPr id="4" name="Content Placeholder 3"/>
          <p:cNvSpPr>
            <a:spLocks noGrp="1"/>
          </p:cNvSpPr>
          <p:nvPr>
            <p:ph sz="quarter" idx="10"/>
          </p:nvPr>
        </p:nvSpPr>
        <p:spPr>
          <a:xfrm>
            <a:off x="228600" y="1532088"/>
            <a:ext cx="4114800" cy="4716312"/>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Placeholder 6"/>
          <p:cNvSpPr>
            <a:spLocks noGrp="1"/>
          </p:cNvSpPr>
          <p:nvPr>
            <p:ph type="body" sz="quarter" idx="11"/>
          </p:nvPr>
        </p:nvSpPr>
        <p:spPr>
          <a:xfrm>
            <a:off x="4800600" y="1532088"/>
            <a:ext cx="4114800" cy="4716312"/>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Content Placeholder 3"/>
          <p:cNvSpPr>
            <a:spLocks noGrp="1"/>
          </p:cNvSpPr>
          <p:nvPr>
            <p:ph sz="quarter" idx="12"/>
          </p:nvPr>
        </p:nvSpPr>
        <p:spPr>
          <a:xfrm>
            <a:off x="220462" y="924758"/>
            <a:ext cx="4114800" cy="523042"/>
          </a:xfrm>
          <a:prstGeom prst="rect">
            <a:avLst/>
          </a:prstGeom>
          <a:solidFill>
            <a:schemeClr val="bg1">
              <a:lumMod val="65000"/>
            </a:schemeClr>
          </a:solidFill>
          <a:ln w="19050">
            <a:solidFill>
              <a:schemeClr val="tx1"/>
            </a:solidFill>
          </a:ln>
        </p:spPr>
        <p:txBody>
          <a:bodyPr/>
          <a:lstStyle>
            <a:lvl1pPr marL="0" indent="0" algn="ctr">
              <a:buFontTx/>
              <a:buNone/>
              <a:defRPr sz="2400" b="1">
                <a:solidFill>
                  <a:schemeClr val="bg1"/>
                </a:solidFill>
              </a:defRPr>
            </a:lvl1pPr>
            <a:lvl2pPr marL="457200" indent="0">
              <a:buFontTx/>
              <a:buNone/>
              <a:defRPr sz="1800"/>
            </a:lvl2pPr>
            <a:lvl3pPr marL="914400" indent="0">
              <a:buFontTx/>
              <a:buNone/>
              <a:defRPr sz="1600"/>
            </a:lvl3pPr>
            <a:lvl4pPr marL="1371600" indent="0">
              <a:buFontTx/>
              <a:buNone/>
              <a:defRPr sz="1400"/>
            </a:lvl4pPr>
            <a:lvl5pPr marL="1828800" indent="0">
              <a:buFontTx/>
              <a:buNone/>
              <a:defRPr sz="1400"/>
            </a:lvl5pPr>
          </a:lstStyle>
          <a:p>
            <a:pPr lvl="0"/>
            <a:r>
              <a:rPr lang="en-US" dirty="0" smtClean="0"/>
              <a:t>Edit Master text styles</a:t>
            </a:r>
          </a:p>
        </p:txBody>
      </p:sp>
      <p:sp>
        <p:nvSpPr>
          <p:cNvPr id="11" name="Text Placeholder 6"/>
          <p:cNvSpPr>
            <a:spLocks noGrp="1"/>
          </p:cNvSpPr>
          <p:nvPr>
            <p:ph type="body" sz="quarter" idx="13"/>
          </p:nvPr>
        </p:nvSpPr>
        <p:spPr>
          <a:xfrm>
            <a:off x="4800600" y="933636"/>
            <a:ext cx="4114800" cy="517906"/>
          </a:xfrm>
          <a:prstGeom prst="rect">
            <a:avLst/>
          </a:prstGeom>
          <a:solidFill>
            <a:schemeClr val="bg1">
              <a:lumMod val="65000"/>
            </a:schemeClr>
          </a:solidFill>
          <a:ln w="19050">
            <a:solidFill>
              <a:schemeClr val="tx1"/>
            </a:solidFill>
          </a:ln>
        </p:spPr>
        <p:txBody>
          <a:bodyPr/>
          <a:lstStyle>
            <a:lvl1pPr marL="0" indent="0" algn="ctr">
              <a:buFontTx/>
              <a:buNone/>
              <a:defRPr sz="2400" b="1">
                <a:solidFill>
                  <a:schemeClr val="bg1"/>
                </a:solidFill>
              </a:defRPr>
            </a:lvl1pPr>
            <a:lvl2pPr marL="457200" indent="0">
              <a:buFontTx/>
              <a:buNone/>
              <a:defRPr sz="2400"/>
            </a:lvl2pPr>
            <a:lvl3pPr marL="914400" indent="0">
              <a:buFontTx/>
              <a:buNone/>
              <a:defRPr sz="2000"/>
            </a:lvl3pPr>
            <a:lvl4pPr marL="1371600" indent="0">
              <a:buFontTx/>
              <a:buNone/>
              <a:defRPr sz="1800"/>
            </a:lvl4pPr>
            <a:lvl5pPr marL="1828800" indent="0">
              <a:buFontTx/>
              <a:buNone/>
              <a:defRPr sz="1800"/>
            </a:lvl5pPr>
          </a:lstStyle>
          <a:p>
            <a:pPr lvl="0"/>
            <a:r>
              <a:rPr lang="en-US" dirty="0" smtClean="0"/>
              <a:t>Edit Master text styles</a:t>
            </a:r>
          </a:p>
        </p:txBody>
      </p:sp>
    </p:spTree>
    <p:extLst>
      <p:ext uri="{BB962C8B-B14F-4D97-AF65-F5344CB8AC3E}">
        <p14:creationId xmlns:p14="http://schemas.microsoft.com/office/powerpoint/2010/main" val="200435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Rectangle 4"/>
          <p:cNvSpPr/>
          <p:nvPr userDrawn="1"/>
        </p:nvSpPr>
        <p:spPr bwMode="auto">
          <a:xfrm>
            <a:off x="0" y="6400800"/>
            <a:ext cx="9144000" cy="457200"/>
          </a:xfrm>
          <a:prstGeom prst="rect">
            <a:avLst/>
          </a:prstGeom>
          <a:solidFill>
            <a:schemeClr val="tx1"/>
          </a:solidFill>
          <a:ln w="9525" cap="flat" cmpd="sng" algn="ctr">
            <a:solidFill>
              <a:schemeClr val="tx1"/>
            </a:solidFill>
            <a:prstDash val="solid"/>
            <a:round/>
            <a:headEnd type="none" w="med" len="med"/>
            <a:tailEnd type="none" w="med" len="med"/>
          </a:ln>
          <a:effectLst>
            <a:softEdge rad="0"/>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64" charset="-128"/>
            </a:endParaRPr>
          </a:p>
        </p:txBody>
      </p:sp>
      <p:pic>
        <p:nvPicPr>
          <p:cNvPr id="6" name="Picture 15" descr="mpug_logo_for_pp_reversed"/>
          <p:cNvPicPr>
            <a:picLocks noChangeAspect="1" noChangeArrowheads="1"/>
          </p:cNvPicPr>
          <p:nvPr userDrawn="1"/>
        </p:nvPicPr>
        <p:blipFill>
          <a:blip r:embed="rId2" cstate="print"/>
          <a:srcRect/>
          <a:stretch>
            <a:fillRect/>
          </a:stretch>
        </p:blipFill>
        <p:spPr bwMode="auto">
          <a:xfrm>
            <a:off x="92299" y="6495783"/>
            <a:ext cx="1676400" cy="321612"/>
          </a:xfrm>
          <a:prstGeom prst="rect">
            <a:avLst/>
          </a:prstGeom>
          <a:noFill/>
          <a:ln w="9525">
            <a:noFill/>
            <a:miter lim="800000"/>
            <a:headEnd/>
            <a:tailEnd/>
          </a:ln>
        </p:spPr>
      </p:pic>
      <p:sp>
        <p:nvSpPr>
          <p:cNvPr id="10" name="TextBox 9"/>
          <p:cNvSpPr txBox="1"/>
          <p:nvPr userDrawn="1"/>
        </p:nvSpPr>
        <p:spPr>
          <a:xfrm>
            <a:off x="8000738" y="6481346"/>
            <a:ext cx="1143262" cy="338554"/>
          </a:xfrm>
          <a:prstGeom prst="rect">
            <a:avLst/>
          </a:prstGeom>
          <a:noFill/>
        </p:spPr>
        <p:txBody>
          <a:bodyPr wrap="none" rtlCol="0">
            <a:spAutoFit/>
          </a:bodyPr>
          <a:lstStyle/>
          <a:p>
            <a:r>
              <a:rPr lang="en-US" sz="1600" dirty="0">
                <a:solidFill>
                  <a:schemeClr val="bg1"/>
                </a:solidFill>
              </a:rPr>
              <a:t>mpug.</a:t>
            </a:r>
            <a:r>
              <a:rPr lang="en-US" sz="1600" baseline="0" dirty="0">
                <a:solidFill>
                  <a:schemeClr val="bg1"/>
                </a:solidFill>
              </a:rPr>
              <a:t>com</a:t>
            </a:r>
            <a:endParaRPr lang="en-US" sz="1600" dirty="0">
              <a:solidFill>
                <a:schemeClr val="bg1"/>
              </a:solidFill>
            </a:endParaRPr>
          </a:p>
        </p:txBody>
      </p:sp>
      <p:sp>
        <p:nvSpPr>
          <p:cNvPr id="2" name="Title 1"/>
          <p:cNvSpPr>
            <a:spLocks noGrp="1"/>
          </p:cNvSpPr>
          <p:nvPr>
            <p:ph type="title"/>
          </p:nvPr>
        </p:nvSpPr>
        <p:spPr>
          <a:xfrm>
            <a:off x="228600" y="152401"/>
            <a:ext cx="8686800" cy="609600"/>
          </a:xfrm>
          <a:prstGeom prst="rect">
            <a:avLst/>
          </a:prstGeom>
        </p:spPr>
        <p:txBody>
          <a:bodyPr/>
          <a:lstStyle>
            <a:lvl1pPr>
              <a:defRPr sz="3600" b="1">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6220367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opic Header">
    <p:spTree>
      <p:nvGrpSpPr>
        <p:cNvPr id="1" name=""/>
        <p:cNvGrpSpPr/>
        <p:nvPr/>
      </p:nvGrpSpPr>
      <p:grpSpPr>
        <a:xfrm>
          <a:off x="0" y="0"/>
          <a:ext cx="0" cy="0"/>
          <a:chOff x="0" y="0"/>
          <a:chExt cx="0" cy="0"/>
        </a:xfrm>
      </p:grpSpPr>
      <p:sp>
        <p:nvSpPr>
          <p:cNvPr id="5" name="Rectangle 4"/>
          <p:cNvSpPr/>
          <p:nvPr userDrawn="1"/>
        </p:nvSpPr>
        <p:spPr bwMode="auto">
          <a:xfrm>
            <a:off x="0" y="6400800"/>
            <a:ext cx="9144000" cy="457200"/>
          </a:xfrm>
          <a:prstGeom prst="rect">
            <a:avLst/>
          </a:prstGeom>
          <a:solidFill>
            <a:schemeClr val="tx1"/>
          </a:solidFill>
          <a:ln w="9525" cap="flat" cmpd="sng" algn="ctr">
            <a:solidFill>
              <a:schemeClr val="tx1"/>
            </a:solidFill>
            <a:prstDash val="solid"/>
            <a:round/>
            <a:headEnd type="none" w="med" len="med"/>
            <a:tailEnd type="none" w="med" len="med"/>
          </a:ln>
          <a:effectLst>
            <a:softEdge rad="0"/>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64" charset="-128"/>
            </a:endParaRPr>
          </a:p>
        </p:txBody>
      </p:sp>
      <p:pic>
        <p:nvPicPr>
          <p:cNvPr id="6" name="Picture 15" descr="mpug_logo_for_pp_reversed"/>
          <p:cNvPicPr>
            <a:picLocks noChangeAspect="1" noChangeArrowheads="1"/>
          </p:cNvPicPr>
          <p:nvPr userDrawn="1"/>
        </p:nvPicPr>
        <p:blipFill>
          <a:blip r:embed="rId2" cstate="print"/>
          <a:srcRect/>
          <a:stretch>
            <a:fillRect/>
          </a:stretch>
        </p:blipFill>
        <p:spPr bwMode="auto">
          <a:xfrm>
            <a:off x="92299" y="6495783"/>
            <a:ext cx="1676400" cy="321612"/>
          </a:xfrm>
          <a:prstGeom prst="rect">
            <a:avLst/>
          </a:prstGeom>
          <a:noFill/>
          <a:ln w="9525">
            <a:noFill/>
            <a:miter lim="800000"/>
            <a:headEnd/>
            <a:tailEnd/>
          </a:ln>
        </p:spPr>
      </p:pic>
      <p:sp>
        <p:nvSpPr>
          <p:cNvPr id="10" name="TextBox 9"/>
          <p:cNvSpPr txBox="1"/>
          <p:nvPr userDrawn="1"/>
        </p:nvSpPr>
        <p:spPr>
          <a:xfrm>
            <a:off x="8000738" y="6481346"/>
            <a:ext cx="1143262" cy="338554"/>
          </a:xfrm>
          <a:prstGeom prst="rect">
            <a:avLst/>
          </a:prstGeom>
          <a:noFill/>
        </p:spPr>
        <p:txBody>
          <a:bodyPr wrap="none" rtlCol="0">
            <a:spAutoFit/>
          </a:bodyPr>
          <a:lstStyle/>
          <a:p>
            <a:r>
              <a:rPr lang="en-US" sz="1600" dirty="0">
                <a:solidFill>
                  <a:schemeClr val="bg1"/>
                </a:solidFill>
              </a:rPr>
              <a:t>mpug.</a:t>
            </a:r>
            <a:r>
              <a:rPr lang="en-US" sz="1600" baseline="0" dirty="0">
                <a:solidFill>
                  <a:schemeClr val="bg1"/>
                </a:solidFill>
              </a:rPr>
              <a:t>com</a:t>
            </a:r>
            <a:endParaRPr lang="en-US" sz="1600" dirty="0">
              <a:solidFill>
                <a:schemeClr val="bg1"/>
              </a:solidFill>
            </a:endParaRPr>
          </a:p>
        </p:txBody>
      </p:sp>
      <p:sp>
        <p:nvSpPr>
          <p:cNvPr id="2" name="Title 1"/>
          <p:cNvSpPr>
            <a:spLocks noGrp="1"/>
          </p:cNvSpPr>
          <p:nvPr>
            <p:ph type="title"/>
          </p:nvPr>
        </p:nvSpPr>
        <p:spPr>
          <a:xfrm>
            <a:off x="0" y="0"/>
            <a:ext cx="9144000" cy="4038600"/>
          </a:xfrm>
          <a:prstGeom prst="rect">
            <a:avLst/>
          </a:prstGeom>
          <a:solidFill>
            <a:schemeClr val="tx1"/>
          </a:solidFill>
        </p:spPr>
        <p:txBody>
          <a:bodyPr anchor="b"/>
          <a:lstStyle>
            <a:lvl1pPr algn="l">
              <a:defRPr sz="3600" b="1">
                <a:solidFill>
                  <a:srgbClr val="FFFFFF"/>
                </a:solidFill>
              </a:defRPr>
            </a:lvl1pPr>
          </a:lstStyle>
          <a:p>
            <a:r>
              <a:rPr lang="en-US" smtClean="0"/>
              <a:t>Click to edit Master title style</a:t>
            </a:r>
            <a:endParaRPr lang="en-US"/>
          </a:p>
        </p:txBody>
      </p:sp>
    </p:spTree>
    <p:extLst>
      <p:ext uri="{BB962C8B-B14F-4D97-AF65-F5344CB8AC3E}">
        <p14:creationId xmlns:p14="http://schemas.microsoft.com/office/powerpoint/2010/main" val="12928426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extBox 1"/>
          <p:cNvSpPr txBox="1"/>
          <p:nvPr userDrawn="1"/>
        </p:nvSpPr>
        <p:spPr>
          <a:xfrm>
            <a:off x="8000738" y="6481346"/>
            <a:ext cx="1143262" cy="338554"/>
          </a:xfrm>
          <a:prstGeom prst="rect">
            <a:avLst/>
          </a:prstGeom>
          <a:noFill/>
        </p:spPr>
        <p:txBody>
          <a:bodyPr wrap="none" rtlCol="0">
            <a:spAutoFit/>
          </a:bodyPr>
          <a:lstStyle/>
          <a:p>
            <a:r>
              <a:rPr lang="en-US" sz="1600" dirty="0">
                <a:solidFill>
                  <a:schemeClr val="bg1"/>
                </a:solidFill>
              </a:rPr>
              <a:t>mpug.</a:t>
            </a:r>
            <a:r>
              <a:rPr lang="en-US" sz="1600" baseline="0" dirty="0">
                <a:solidFill>
                  <a:schemeClr val="bg1"/>
                </a:solidFill>
              </a:rPr>
              <a:t>com</a:t>
            </a:r>
            <a:endParaRPr lang="en-US" sz="1600"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bwMode="auto">
          <a:xfrm>
            <a:off x="0" y="6400800"/>
            <a:ext cx="9144000" cy="457200"/>
          </a:xfrm>
          <a:prstGeom prst="rect">
            <a:avLst/>
          </a:prstGeom>
          <a:solidFill>
            <a:schemeClr val="tx1"/>
          </a:solidFill>
          <a:ln w="9525" cap="flat" cmpd="sng" algn="ctr">
            <a:solidFill>
              <a:schemeClr val="tx1"/>
            </a:solidFill>
            <a:prstDash val="solid"/>
            <a:round/>
            <a:headEnd type="none" w="med" len="med"/>
            <a:tailEnd type="none" w="med" len="med"/>
          </a:ln>
          <a:effectLst>
            <a:softEdge rad="0"/>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64" charset="-128"/>
            </a:endParaRPr>
          </a:p>
        </p:txBody>
      </p:sp>
      <p:pic>
        <p:nvPicPr>
          <p:cNvPr id="11" name="Picture 15" descr="mpug_logo_for_pp_reversed"/>
          <p:cNvPicPr>
            <a:picLocks noChangeAspect="1" noChangeArrowheads="1"/>
          </p:cNvPicPr>
          <p:nvPr userDrawn="1"/>
        </p:nvPicPr>
        <p:blipFill>
          <a:blip r:embed="rId8" cstate="print"/>
          <a:srcRect/>
          <a:stretch>
            <a:fillRect/>
          </a:stretch>
        </p:blipFill>
        <p:spPr bwMode="auto">
          <a:xfrm>
            <a:off x="92299" y="6495783"/>
            <a:ext cx="1676400" cy="321612"/>
          </a:xfrm>
          <a:prstGeom prst="rect">
            <a:avLst/>
          </a:prstGeom>
          <a:noFill/>
          <a:ln w="9525">
            <a:noFill/>
            <a:miter lim="800000"/>
            <a:headEnd/>
            <a:tailEnd/>
          </a:ln>
        </p:spPr>
      </p:pic>
      <p:sp>
        <p:nvSpPr>
          <p:cNvPr id="12" name="TextBox 11"/>
          <p:cNvSpPr txBox="1"/>
          <p:nvPr userDrawn="1"/>
        </p:nvSpPr>
        <p:spPr>
          <a:xfrm>
            <a:off x="8000738" y="6481346"/>
            <a:ext cx="1143262" cy="338554"/>
          </a:xfrm>
          <a:prstGeom prst="rect">
            <a:avLst/>
          </a:prstGeom>
          <a:noFill/>
        </p:spPr>
        <p:txBody>
          <a:bodyPr wrap="none" rtlCol="0">
            <a:spAutoFit/>
          </a:bodyPr>
          <a:lstStyle/>
          <a:p>
            <a:r>
              <a:rPr lang="en-US" sz="1600" dirty="0">
                <a:solidFill>
                  <a:schemeClr val="bg1"/>
                </a:solidFill>
              </a:rPr>
              <a:t>mpug.</a:t>
            </a:r>
            <a:r>
              <a:rPr lang="en-US" sz="1600" baseline="0" dirty="0">
                <a:solidFill>
                  <a:schemeClr val="bg1"/>
                </a:solidFill>
              </a:rPr>
              <a:t>com</a:t>
            </a:r>
            <a:endParaRPr lang="en-US" sz="16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9" r:id="rId3"/>
    <p:sldLayoutId id="2147483697" r:id="rId4"/>
    <p:sldLayoutId id="2147483698" r:id="rId5"/>
    <p:sldLayoutId id="2147483689"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64" charset="-128"/>
        </a:defRPr>
      </a:lvl2pPr>
      <a:lvl3pPr algn="ctr" rtl="0" eaLnBrk="0" fontAlgn="base" hangingPunct="0">
        <a:spcBef>
          <a:spcPct val="0"/>
        </a:spcBef>
        <a:spcAft>
          <a:spcPct val="0"/>
        </a:spcAft>
        <a:defRPr sz="4400">
          <a:solidFill>
            <a:schemeClr val="tx2"/>
          </a:solidFill>
          <a:latin typeface="Arial" charset="0"/>
          <a:ea typeface="ＭＳ Ｐゴシック" pitchFamily="-64" charset="-128"/>
        </a:defRPr>
      </a:lvl3pPr>
      <a:lvl4pPr algn="ctr" rtl="0" eaLnBrk="0" fontAlgn="base" hangingPunct="0">
        <a:spcBef>
          <a:spcPct val="0"/>
        </a:spcBef>
        <a:spcAft>
          <a:spcPct val="0"/>
        </a:spcAft>
        <a:defRPr sz="4400">
          <a:solidFill>
            <a:schemeClr val="tx2"/>
          </a:solidFill>
          <a:latin typeface="Arial" charset="0"/>
          <a:ea typeface="ＭＳ Ｐゴシック" pitchFamily="-64" charset="-128"/>
        </a:defRPr>
      </a:lvl4pPr>
      <a:lvl5pPr algn="ctr" rtl="0" eaLnBrk="0" fontAlgn="base" hangingPunct="0">
        <a:spcBef>
          <a:spcPct val="0"/>
        </a:spcBef>
        <a:spcAft>
          <a:spcPct val="0"/>
        </a:spcAft>
        <a:defRPr sz="4400">
          <a:solidFill>
            <a:schemeClr val="tx2"/>
          </a:solidFill>
          <a:latin typeface="Arial" charset="0"/>
          <a:ea typeface="ＭＳ Ｐゴシック" pitchFamily="-64" charset="-128"/>
        </a:defRPr>
      </a:lvl5pPr>
      <a:lvl6pPr marL="457200" algn="ctr" rtl="0" fontAlgn="base">
        <a:spcBef>
          <a:spcPct val="0"/>
        </a:spcBef>
        <a:spcAft>
          <a:spcPct val="0"/>
        </a:spcAft>
        <a:defRPr sz="4400">
          <a:solidFill>
            <a:schemeClr val="tx2"/>
          </a:solidFill>
          <a:latin typeface="Arial" charset="0"/>
          <a:ea typeface="ＭＳ Ｐゴシック" pitchFamily="-64" charset="-128"/>
        </a:defRPr>
      </a:lvl6pPr>
      <a:lvl7pPr marL="914400" algn="ctr" rtl="0" fontAlgn="base">
        <a:spcBef>
          <a:spcPct val="0"/>
        </a:spcBef>
        <a:spcAft>
          <a:spcPct val="0"/>
        </a:spcAft>
        <a:defRPr sz="4400">
          <a:solidFill>
            <a:schemeClr val="tx2"/>
          </a:solidFill>
          <a:latin typeface="Arial" charset="0"/>
          <a:ea typeface="ＭＳ Ｐゴシック" pitchFamily="-64" charset="-128"/>
        </a:defRPr>
      </a:lvl7pPr>
      <a:lvl8pPr marL="1371600" algn="ctr" rtl="0" fontAlgn="base">
        <a:spcBef>
          <a:spcPct val="0"/>
        </a:spcBef>
        <a:spcAft>
          <a:spcPct val="0"/>
        </a:spcAft>
        <a:defRPr sz="4400">
          <a:solidFill>
            <a:schemeClr val="tx2"/>
          </a:solidFill>
          <a:latin typeface="Arial" charset="0"/>
          <a:ea typeface="ＭＳ Ｐゴシック" pitchFamily="-64" charset="-128"/>
        </a:defRPr>
      </a:lvl8pPr>
      <a:lvl9pPr marL="1828800" algn="ctr" rtl="0" fontAlgn="base">
        <a:spcBef>
          <a:spcPct val="0"/>
        </a:spcBef>
        <a:spcAft>
          <a:spcPct val="0"/>
        </a:spcAft>
        <a:defRPr sz="4400">
          <a:solidFill>
            <a:schemeClr val="tx2"/>
          </a:solidFill>
          <a:latin typeface="Arial" charset="0"/>
          <a:ea typeface="ＭＳ Ｐゴシック" pitchFamily="-64"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3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4.xml"/><Relationship Id="rId4" Type="http://schemas.openxmlformats.org/officeDocument/2006/relationships/image" Target="../media/image23.png"/></Relationships>
</file>

<file path=ppt/slides/_rels/slide4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7171" name="Picture 15" descr="mpug_logo_for_pp_reversed"/>
          <p:cNvPicPr>
            <a:picLocks noChangeAspect="1" noChangeArrowheads="1"/>
          </p:cNvPicPr>
          <p:nvPr/>
        </p:nvPicPr>
        <p:blipFill>
          <a:blip r:embed="rId3" cstate="print"/>
          <a:srcRect/>
          <a:stretch>
            <a:fillRect/>
          </a:stretch>
        </p:blipFill>
        <p:spPr bwMode="auto">
          <a:xfrm>
            <a:off x="2133600" y="609600"/>
            <a:ext cx="4781259" cy="917268"/>
          </a:xfrm>
          <a:prstGeom prst="rect">
            <a:avLst/>
          </a:prstGeom>
          <a:noFill/>
          <a:ln w="9525">
            <a:noFill/>
            <a:miter lim="800000"/>
            <a:headEnd/>
            <a:tailEnd/>
          </a:ln>
        </p:spPr>
      </p:pic>
      <p:sp>
        <p:nvSpPr>
          <p:cNvPr id="5" name="Rectangle 4"/>
          <p:cNvSpPr/>
          <p:nvPr/>
        </p:nvSpPr>
        <p:spPr>
          <a:xfrm>
            <a:off x="723900" y="2514600"/>
            <a:ext cx="7696200" cy="1323439"/>
          </a:xfrm>
          <a:prstGeom prst="rect">
            <a:avLst/>
          </a:prstGeom>
        </p:spPr>
        <p:txBody>
          <a:bodyPr wrap="square">
            <a:spAutoFit/>
          </a:bodyPr>
          <a:lstStyle/>
          <a:p>
            <a:r>
              <a:rPr lang="en-US" sz="3200" b="1" dirty="0">
                <a:solidFill>
                  <a:schemeClr val="bg1"/>
                </a:solidFill>
              </a:rPr>
              <a:t>Data </a:t>
            </a:r>
            <a:r>
              <a:rPr lang="en-US" sz="3200" b="1" dirty="0" smtClean="0">
                <a:solidFill>
                  <a:schemeClr val="bg1"/>
                </a:solidFill>
              </a:rPr>
              <a:t>Analysis </a:t>
            </a:r>
            <a:r>
              <a:rPr lang="en-US" sz="3200" b="1" dirty="0">
                <a:solidFill>
                  <a:schemeClr val="bg1"/>
                </a:solidFill>
              </a:rPr>
              <a:t>using Project with </a:t>
            </a:r>
            <a:r>
              <a:rPr lang="en-US" sz="3200" b="1" dirty="0" smtClean="0">
                <a:solidFill>
                  <a:schemeClr val="bg1"/>
                </a:solidFill>
              </a:rPr>
              <a:t>Excel</a:t>
            </a:r>
            <a:endParaRPr lang="en-US" sz="3200" b="1" dirty="0">
              <a:solidFill>
                <a:schemeClr val="bg1"/>
              </a:solidFill>
            </a:endParaRPr>
          </a:p>
          <a:p>
            <a:r>
              <a:rPr lang="en-US" dirty="0" smtClean="0">
                <a:solidFill>
                  <a:srgbClr val="4F5151"/>
                </a:solidFill>
              </a:rPr>
              <a:t>November 28, 2018  </a:t>
            </a:r>
            <a:r>
              <a:rPr lang="en-US" dirty="0">
                <a:solidFill>
                  <a:srgbClr val="4F5151"/>
                </a:solidFill>
              </a:rPr>
              <a:t>@ 12pm-1pm EST</a:t>
            </a:r>
            <a:br>
              <a:rPr lang="en-US" dirty="0">
                <a:solidFill>
                  <a:srgbClr val="4F5151"/>
                </a:solidFill>
              </a:rPr>
            </a:br>
            <a:r>
              <a:rPr lang="en-US" dirty="0" smtClean="0">
                <a:solidFill>
                  <a:schemeClr val="bg1"/>
                </a:solidFill>
              </a:rPr>
              <a:t>Jeff Bongiovani</a:t>
            </a:r>
            <a:r>
              <a:rPr lang="en-US" dirty="0">
                <a:solidFill>
                  <a:schemeClr val="bg1"/>
                </a:solidFill>
              </a:rPr>
              <a:t>	</a:t>
            </a:r>
          </a:p>
        </p:txBody>
      </p:sp>
    </p:spTree>
    <p:extLst>
      <p:ext uri="{BB962C8B-B14F-4D97-AF65-F5344CB8AC3E}">
        <p14:creationId xmlns:p14="http://schemas.microsoft.com/office/powerpoint/2010/main" val="686515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Analysis</a:t>
            </a:r>
            <a:endParaRPr lang="en-US" dirty="0"/>
          </a:p>
        </p:txBody>
      </p:sp>
      <p:sp>
        <p:nvSpPr>
          <p:cNvPr id="3" name="Content Placeholder 2"/>
          <p:cNvSpPr>
            <a:spLocks noGrp="1"/>
          </p:cNvSpPr>
          <p:nvPr>
            <p:ph sz="quarter" idx="10"/>
          </p:nvPr>
        </p:nvSpPr>
        <p:spPr>
          <a:xfrm>
            <a:off x="228600" y="856985"/>
            <a:ext cx="8686800" cy="2959944"/>
          </a:xfrm>
        </p:spPr>
        <p:txBody>
          <a:bodyPr/>
          <a:lstStyle/>
          <a:p>
            <a:r>
              <a:rPr lang="en-US" sz="2000" dirty="0" smtClean="0"/>
              <a:t>Customers is connected to Orders</a:t>
            </a:r>
          </a:p>
          <a:p>
            <a:pPr lvl="1"/>
            <a:r>
              <a:rPr lang="en-US" sz="1800" dirty="0" smtClean="0"/>
              <a:t>Count the number of times a customer placed orders</a:t>
            </a:r>
          </a:p>
          <a:p>
            <a:pPr lvl="1"/>
            <a:r>
              <a:rPr lang="en-US" sz="1800" dirty="0" smtClean="0"/>
              <a:t>Count the number of customers within each month and show full name</a:t>
            </a:r>
          </a:p>
          <a:p>
            <a:r>
              <a:rPr lang="en-US" sz="2000" dirty="0" smtClean="0"/>
              <a:t>Orders is connected to Order Line Items</a:t>
            </a:r>
          </a:p>
          <a:p>
            <a:pPr lvl="1"/>
            <a:r>
              <a:rPr lang="en-US" sz="1600" dirty="0" smtClean="0"/>
              <a:t>Sum each order total</a:t>
            </a:r>
          </a:p>
          <a:p>
            <a:r>
              <a:rPr lang="en-US" sz="2000" dirty="0" smtClean="0"/>
              <a:t>Customers, by means of Orders, is connected to Order Line Items</a:t>
            </a:r>
          </a:p>
          <a:p>
            <a:pPr lvl="1"/>
            <a:r>
              <a:rPr lang="en-US" sz="1600" dirty="0" smtClean="0"/>
              <a:t>Analyze customer purchasing preferences</a:t>
            </a:r>
          </a:p>
          <a:p>
            <a:pPr lvl="2"/>
            <a:r>
              <a:rPr lang="en-US" sz="1200" dirty="0" smtClean="0"/>
              <a:t>How often, what to they buy, how much to they buy at a time?</a:t>
            </a:r>
            <a:endParaRPr lang="en-US" sz="1200" dirty="0"/>
          </a:p>
        </p:txBody>
      </p:sp>
      <p:sp>
        <p:nvSpPr>
          <p:cNvPr id="4" name="Rectangle 3"/>
          <p:cNvSpPr/>
          <p:nvPr/>
        </p:nvSpPr>
        <p:spPr bwMode="auto">
          <a:xfrm>
            <a:off x="2632652" y="4495800"/>
            <a:ext cx="1600200" cy="914400"/>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Orders</a:t>
            </a:r>
          </a:p>
        </p:txBody>
      </p:sp>
      <p:sp>
        <p:nvSpPr>
          <p:cNvPr id="5" name="Rectangle 4"/>
          <p:cNvSpPr/>
          <p:nvPr/>
        </p:nvSpPr>
        <p:spPr bwMode="auto">
          <a:xfrm>
            <a:off x="4911147" y="4828310"/>
            <a:ext cx="1600200" cy="1420090"/>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Order Line Items</a:t>
            </a:r>
          </a:p>
        </p:txBody>
      </p:sp>
      <p:sp>
        <p:nvSpPr>
          <p:cNvPr id="6" name="Rectangle 5"/>
          <p:cNvSpPr/>
          <p:nvPr/>
        </p:nvSpPr>
        <p:spPr bwMode="auto">
          <a:xfrm>
            <a:off x="7189643" y="4502728"/>
            <a:ext cx="1600200" cy="91440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Products</a:t>
            </a:r>
          </a:p>
        </p:txBody>
      </p:sp>
      <p:cxnSp>
        <p:nvCxnSpPr>
          <p:cNvPr id="7" name="Elbow Connector 6"/>
          <p:cNvCxnSpPr>
            <a:stCxn id="4" idx="3"/>
            <a:endCxn id="5" idx="1"/>
          </p:cNvCxnSpPr>
          <p:nvPr/>
        </p:nvCxnSpPr>
        <p:spPr bwMode="auto">
          <a:xfrm>
            <a:off x="4232852" y="4953000"/>
            <a:ext cx="678295" cy="585355"/>
          </a:xfrm>
          <a:prstGeom prst="bentConnector3">
            <a:avLst/>
          </a:prstGeom>
          <a:solidFill>
            <a:schemeClr val="accent1"/>
          </a:solidFill>
          <a:ln w="38100" cap="flat" cmpd="sng" algn="ctr">
            <a:solidFill>
              <a:schemeClr val="tx1"/>
            </a:solidFill>
            <a:prstDash val="solid"/>
            <a:round/>
            <a:headEnd type="none" w="med" len="med"/>
            <a:tailEnd type="none" w="med" len="med"/>
          </a:ln>
          <a:effectLst/>
        </p:spPr>
      </p:cxnSp>
      <p:cxnSp>
        <p:nvCxnSpPr>
          <p:cNvPr id="8" name="Elbow Connector 7"/>
          <p:cNvCxnSpPr>
            <a:stCxn id="5" idx="3"/>
            <a:endCxn id="6" idx="1"/>
          </p:cNvCxnSpPr>
          <p:nvPr/>
        </p:nvCxnSpPr>
        <p:spPr bwMode="auto">
          <a:xfrm flipV="1">
            <a:off x="6511347" y="4959928"/>
            <a:ext cx="678296" cy="578427"/>
          </a:xfrm>
          <a:prstGeom prst="bentConnector3">
            <a:avLst/>
          </a:prstGeom>
          <a:solidFill>
            <a:schemeClr val="accent1"/>
          </a:solidFill>
          <a:ln w="38100" cap="flat" cmpd="sng" algn="ctr">
            <a:solidFill>
              <a:schemeClr val="tx1"/>
            </a:solidFill>
            <a:prstDash val="solid"/>
            <a:round/>
            <a:headEnd type="none" w="med" len="med"/>
            <a:tailEnd type="none" w="med" len="med"/>
          </a:ln>
          <a:effectLst/>
        </p:spPr>
      </p:cxnSp>
      <p:sp>
        <p:nvSpPr>
          <p:cNvPr id="9" name="TextBox 8"/>
          <p:cNvSpPr txBox="1"/>
          <p:nvPr/>
        </p:nvSpPr>
        <p:spPr>
          <a:xfrm>
            <a:off x="2750704" y="4796360"/>
            <a:ext cx="1364095" cy="553998"/>
          </a:xfrm>
          <a:prstGeom prst="rect">
            <a:avLst/>
          </a:prstGeom>
          <a:solidFill>
            <a:schemeClr val="bg1"/>
          </a:solidFill>
        </p:spPr>
        <p:txBody>
          <a:bodyPr wrap="square" rtlCol="0">
            <a:spAutoFit/>
          </a:bodyPr>
          <a:lstStyle/>
          <a:p>
            <a:r>
              <a:rPr lang="en-US" sz="1000" b="1" dirty="0" smtClean="0">
                <a:solidFill>
                  <a:srgbClr val="FF0000"/>
                </a:solidFill>
              </a:rPr>
              <a:t>1001 </a:t>
            </a:r>
            <a:r>
              <a:rPr lang="en-US" sz="1000" b="1" dirty="0" smtClean="0"/>
              <a:t>- A</a:t>
            </a:r>
          </a:p>
          <a:p>
            <a:r>
              <a:rPr lang="en-US" sz="1000" dirty="0" smtClean="0"/>
              <a:t>1002 - B</a:t>
            </a:r>
          </a:p>
          <a:p>
            <a:r>
              <a:rPr lang="en-US" sz="1000" dirty="0" smtClean="0"/>
              <a:t>1003 - A</a:t>
            </a:r>
            <a:endParaRPr lang="en-US" sz="1000" dirty="0"/>
          </a:p>
        </p:txBody>
      </p:sp>
      <p:sp>
        <p:nvSpPr>
          <p:cNvPr id="10" name="TextBox 9"/>
          <p:cNvSpPr txBox="1"/>
          <p:nvPr/>
        </p:nvSpPr>
        <p:spPr>
          <a:xfrm>
            <a:off x="7315199" y="4796360"/>
            <a:ext cx="1364095" cy="553998"/>
          </a:xfrm>
          <a:prstGeom prst="rect">
            <a:avLst/>
          </a:prstGeom>
          <a:solidFill>
            <a:schemeClr val="bg1"/>
          </a:solidFill>
        </p:spPr>
        <p:txBody>
          <a:bodyPr wrap="square" rtlCol="0">
            <a:spAutoFit/>
          </a:bodyPr>
          <a:lstStyle/>
          <a:p>
            <a:r>
              <a:rPr lang="en-US" sz="1000" dirty="0" smtClean="0"/>
              <a:t>Wine</a:t>
            </a:r>
          </a:p>
          <a:p>
            <a:r>
              <a:rPr lang="en-US" sz="1000" b="1" dirty="0" smtClean="0">
                <a:solidFill>
                  <a:srgbClr val="00B0F0"/>
                </a:solidFill>
              </a:rPr>
              <a:t>Cheese</a:t>
            </a:r>
          </a:p>
          <a:p>
            <a:r>
              <a:rPr lang="en-US" sz="1000" dirty="0" smtClean="0"/>
              <a:t>Pickles</a:t>
            </a:r>
            <a:endParaRPr lang="en-US" sz="1000" dirty="0"/>
          </a:p>
        </p:txBody>
      </p:sp>
      <p:sp>
        <p:nvSpPr>
          <p:cNvPr id="11" name="TextBox 10"/>
          <p:cNvSpPr txBox="1"/>
          <p:nvPr/>
        </p:nvSpPr>
        <p:spPr>
          <a:xfrm>
            <a:off x="5021695" y="5140129"/>
            <a:ext cx="1364095" cy="861774"/>
          </a:xfrm>
          <a:prstGeom prst="rect">
            <a:avLst/>
          </a:prstGeom>
          <a:solidFill>
            <a:schemeClr val="bg1"/>
          </a:solidFill>
        </p:spPr>
        <p:txBody>
          <a:bodyPr wrap="square" rtlCol="0">
            <a:spAutoFit/>
          </a:bodyPr>
          <a:lstStyle/>
          <a:p>
            <a:r>
              <a:rPr lang="en-US" sz="1000" b="1" dirty="0" smtClean="0">
                <a:solidFill>
                  <a:srgbClr val="FF0000"/>
                </a:solidFill>
              </a:rPr>
              <a:t>1001</a:t>
            </a:r>
            <a:r>
              <a:rPr lang="en-US" sz="1000" dirty="0" smtClean="0"/>
              <a:t> - Wine</a:t>
            </a:r>
          </a:p>
          <a:p>
            <a:r>
              <a:rPr lang="en-US" sz="1000" b="1" dirty="0" smtClean="0">
                <a:solidFill>
                  <a:srgbClr val="FF0000"/>
                </a:solidFill>
              </a:rPr>
              <a:t>1001</a:t>
            </a:r>
            <a:r>
              <a:rPr lang="en-US" sz="1000" dirty="0" smtClean="0"/>
              <a:t> - </a:t>
            </a:r>
            <a:r>
              <a:rPr lang="en-US" sz="1000" b="1" dirty="0" smtClean="0">
                <a:solidFill>
                  <a:srgbClr val="00B0F0"/>
                </a:solidFill>
              </a:rPr>
              <a:t>Cheese</a:t>
            </a:r>
          </a:p>
          <a:p>
            <a:r>
              <a:rPr lang="en-US" sz="1000" dirty="0" smtClean="0"/>
              <a:t>1002 - </a:t>
            </a:r>
            <a:r>
              <a:rPr lang="en-US" sz="1000" b="1" dirty="0" smtClean="0">
                <a:solidFill>
                  <a:srgbClr val="00B0F0"/>
                </a:solidFill>
              </a:rPr>
              <a:t>Cheese</a:t>
            </a:r>
          </a:p>
          <a:p>
            <a:r>
              <a:rPr lang="en-US" sz="1000" dirty="0" smtClean="0"/>
              <a:t>1002 - Pickles</a:t>
            </a:r>
          </a:p>
          <a:p>
            <a:r>
              <a:rPr lang="en-US" sz="1000" dirty="0" smtClean="0"/>
              <a:t>1003 - Wine</a:t>
            </a:r>
            <a:endParaRPr lang="en-US" sz="1000" dirty="0"/>
          </a:p>
        </p:txBody>
      </p:sp>
      <p:sp>
        <p:nvSpPr>
          <p:cNvPr id="12" name="Rectangle 11"/>
          <p:cNvSpPr/>
          <p:nvPr/>
        </p:nvSpPr>
        <p:spPr bwMode="auto">
          <a:xfrm>
            <a:off x="354157" y="3938155"/>
            <a:ext cx="1600200" cy="914400"/>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Customers</a:t>
            </a:r>
          </a:p>
        </p:txBody>
      </p:sp>
      <p:cxnSp>
        <p:nvCxnSpPr>
          <p:cNvPr id="13" name="Elbow Connector 12"/>
          <p:cNvCxnSpPr>
            <a:stCxn id="12" idx="3"/>
            <a:endCxn id="4" idx="1"/>
          </p:cNvCxnSpPr>
          <p:nvPr/>
        </p:nvCxnSpPr>
        <p:spPr bwMode="auto">
          <a:xfrm>
            <a:off x="1954357" y="4395355"/>
            <a:ext cx="678295" cy="557645"/>
          </a:xfrm>
          <a:prstGeom prst="bentConnector3">
            <a:avLst/>
          </a:prstGeom>
          <a:solidFill>
            <a:schemeClr val="accent1"/>
          </a:solidFill>
          <a:ln w="38100" cap="flat" cmpd="sng" algn="ctr">
            <a:solidFill>
              <a:schemeClr val="tx1"/>
            </a:solidFill>
            <a:prstDash val="solid"/>
            <a:round/>
            <a:headEnd type="none" w="med" len="med"/>
            <a:tailEnd type="none" w="med" len="med"/>
          </a:ln>
          <a:effectLst/>
        </p:spPr>
      </p:cxnSp>
      <p:sp>
        <p:nvSpPr>
          <p:cNvPr id="14" name="TextBox 13"/>
          <p:cNvSpPr txBox="1"/>
          <p:nvPr/>
        </p:nvSpPr>
        <p:spPr>
          <a:xfrm>
            <a:off x="472210" y="4246602"/>
            <a:ext cx="1364095" cy="553998"/>
          </a:xfrm>
          <a:prstGeom prst="rect">
            <a:avLst/>
          </a:prstGeom>
          <a:solidFill>
            <a:schemeClr val="bg1"/>
          </a:solidFill>
        </p:spPr>
        <p:txBody>
          <a:bodyPr wrap="square" rtlCol="0">
            <a:spAutoFit/>
          </a:bodyPr>
          <a:lstStyle/>
          <a:p>
            <a:r>
              <a:rPr lang="en-US" sz="1000" b="1" dirty="0" smtClean="0">
                <a:solidFill>
                  <a:srgbClr val="7030A0"/>
                </a:solidFill>
              </a:rPr>
              <a:t>A – Mike</a:t>
            </a:r>
          </a:p>
          <a:p>
            <a:r>
              <a:rPr lang="en-US" sz="1000" dirty="0" smtClean="0"/>
              <a:t>B – Judy</a:t>
            </a:r>
          </a:p>
          <a:p>
            <a:r>
              <a:rPr lang="en-US" sz="1000" dirty="0" smtClean="0"/>
              <a:t>C – Pat</a:t>
            </a:r>
          </a:p>
        </p:txBody>
      </p:sp>
    </p:spTree>
    <p:extLst>
      <p:ext uri="{BB962C8B-B14F-4D97-AF65-F5344CB8AC3E}">
        <p14:creationId xmlns:p14="http://schemas.microsoft.com/office/powerpoint/2010/main" val="14655426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Grouping and Aggregate Formulas</a:t>
            </a:r>
            <a:endParaRPr lang="en-US" dirty="0"/>
          </a:p>
        </p:txBody>
      </p:sp>
      <p:sp>
        <p:nvSpPr>
          <p:cNvPr id="4" name="Rectangle 3"/>
          <p:cNvSpPr/>
          <p:nvPr/>
        </p:nvSpPr>
        <p:spPr bwMode="auto">
          <a:xfrm>
            <a:off x="2632652" y="4495800"/>
            <a:ext cx="1600200" cy="914400"/>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Orders</a:t>
            </a:r>
          </a:p>
        </p:txBody>
      </p:sp>
      <p:sp>
        <p:nvSpPr>
          <p:cNvPr id="5" name="Rectangle 4"/>
          <p:cNvSpPr/>
          <p:nvPr/>
        </p:nvSpPr>
        <p:spPr bwMode="auto">
          <a:xfrm>
            <a:off x="4911147" y="4828310"/>
            <a:ext cx="1600200" cy="1420090"/>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Order Line Items</a:t>
            </a:r>
          </a:p>
        </p:txBody>
      </p:sp>
      <p:sp>
        <p:nvSpPr>
          <p:cNvPr id="6" name="Rectangle 5"/>
          <p:cNvSpPr/>
          <p:nvPr/>
        </p:nvSpPr>
        <p:spPr bwMode="auto">
          <a:xfrm>
            <a:off x="7189643" y="4502728"/>
            <a:ext cx="1600200" cy="91440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Products</a:t>
            </a:r>
          </a:p>
        </p:txBody>
      </p:sp>
      <p:cxnSp>
        <p:nvCxnSpPr>
          <p:cNvPr id="7" name="Elbow Connector 6"/>
          <p:cNvCxnSpPr>
            <a:stCxn id="4" idx="3"/>
            <a:endCxn id="5" idx="1"/>
          </p:cNvCxnSpPr>
          <p:nvPr/>
        </p:nvCxnSpPr>
        <p:spPr bwMode="auto">
          <a:xfrm>
            <a:off x="4232852" y="4953000"/>
            <a:ext cx="678295" cy="585355"/>
          </a:xfrm>
          <a:prstGeom prst="bentConnector3">
            <a:avLst/>
          </a:prstGeom>
          <a:solidFill>
            <a:schemeClr val="accent1"/>
          </a:solidFill>
          <a:ln w="38100" cap="flat" cmpd="sng" algn="ctr">
            <a:solidFill>
              <a:schemeClr val="tx1"/>
            </a:solidFill>
            <a:prstDash val="solid"/>
            <a:round/>
            <a:headEnd type="none" w="med" len="med"/>
            <a:tailEnd type="none" w="med" len="med"/>
          </a:ln>
          <a:effectLst/>
        </p:spPr>
      </p:cxnSp>
      <p:cxnSp>
        <p:nvCxnSpPr>
          <p:cNvPr id="8" name="Elbow Connector 7"/>
          <p:cNvCxnSpPr>
            <a:stCxn id="5" idx="3"/>
            <a:endCxn id="6" idx="1"/>
          </p:cNvCxnSpPr>
          <p:nvPr/>
        </p:nvCxnSpPr>
        <p:spPr bwMode="auto">
          <a:xfrm flipV="1">
            <a:off x="6511347" y="4959928"/>
            <a:ext cx="678296" cy="578427"/>
          </a:xfrm>
          <a:prstGeom prst="bentConnector3">
            <a:avLst/>
          </a:prstGeom>
          <a:solidFill>
            <a:schemeClr val="accent1"/>
          </a:solidFill>
          <a:ln w="38100" cap="flat" cmpd="sng" algn="ctr">
            <a:solidFill>
              <a:schemeClr val="tx1"/>
            </a:solidFill>
            <a:prstDash val="solid"/>
            <a:round/>
            <a:headEnd type="none" w="med" len="med"/>
            <a:tailEnd type="none" w="med" len="med"/>
          </a:ln>
          <a:effectLst/>
        </p:spPr>
      </p:cxnSp>
      <p:sp>
        <p:nvSpPr>
          <p:cNvPr id="9" name="TextBox 8"/>
          <p:cNvSpPr txBox="1"/>
          <p:nvPr/>
        </p:nvSpPr>
        <p:spPr>
          <a:xfrm>
            <a:off x="2750704" y="4796360"/>
            <a:ext cx="1364095" cy="553998"/>
          </a:xfrm>
          <a:prstGeom prst="rect">
            <a:avLst/>
          </a:prstGeom>
          <a:solidFill>
            <a:schemeClr val="bg1"/>
          </a:solidFill>
        </p:spPr>
        <p:txBody>
          <a:bodyPr wrap="square" rtlCol="0">
            <a:spAutoFit/>
          </a:bodyPr>
          <a:lstStyle/>
          <a:p>
            <a:r>
              <a:rPr lang="en-US" sz="1000" b="1" dirty="0" smtClean="0">
                <a:solidFill>
                  <a:srgbClr val="FF0000"/>
                </a:solidFill>
              </a:rPr>
              <a:t>1001 </a:t>
            </a:r>
            <a:r>
              <a:rPr lang="en-US" sz="1000" b="1" dirty="0" smtClean="0"/>
              <a:t>- A</a:t>
            </a:r>
          </a:p>
          <a:p>
            <a:r>
              <a:rPr lang="en-US" sz="1000" dirty="0" smtClean="0"/>
              <a:t>1002 - B</a:t>
            </a:r>
          </a:p>
          <a:p>
            <a:r>
              <a:rPr lang="en-US" sz="1000" dirty="0" smtClean="0"/>
              <a:t>1003 - A</a:t>
            </a:r>
            <a:endParaRPr lang="en-US" sz="1000" dirty="0"/>
          </a:p>
        </p:txBody>
      </p:sp>
      <p:sp>
        <p:nvSpPr>
          <p:cNvPr id="10" name="TextBox 9"/>
          <p:cNvSpPr txBox="1"/>
          <p:nvPr/>
        </p:nvSpPr>
        <p:spPr>
          <a:xfrm>
            <a:off x="7315199" y="4796360"/>
            <a:ext cx="1364095" cy="553998"/>
          </a:xfrm>
          <a:prstGeom prst="rect">
            <a:avLst/>
          </a:prstGeom>
          <a:solidFill>
            <a:schemeClr val="bg1"/>
          </a:solidFill>
        </p:spPr>
        <p:txBody>
          <a:bodyPr wrap="square" rtlCol="0">
            <a:spAutoFit/>
          </a:bodyPr>
          <a:lstStyle/>
          <a:p>
            <a:r>
              <a:rPr lang="en-US" sz="1000" dirty="0" smtClean="0"/>
              <a:t>Wine</a:t>
            </a:r>
          </a:p>
          <a:p>
            <a:r>
              <a:rPr lang="en-US" sz="1000" b="1" dirty="0" smtClean="0">
                <a:solidFill>
                  <a:srgbClr val="00B0F0"/>
                </a:solidFill>
              </a:rPr>
              <a:t>Cheese</a:t>
            </a:r>
          </a:p>
          <a:p>
            <a:r>
              <a:rPr lang="en-US" sz="1000" dirty="0" smtClean="0"/>
              <a:t>Pickles</a:t>
            </a:r>
            <a:endParaRPr lang="en-US" sz="1000" dirty="0"/>
          </a:p>
        </p:txBody>
      </p:sp>
      <p:sp>
        <p:nvSpPr>
          <p:cNvPr id="11" name="TextBox 10"/>
          <p:cNvSpPr txBox="1"/>
          <p:nvPr/>
        </p:nvSpPr>
        <p:spPr>
          <a:xfrm>
            <a:off x="5021695" y="5140129"/>
            <a:ext cx="1364095" cy="861774"/>
          </a:xfrm>
          <a:prstGeom prst="rect">
            <a:avLst/>
          </a:prstGeom>
          <a:solidFill>
            <a:schemeClr val="bg1"/>
          </a:solidFill>
        </p:spPr>
        <p:txBody>
          <a:bodyPr wrap="square" rtlCol="0">
            <a:spAutoFit/>
          </a:bodyPr>
          <a:lstStyle/>
          <a:p>
            <a:r>
              <a:rPr lang="en-US" sz="1000" b="1" dirty="0" smtClean="0">
                <a:solidFill>
                  <a:srgbClr val="FF0000"/>
                </a:solidFill>
              </a:rPr>
              <a:t>1001</a:t>
            </a:r>
            <a:r>
              <a:rPr lang="en-US" sz="1000" dirty="0" smtClean="0"/>
              <a:t> - Wine</a:t>
            </a:r>
          </a:p>
          <a:p>
            <a:r>
              <a:rPr lang="en-US" sz="1000" b="1" dirty="0" smtClean="0">
                <a:solidFill>
                  <a:srgbClr val="FF0000"/>
                </a:solidFill>
              </a:rPr>
              <a:t>1001</a:t>
            </a:r>
            <a:r>
              <a:rPr lang="en-US" sz="1000" dirty="0" smtClean="0"/>
              <a:t> - </a:t>
            </a:r>
            <a:r>
              <a:rPr lang="en-US" sz="1000" b="1" dirty="0" smtClean="0">
                <a:solidFill>
                  <a:srgbClr val="00B0F0"/>
                </a:solidFill>
              </a:rPr>
              <a:t>Cheese</a:t>
            </a:r>
          </a:p>
          <a:p>
            <a:r>
              <a:rPr lang="en-US" sz="1000" dirty="0" smtClean="0"/>
              <a:t>1002 - </a:t>
            </a:r>
            <a:r>
              <a:rPr lang="en-US" sz="1000" b="1" dirty="0" smtClean="0">
                <a:solidFill>
                  <a:srgbClr val="00B0F0"/>
                </a:solidFill>
              </a:rPr>
              <a:t>Cheese</a:t>
            </a:r>
          </a:p>
          <a:p>
            <a:r>
              <a:rPr lang="en-US" sz="1000" dirty="0" smtClean="0"/>
              <a:t>1002 - Pickles</a:t>
            </a:r>
          </a:p>
          <a:p>
            <a:r>
              <a:rPr lang="en-US" sz="1000" dirty="0" smtClean="0"/>
              <a:t>1003 - Wine</a:t>
            </a:r>
            <a:endParaRPr lang="en-US" sz="1000" dirty="0"/>
          </a:p>
        </p:txBody>
      </p:sp>
      <p:sp>
        <p:nvSpPr>
          <p:cNvPr id="12" name="Rectangle 11"/>
          <p:cNvSpPr/>
          <p:nvPr/>
        </p:nvSpPr>
        <p:spPr bwMode="auto">
          <a:xfrm>
            <a:off x="354157" y="3938155"/>
            <a:ext cx="1600200" cy="914400"/>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Customers</a:t>
            </a:r>
          </a:p>
        </p:txBody>
      </p:sp>
      <p:cxnSp>
        <p:nvCxnSpPr>
          <p:cNvPr id="13" name="Elbow Connector 12"/>
          <p:cNvCxnSpPr>
            <a:stCxn id="12" idx="3"/>
            <a:endCxn id="4" idx="1"/>
          </p:cNvCxnSpPr>
          <p:nvPr/>
        </p:nvCxnSpPr>
        <p:spPr bwMode="auto">
          <a:xfrm>
            <a:off x="1954357" y="4395355"/>
            <a:ext cx="678295" cy="557645"/>
          </a:xfrm>
          <a:prstGeom prst="bentConnector3">
            <a:avLst/>
          </a:prstGeom>
          <a:solidFill>
            <a:schemeClr val="accent1"/>
          </a:solidFill>
          <a:ln w="38100" cap="flat" cmpd="sng" algn="ctr">
            <a:solidFill>
              <a:schemeClr val="tx1"/>
            </a:solidFill>
            <a:prstDash val="solid"/>
            <a:round/>
            <a:headEnd type="none" w="med" len="med"/>
            <a:tailEnd type="none" w="med" len="med"/>
          </a:ln>
          <a:effectLst/>
        </p:spPr>
      </p:cxnSp>
      <p:sp>
        <p:nvSpPr>
          <p:cNvPr id="14" name="TextBox 13"/>
          <p:cNvSpPr txBox="1"/>
          <p:nvPr/>
        </p:nvSpPr>
        <p:spPr>
          <a:xfrm>
            <a:off x="472210" y="4246602"/>
            <a:ext cx="1364095" cy="553998"/>
          </a:xfrm>
          <a:prstGeom prst="rect">
            <a:avLst/>
          </a:prstGeom>
          <a:solidFill>
            <a:schemeClr val="bg1"/>
          </a:solidFill>
        </p:spPr>
        <p:txBody>
          <a:bodyPr wrap="square" rtlCol="0">
            <a:spAutoFit/>
          </a:bodyPr>
          <a:lstStyle/>
          <a:p>
            <a:r>
              <a:rPr lang="en-US" sz="1000" b="1" dirty="0" smtClean="0">
                <a:solidFill>
                  <a:srgbClr val="7030A0"/>
                </a:solidFill>
              </a:rPr>
              <a:t>A – Mike</a:t>
            </a:r>
          </a:p>
          <a:p>
            <a:r>
              <a:rPr lang="en-US" sz="1000" dirty="0" smtClean="0"/>
              <a:t>B – Judy</a:t>
            </a:r>
          </a:p>
          <a:p>
            <a:r>
              <a:rPr lang="en-US" sz="1000" dirty="0" smtClean="0"/>
              <a:t>C – Pat</a:t>
            </a:r>
          </a:p>
        </p:txBody>
      </p:sp>
      <p:sp>
        <p:nvSpPr>
          <p:cNvPr id="16" name="Rectangle 15"/>
          <p:cNvSpPr/>
          <p:nvPr/>
        </p:nvSpPr>
        <p:spPr bwMode="auto">
          <a:xfrm>
            <a:off x="354157" y="992634"/>
            <a:ext cx="2895600" cy="2711935"/>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Orders</a:t>
            </a:r>
          </a:p>
        </p:txBody>
      </p:sp>
      <p:graphicFrame>
        <p:nvGraphicFramePr>
          <p:cNvPr id="18" name="Table 17"/>
          <p:cNvGraphicFramePr>
            <a:graphicFrameLocks noGrp="1"/>
          </p:cNvGraphicFramePr>
          <p:nvPr>
            <p:extLst>
              <p:ext uri="{D42A27DB-BD31-4B8C-83A1-F6EECF244321}">
                <p14:modId xmlns:p14="http://schemas.microsoft.com/office/powerpoint/2010/main" val="3820770021"/>
              </p:ext>
            </p:extLst>
          </p:nvPr>
        </p:nvGraphicFramePr>
        <p:xfrm>
          <a:off x="418039" y="1331027"/>
          <a:ext cx="2755518" cy="2286000"/>
        </p:xfrm>
        <a:graphic>
          <a:graphicData uri="http://schemas.openxmlformats.org/drawingml/2006/table">
            <a:tbl>
              <a:tblPr firstRow="1">
                <a:tableStyleId>{5940675A-B579-460E-94D1-54222C63F5DA}</a:tableStyleId>
              </a:tblPr>
              <a:tblGrid>
                <a:gridCol w="886197">
                  <a:extLst>
                    <a:ext uri="{9D8B030D-6E8A-4147-A177-3AD203B41FA5}">
                      <a16:colId xmlns:a16="http://schemas.microsoft.com/office/drawing/2014/main" val="2117751841"/>
                    </a:ext>
                  </a:extLst>
                </a:gridCol>
                <a:gridCol w="927737">
                  <a:extLst>
                    <a:ext uri="{9D8B030D-6E8A-4147-A177-3AD203B41FA5}">
                      <a16:colId xmlns:a16="http://schemas.microsoft.com/office/drawing/2014/main" val="3346729998"/>
                    </a:ext>
                  </a:extLst>
                </a:gridCol>
                <a:gridCol w="941584">
                  <a:extLst>
                    <a:ext uri="{9D8B030D-6E8A-4147-A177-3AD203B41FA5}">
                      <a16:colId xmlns:a16="http://schemas.microsoft.com/office/drawing/2014/main" val="2678107693"/>
                    </a:ext>
                  </a:extLst>
                </a:gridCol>
              </a:tblGrid>
              <a:tr h="190500">
                <a:tc>
                  <a:txBody>
                    <a:bodyPr/>
                    <a:lstStyle/>
                    <a:p>
                      <a:pPr algn="l" fontAlgn="b"/>
                      <a:r>
                        <a:rPr lang="en-US" sz="1100" b="1" u="none" strike="noStrike">
                          <a:effectLst/>
                        </a:rPr>
                        <a:t>Order</a:t>
                      </a:r>
                      <a:endParaRPr lang="en-US" sz="1100" b="1"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ctr" fontAlgn="b"/>
                      <a:r>
                        <a:rPr lang="en-US" sz="1100" b="1" u="none" strike="noStrike" dirty="0">
                          <a:effectLst/>
                        </a:rPr>
                        <a:t>Customer</a:t>
                      </a:r>
                      <a:endParaRPr lang="en-US" sz="1100" b="1"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r>
                        <a:rPr lang="en-US" sz="1100" b="1" u="none" strike="noStrike" dirty="0">
                          <a:effectLst/>
                        </a:rPr>
                        <a:t>Date</a:t>
                      </a:r>
                      <a:endParaRPr lang="en-US" sz="1100" b="1" i="0" u="none" strike="noStrike" dirty="0">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746497494"/>
                  </a:ext>
                </a:extLst>
              </a:tr>
              <a:tr h="190500">
                <a:tc>
                  <a:txBody>
                    <a:bodyPr/>
                    <a:lstStyle/>
                    <a:p>
                      <a:pPr algn="r" fontAlgn="b"/>
                      <a:r>
                        <a:rPr lang="en-US" sz="1100" b="1" u="none" strike="noStrike" dirty="0">
                          <a:solidFill>
                            <a:schemeClr val="tx1"/>
                          </a:solidFill>
                          <a:effectLst/>
                        </a:rPr>
                        <a:t>1001</a:t>
                      </a:r>
                      <a:endParaRPr lang="en-US" sz="1100" b="1" i="0" u="none" strike="noStrike" dirty="0">
                        <a:solidFill>
                          <a:schemeClr val="tx1"/>
                        </a:solidFill>
                        <a:effectLst/>
                        <a:latin typeface="Calibri" panose="020F0502020204030204" pitchFamily="34" charset="0"/>
                      </a:endParaRPr>
                    </a:p>
                  </a:txBody>
                  <a:tcPr marL="9525" marR="9525" marT="9525" marB="0" anchor="b">
                    <a:solidFill>
                      <a:schemeClr val="bg1"/>
                    </a:solidFill>
                  </a:tcPr>
                </a:tc>
                <a:tc>
                  <a:txBody>
                    <a:bodyPr/>
                    <a:lstStyle/>
                    <a:p>
                      <a:pPr algn="ctr" fontAlgn="b"/>
                      <a:r>
                        <a:rPr lang="en-US" sz="1100" b="1" u="none" strike="noStrike" dirty="0">
                          <a:solidFill>
                            <a:schemeClr val="tx1"/>
                          </a:solidFill>
                          <a:effectLst/>
                        </a:rPr>
                        <a:t>A</a:t>
                      </a:r>
                      <a:endParaRPr lang="en-US" sz="1100" b="1" i="0" u="none" strike="noStrike" dirty="0">
                        <a:solidFill>
                          <a:schemeClr val="tx1"/>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100" b="1" u="none" strike="noStrike" dirty="0">
                          <a:solidFill>
                            <a:schemeClr val="tx1"/>
                          </a:solidFill>
                          <a:effectLst/>
                        </a:rPr>
                        <a:t>1/1/2019</a:t>
                      </a:r>
                      <a:endParaRPr lang="en-US" sz="1100" b="1" i="0" u="none" strike="noStrike" dirty="0">
                        <a:solidFill>
                          <a:schemeClr val="tx1"/>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2502218184"/>
                  </a:ext>
                </a:extLst>
              </a:tr>
              <a:tr h="190500">
                <a:tc>
                  <a:txBody>
                    <a:bodyPr/>
                    <a:lstStyle/>
                    <a:p>
                      <a:pPr algn="r" fontAlgn="b"/>
                      <a:r>
                        <a:rPr lang="en-US" sz="1100" u="none" strike="noStrike" dirty="0">
                          <a:solidFill>
                            <a:schemeClr val="tx1"/>
                          </a:solidFill>
                          <a:effectLst/>
                        </a:rPr>
                        <a:t>1002</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bg1"/>
                    </a:solidFill>
                  </a:tcPr>
                </a:tc>
                <a:tc>
                  <a:txBody>
                    <a:bodyPr/>
                    <a:lstStyle/>
                    <a:p>
                      <a:pPr algn="ctr" fontAlgn="b"/>
                      <a:r>
                        <a:rPr lang="en-US" sz="1100" u="none" strike="noStrike" dirty="0">
                          <a:solidFill>
                            <a:schemeClr val="tx1"/>
                          </a:solidFill>
                          <a:effectLst/>
                        </a:rPr>
                        <a:t>B</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100" u="none" strike="noStrike" dirty="0">
                          <a:solidFill>
                            <a:schemeClr val="tx1"/>
                          </a:solidFill>
                          <a:effectLst/>
                        </a:rPr>
                        <a:t>1/6/2019</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1269724254"/>
                  </a:ext>
                </a:extLst>
              </a:tr>
              <a:tr h="190500">
                <a:tc>
                  <a:txBody>
                    <a:bodyPr/>
                    <a:lstStyle/>
                    <a:p>
                      <a:pPr algn="r" fontAlgn="b"/>
                      <a:r>
                        <a:rPr lang="en-US" sz="1100" b="1" u="none" strike="noStrike" dirty="0">
                          <a:solidFill>
                            <a:schemeClr val="tx1"/>
                          </a:solidFill>
                          <a:effectLst/>
                        </a:rPr>
                        <a:t>1003</a:t>
                      </a:r>
                      <a:endParaRPr lang="en-US" sz="1100" b="1" i="0" u="none" strike="noStrike" dirty="0">
                        <a:solidFill>
                          <a:schemeClr val="tx1"/>
                        </a:solidFill>
                        <a:effectLst/>
                        <a:latin typeface="Calibri" panose="020F0502020204030204" pitchFamily="34" charset="0"/>
                      </a:endParaRPr>
                    </a:p>
                  </a:txBody>
                  <a:tcPr marL="9525" marR="9525" marT="9525" marB="0" anchor="b">
                    <a:solidFill>
                      <a:schemeClr val="bg1"/>
                    </a:solidFill>
                  </a:tcPr>
                </a:tc>
                <a:tc>
                  <a:txBody>
                    <a:bodyPr/>
                    <a:lstStyle/>
                    <a:p>
                      <a:pPr algn="ctr" fontAlgn="b"/>
                      <a:r>
                        <a:rPr lang="en-US" sz="1100" b="1" u="none" strike="noStrike" dirty="0">
                          <a:solidFill>
                            <a:schemeClr val="tx1"/>
                          </a:solidFill>
                          <a:effectLst/>
                        </a:rPr>
                        <a:t>A</a:t>
                      </a:r>
                      <a:endParaRPr lang="en-US" sz="1100" b="1" i="0" u="none" strike="noStrike" dirty="0">
                        <a:solidFill>
                          <a:schemeClr val="tx1"/>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100" b="1" u="none" strike="noStrike" dirty="0">
                          <a:solidFill>
                            <a:schemeClr val="tx1"/>
                          </a:solidFill>
                          <a:effectLst/>
                        </a:rPr>
                        <a:t>1/11/2019</a:t>
                      </a:r>
                      <a:endParaRPr lang="en-US" sz="1100" b="1" i="0" u="none" strike="noStrike" dirty="0">
                        <a:solidFill>
                          <a:schemeClr val="tx1"/>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3009337657"/>
                  </a:ext>
                </a:extLst>
              </a:tr>
              <a:tr h="190500">
                <a:tc>
                  <a:txBody>
                    <a:bodyPr/>
                    <a:lstStyle/>
                    <a:p>
                      <a:pPr algn="r" fontAlgn="b"/>
                      <a:r>
                        <a:rPr lang="en-US" sz="1100" u="none" strike="noStrike" dirty="0">
                          <a:solidFill>
                            <a:schemeClr val="tx1"/>
                          </a:solidFill>
                          <a:effectLst/>
                        </a:rPr>
                        <a:t>1004</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bg1"/>
                    </a:solidFill>
                  </a:tcPr>
                </a:tc>
                <a:tc>
                  <a:txBody>
                    <a:bodyPr/>
                    <a:lstStyle/>
                    <a:p>
                      <a:pPr algn="ctr" fontAlgn="b"/>
                      <a:r>
                        <a:rPr lang="en-US" sz="1100" u="none" strike="noStrike" dirty="0">
                          <a:solidFill>
                            <a:schemeClr val="tx1"/>
                          </a:solidFill>
                          <a:effectLst/>
                        </a:rPr>
                        <a:t>C</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100" u="none" strike="noStrike" dirty="0">
                          <a:solidFill>
                            <a:schemeClr val="tx1"/>
                          </a:solidFill>
                          <a:effectLst/>
                        </a:rPr>
                        <a:t>1/16/2019</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1763778742"/>
                  </a:ext>
                </a:extLst>
              </a:tr>
              <a:tr h="190500">
                <a:tc>
                  <a:txBody>
                    <a:bodyPr/>
                    <a:lstStyle/>
                    <a:p>
                      <a:pPr algn="r" fontAlgn="b"/>
                      <a:r>
                        <a:rPr lang="en-US" sz="1100" b="1" u="none" strike="noStrike" dirty="0">
                          <a:solidFill>
                            <a:schemeClr val="tx1"/>
                          </a:solidFill>
                          <a:effectLst/>
                        </a:rPr>
                        <a:t>1005</a:t>
                      </a:r>
                      <a:endParaRPr lang="en-US" sz="1100" b="1" i="0" u="none" strike="noStrike" dirty="0">
                        <a:solidFill>
                          <a:schemeClr val="tx1"/>
                        </a:solidFill>
                        <a:effectLst/>
                        <a:latin typeface="Calibri" panose="020F0502020204030204" pitchFamily="34" charset="0"/>
                      </a:endParaRPr>
                    </a:p>
                  </a:txBody>
                  <a:tcPr marL="9525" marR="9525" marT="9525" marB="0" anchor="b">
                    <a:solidFill>
                      <a:schemeClr val="bg1"/>
                    </a:solidFill>
                  </a:tcPr>
                </a:tc>
                <a:tc>
                  <a:txBody>
                    <a:bodyPr/>
                    <a:lstStyle/>
                    <a:p>
                      <a:pPr algn="ctr" fontAlgn="b"/>
                      <a:r>
                        <a:rPr lang="en-US" sz="1100" b="1" u="none" strike="noStrike" dirty="0">
                          <a:solidFill>
                            <a:schemeClr val="tx1"/>
                          </a:solidFill>
                          <a:effectLst/>
                        </a:rPr>
                        <a:t>A</a:t>
                      </a:r>
                      <a:endParaRPr lang="en-US" sz="1100" b="1" i="0" u="none" strike="noStrike" dirty="0">
                        <a:solidFill>
                          <a:schemeClr val="tx1"/>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100" b="1" u="none" strike="noStrike" dirty="0">
                          <a:solidFill>
                            <a:schemeClr val="tx1"/>
                          </a:solidFill>
                          <a:effectLst/>
                        </a:rPr>
                        <a:t>1/21/2019</a:t>
                      </a:r>
                      <a:endParaRPr lang="en-US" sz="1100" b="1" i="0" u="none" strike="noStrike" dirty="0">
                        <a:solidFill>
                          <a:schemeClr val="tx1"/>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3155574645"/>
                  </a:ext>
                </a:extLst>
              </a:tr>
              <a:tr h="190500">
                <a:tc>
                  <a:txBody>
                    <a:bodyPr/>
                    <a:lstStyle/>
                    <a:p>
                      <a:pPr algn="r" fontAlgn="b"/>
                      <a:r>
                        <a:rPr lang="en-US" sz="1100" u="none" strike="noStrike" dirty="0">
                          <a:solidFill>
                            <a:schemeClr val="tx1"/>
                          </a:solidFill>
                          <a:effectLst/>
                        </a:rPr>
                        <a:t>1006</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bg1"/>
                    </a:solidFill>
                  </a:tcPr>
                </a:tc>
                <a:tc>
                  <a:txBody>
                    <a:bodyPr/>
                    <a:lstStyle/>
                    <a:p>
                      <a:pPr algn="ctr" fontAlgn="b"/>
                      <a:r>
                        <a:rPr lang="en-US" sz="1100" u="none" strike="noStrike" dirty="0">
                          <a:solidFill>
                            <a:schemeClr val="tx1"/>
                          </a:solidFill>
                          <a:effectLst/>
                        </a:rPr>
                        <a:t>D</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100" u="none" strike="noStrike" dirty="0">
                          <a:solidFill>
                            <a:schemeClr val="tx1"/>
                          </a:solidFill>
                          <a:effectLst/>
                        </a:rPr>
                        <a:t>1/26/2019</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2863788724"/>
                  </a:ext>
                </a:extLst>
              </a:tr>
              <a:tr h="190500">
                <a:tc>
                  <a:txBody>
                    <a:bodyPr/>
                    <a:lstStyle/>
                    <a:p>
                      <a:pPr algn="r" fontAlgn="b"/>
                      <a:r>
                        <a:rPr lang="en-US" sz="1100" u="none" strike="noStrike">
                          <a:solidFill>
                            <a:schemeClr val="tx1"/>
                          </a:solidFill>
                          <a:effectLst/>
                        </a:rPr>
                        <a:t>1007</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bg1"/>
                    </a:solidFill>
                  </a:tcPr>
                </a:tc>
                <a:tc>
                  <a:txBody>
                    <a:bodyPr/>
                    <a:lstStyle/>
                    <a:p>
                      <a:pPr algn="ctr" fontAlgn="b"/>
                      <a:r>
                        <a:rPr lang="en-US" sz="1100" u="none" strike="noStrike" dirty="0">
                          <a:solidFill>
                            <a:schemeClr val="tx1"/>
                          </a:solidFill>
                          <a:effectLst/>
                        </a:rPr>
                        <a:t>F</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100" u="none" strike="noStrike" dirty="0">
                          <a:solidFill>
                            <a:schemeClr val="tx1"/>
                          </a:solidFill>
                          <a:effectLst/>
                        </a:rPr>
                        <a:t>1/31/2019</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3961136056"/>
                  </a:ext>
                </a:extLst>
              </a:tr>
              <a:tr h="190500">
                <a:tc>
                  <a:txBody>
                    <a:bodyPr/>
                    <a:lstStyle/>
                    <a:p>
                      <a:pPr algn="r" fontAlgn="b"/>
                      <a:r>
                        <a:rPr lang="en-US" sz="1100" u="none" strike="noStrike">
                          <a:solidFill>
                            <a:schemeClr val="tx1"/>
                          </a:solidFill>
                          <a:effectLst/>
                        </a:rPr>
                        <a:t>1008</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bg1"/>
                    </a:solidFill>
                  </a:tcPr>
                </a:tc>
                <a:tc>
                  <a:txBody>
                    <a:bodyPr/>
                    <a:lstStyle/>
                    <a:p>
                      <a:pPr algn="ctr" fontAlgn="b"/>
                      <a:r>
                        <a:rPr lang="en-US" sz="1100" u="none" strike="noStrike" dirty="0">
                          <a:solidFill>
                            <a:schemeClr val="tx1"/>
                          </a:solidFill>
                          <a:effectLst/>
                        </a:rPr>
                        <a:t>E</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100" u="none" strike="noStrike" dirty="0">
                          <a:solidFill>
                            <a:schemeClr val="tx1"/>
                          </a:solidFill>
                          <a:effectLst/>
                        </a:rPr>
                        <a:t>2/5/2019</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842112060"/>
                  </a:ext>
                </a:extLst>
              </a:tr>
              <a:tr h="190500">
                <a:tc>
                  <a:txBody>
                    <a:bodyPr/>
                    <a:lstStyle/>
                    <a:p>
                      <a:pPr algn="r" fontAlgn="b"/>
                      <a:r>
                        <a:rPr lang="en-US" sz="1100" b="1" u="none" strike="noStrike" dirty="0">
                          <a:solidFill>
                            <a:schemeClr val="tx1"/>
                          </a:solidFill>
                          <a:effectLst/>
                        </a:rPr>
                        <a:t>1009</a:t>
                      </a:r>
                      <a:endParaRPr lang="en-US" sz="1100" b="1" i="0" u="none" strike="noStrike" dirty="0">
                        <a:solidFill>
                          <a:schemeClr val="tx1"/>
                        </a:solidFill>
                        <a:effectLst/>
                        <a:latin typeface="Calibri" panose="020F0502020204030204" pitchFamily="34" charset="0"/>
                      </a:endParaRPr>
                    </a:p>
                  </a:txBody>
                  <a:tcPr marL="9525" marR="9525" marT="9525" marB="0" anchor="b">
                    <a:solidFill>
                      <a:schemeClr val="bg1"/>
                    </a:solidFill>
                  </a:tcPr>
                </a:tc>
                <a:tc>
                  <a:txBody>
                    <a:bodyPr/>
                    <a:lstStyle/>
                    <a:p>
                      <a:pPr algn="ctr" fontAlgn="b"/>
                      <a:r>
                        <a:rPr lang="en-US" sz="1100" b="1" u="none" strike="noStrike" dirty="0">
                          <a:solidFill>
                            <a:schemeClr val="tx1"/>
                          </a:solidFill>
                          <a:effectLst/>
                        </a:rPr>
                        <a:t>A</a:t>
                      </a:r>
                      <a:endParaRPr lang="en-US" sz="1100" b="1" i="0" u="none" strike="noStrike" dirty="0">
                        <a:solidFill>
                          <a:schemeClr val="tx1"/>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100" b="1" u="none" strike="noStrike" dirty="0">
                          <a:solidFill>
                            <a:schemeClr val="tx1"/>
                          </a:solidFill>
                          <a:effectLst/>
                        </a:rPr>
                        <a:t>2/10/2019</a:t>
                      </a:r>
                      <a:endParaRPr lang="en-US" sz="1100" b="1" i="0" u="none" strike="noStrike" dirty="0">
                        <a:solidFill>
                          <a:schemeClr val="tx1"/>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4271021781"/>
                  </a:ext>
                </a:extLst>
              </a:tr>
              <a:tr h="190500">
                <a:tc>
                  <a:txBody>
                    <a:bodyPr/>
                    <a:lstStyle/>
                    <a:p>
                      <a:pPr algn="r" fontAlgn="b"/>
                      <a:r>
                        <a:rPr lang="en-US" sz="1100" u="none" strike="noStrike" dirty="0">
                          <a:solidFill>
                            <a:schemeClr val="tx1"/>
                          </a:solidFill>
                          <a:effectLst/>
                        </a:rPr>
                        <a:t>1010</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bg1"/>
                    </a:solidFill>
                  </a:tcPr>
                </a:tc>
                <a:tc>
                  <a:txBody>
                    <a:bodyPr/>
                    <a:lstStyle/>
                    <a:p>
                      <a:pPr algn="ctr" fontAlgn="b"/>
                      <a:r>
                        <a:rPr lang="en-US" sz="1100" u="none" strike="noStrike" dirty="0">
                          <a:solidFill>
                            <a:schemeClr val="tx1"/>
                          </a:solidFill>
                          <a:effectLst/>
                        </a:rPr>
                        <a:t>C</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100" u="none" strike="noStrike" dirty="0">
                          <a:solidFill>
                            <a:schemeClr val="tx1"/>
                          </a:solidFill>
                          <a:effectLst/>
                        </a:rPr>
                        <a:t>2/15/2019</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2058507745"/>
                  </a:ext>
                </a:extLst>
              </a:tr>
              <a:tr h="190500">
                <a:tc>
                  <a:txBody>
                    <a:bodyPr/>
                    <a:lstStyle/>
                    <a:p>
                      <a:pPr algn="r" fontAlgn="b"/>
                      <a:r>
                        <a:rPr lang="en-US" sz="1100" b="1" u="none" strike="noStrike" dirty="0">
                          <a:solidFill>
                            <a:schemeClr val="tx1"/>
                          </a:solidFill>
                          <a:effectLst/>
                        </a:rPr>
                        <a:t>1011</a:t>
                      </a:r>
                      <a:endParaRPr lang="en-US" sz="1100" b="1" i="0" u="none" strike="noStrike" dirty="0">
                        <a:solidFill>
                          <a:schemeClr val="tx1"/>
                        </a:solidFill>
                        <a:effectLst/>
                        <a:latin typeface="Calibri" panose="020F0502020204030204" pitchFamily="34" charset="0"/>
                      </a:endParaRPr>
                    </a:p>
                  </a:txBody>
                  <a:tcPr marL="9525" marR="9525" marT="9525" marB="0" anchor="b">
                    <a:solidFill>
                      <a:schemeClr val="bg1"/>
                    </a:solidFill>
                  </a:tcPr>
                </a:tc>
                <a:tc>
                  <a:txBody>
                    <a:bodyPr/>
                    <a:lstStyle/>
                    <a:p>
                      <a:pPr algn="ctr" fontAlgn="b"/>
                      <a:r>
                        <a:rPr lang="en-US" sz="1100" b="1" u="none" strike="noStrike" dirty="0">
                          <a:solidFill>
                            <a:schemeClr val="tx1"/>
                          </a:solidFill>
                          <a:effectLst/>
                        </a:rPr>
                        <a:t>A</a:t>
                      </a:r>
                      <a:endParaRPr lang="en-US" sz="1100" b="1" i="0" u="none" strike="noStrike" dirty="0">
                        <a:solidFill>
                          <a:schemeClr val="tx1"/>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100" b="1" u="none" strike="noStrike" dirty="0">
                          <a:solidFill>
                            <a:schemeClr val="tx1"/>
                          </a:solidFill>
                          <a:effectLst/>
                        </a:rPr>
                        <a:t>2/20/2019</a:t>
                      </a:r>
                      <a:endParaRPr lang="en-US" sz="1100" b="1" i="0" u="none" strike="noStrike" dirty="0">
                        <a:solidFill>
                          <a:schemeClr val="tx1"/>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4270628815"/>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4199594036"/>
              </p:ext>
            </p:extLst>
          </p:nvPr>
        </p:nvGraphicFramePr>
        <p:xfrm>
          <a:off x="4724400" y="1552171"/>
          <a:ext cx="3886199" cy="1783080"/>
        </p:xfrm>
        <a:graphic>
          <a:graphicData uri="http://schemas.openxmlformats.org/drawingml/2006/table">
            <a:tbl>
              <a:tblPr firstRow="1" firstCol="1" lastRow="1" lastCol="1">
                <a:tableStyleId>{8A107856-5554-42FB-B03E-39F5DBC370BA}</a:tableStyleId>
              </a:tblPr>
              <a:tblGrid>
                <a:gridCol w="1102335">
                  <a:extLst>
                    <a:ext uri="{9D8B030D-6E8A-4147-A177-3AD203B41FA5}">
                      <a16:colId xmlns:a16="http://schemas.microsoft.com/office/drawing/2014/main" val="4225029316"/>
                    </a:ext>
                  </a:extLst>
                </a:gridCol>
                <a:gridCol w="822081">
                  <a:extLst>
                    <a:ext uri="{9D8B030D-6E8A-4147-A177-3AD203B41FA5}">
                      <a16:colId xmlns:a16="http://schemas.microsoft.com/office/drawing/2014/main" val="2217599987"/>
                    </a:ext>
                  </a:extLst>
                </a:gridCol>
                <a:gridCol w="859448">
                  <a:extLst>
                    <a:ext uri="{9D8B030D-6E8A-4147-A177-3AD203B41FA5}">
                      <a16:colId xmlns:a16="http://schemas.microsoft.com/office/drawing/2014/main" val="3253455223"/>
                    </a:ext>
                  </a:extLst>
                </a:gridCol>
                <a:gridCol w="1102335">
                  <a:extLst>
                    <a:ext uri="{9D8B030D-6E8A-4147-A177-3AD203B41FA5}">
                      <a16:colId xmlns:a16="http://schemas.microsoft.com/office/drawing/2014/main" val="1606923542"/>
                    </a:ext>
                  </a:extLst>
                </a:gridCol>
              </a:tblGrid>
              <a:tr h="190500">
                <a:tc>
                  <a:txBody>
                    <a:bodyPr/>
                    <a:lstStyle/>
                    <a:p>
                      <a:pPr algn="l" fontAlgn="b"/>
                      <a:r>
                        <a:rPr lang="en-US" sz="1400" b="1" u="none" strike="noStrike" dirty="0">
                          <a:effectLst/>
                        </a:rPr>
                        <a:t>Customers</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400" b="1" u="none" strike="noStrike" dirty="0">
                          <a:effectLst/>
                        </a:rPr>
                        <a:t>Jan 2019</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400" b="1" u="none" strike="noStrike" dirty="0">
                          <a:effectLst/>
                        </a:rPr>
                        <a:t>Feb 2019</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400" b="1" u="none" strike="noStrike" dirty="0">
                          <a:effectLst/>
                        </a:rPr>
                        <a:t>Total</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1839487991"/>
                  </a:ext>
                </a:extLst>
              </a:tr>
              <a:tr h="190500">
                <a:tc>
                  <a:txBody>
                    <a:bodyPr/>
                    <a:lstStyle/>
                    <a:p>
                      <a:pPr algn="l" fontAlgn="b"/>
                      <a:r>
                        <a:rPr lang="en-US" sz="1400" b="0" i="0" u="none" strike="noStrike" dirty="0" smtClean="0">
                          <a:solidFill>
                            <a:schemeClr val="dk1"/>
                          </a:solidFill>
                          <a:effectLst/>
                          <a:latin typeface="+mn-lt"/>
                        </a:rPr>
                        <a:t>Mike</a:t>
                      </a:r>
                      <a:endParaRPr lang="en-US" sz="14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400" b="0" u="none" strike="noStrike">
                          <a:effectLst/>
                        </a:rPr>
                        <a:t>3</a:t>
                      </a:r>
                      <a:endParaRPr lang="en-US" sz="14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400" b="0" u="none" strike="noStrike" dirty="0">
                          <a:effectLst/>
                        </a:rPr>
                        <a:t>2</a:t>
                      </a:r>
                      <a:endParaRPr lang="en-US" sz="14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400" b="1" u="none" strike="noStrike" dirty="0">
                          <a:effectLst/>
                        </a:rPr>
                        <a:t>5</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1876652312"/>
                  </a:ext>
                </a:extLst>
              </a:tr>
              <a:tr h="190500">
                <a:tc>
                  <a:txBody>
                    <a:bodyPr/>
                    <a:lstStyle/>
                    <a:p>
                      <a:pPr algn="l" fontAlgn="b"/>
                      <a:r>
                        <a:rPr lang="en-US" sz="1400" b="0" i="0" u="none" strike="noStrike" dirty="0" smtClean="0">
                          <a:solidFill>
                            <a:schemeClr val="dk1"/>
                          </a:solidFill>
                          <a:effectLst/>
                          <a:latin typeface="+mn-lt"/>
                        </a:rPr>
                        <a:t>Judy</a:t>
                      </a:r>
                      <a:endParaRPr lang="en-US" sz="14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400" b="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400" b="1" u="none" strike="noStrike" dirty="0">
                          <a:effectLst/>
                        </a:rPr>
                        <a:t>1</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28002520"/>
                  </a:ext>
                </a:extLst>
              </a:tr>
              <a:tr h="190500">
                <a:tc>
                  <a:txBody>
                    <a:bodyPr/>
                    <a:lstStyle/>
                    <a:p>
                      <a:pPr algn="l" fontAlgn="b"/>
                      <a:r>
                        <a:rPr lang="en-US" sz="1400" b="0" i="0" u="none" strike="noStrike" dirty="0" smtClean="0">
                          <a:solidFill>
                            <a:schemeClr val="dk1"/>
                          </a:solidFill>
                          <a:effectLst/>
                          <a:latin typeface="+mn-lt"/>
                        </a:rPr>
                        <a:t>Pat</a:t>
                      </a:r>
                      <a:endParaRPr lang="en-US" sz="14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400" b="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400" b="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400" b="1" u="none" strike="noStrike" dirty="0">
                          <a:effectLst/>
                        </a:rPr>
                        <a:t>2</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258957742"/>
                  </a:ext>
                </a:extLst>
              </a:tr>
              <a:tr h="190500">
                <a:tc>
                  <a:txBody>
                    <a:bodyPr/>
                    <a:lstStyle/>
                    <a:p>
                      <a:pPr algn="l" fontAlgn="b"/>
                      <a:r>
                        <a:rPr lang="en-US" sz="1400" b="0" i="0" u="none" strike="noStrike" dirty="0" smtClean="0">
                          <a:solidFill>
                            <a:schemeClr val="dk1"/>
                          </a:solidFill>
                          <a:effectLst/>
                          <a:latin typeface="+mn-lt"/>
                        </a:rPr>
                        <a:t>Jimmy</a:t>
                      </a:r>
                      <a:endParaRPr lang="en-US" sz="14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400" b="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400" b="1" u="none" strike="noStrike" dirty="0">
                          <a:effectLst/>
                        </a:rPr>
                        <a:t>1</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4208045270"/>
                  </a:ext>
                </a:extLst>
              </a:tr>
              <a:tr h="190500">
                <a:tc>
                  <a:txBody>
                    <a:bodyPr/>
                    <a:lstStyle/>
                    <a:p>
                      <a:pPr algn="l" fontAlgn="b"/>
                      <a:r>
                        <a:rPr lang="en-US" sz="1400" b="0" i="0" u="none" strike="noStrike" dirty="0" smtClean="0">
                          <a:solidFill>
                            <a:schemeClr val="dk1"/>
                          </a:solidFill>
                          <a:effectLst/>
                          <a:latin typeface="+mn-lt"/>
                        </a:rPr>
                        <a:t>Heather</a:t>
                      </a:r>
                      <a:endParaRPr lang="en-US" sz="14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400" b="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400" b="1" u="none" strike="noStrike" dirty="0">
                          <a:effectLst/>
                        </a:rPr>
                        <a:t>1</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3685356705"/>
                  </a:ext>
                </a:extLst>
              </a:tr>
              <a:tr h="190500">
                <a:tc>
                  <a:txBody>
                    <a:bodyPr/>
                    <a:lstStyle/>
                    <a:p>
                      <a:pPr algn="l" fontAlgn="b"/>
                      <a:r>
                        <a:rPr lang="en-US" sz="1400" b="0" u="none" strike="noStrike" dirty="0" smtClean="0">
                          <a:effectLst/>
                        </a:rPr>
                        <a:t>Francine</a:t>
                      </a:r>
                      <a:endParaRPr lang="en-US" sz="14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400" b="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400" b="1" u="none" strike="noStrike" dirty="0">
                          <a:effectLst/>
                        </a:rPr>
                        <a:t>1</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916368373"/>
                  </a:ext>
                </a:extLst>
              </a:tr>
              <a:tr h="190500">
                <a:tc>
                  <a:txBody>
                    <a:bodyPr/>
                    <a:lstStyle/>
                    <a:p>
                      <a:pPr algn="l" fontAlgn="b"/>
                      <a:r>
                        <a:rPr lang="en-US" sz="1400" b="1" u="none" strike="noStrike" dirty="0">
                          <a:effectLst/>
                        </a:rPr>
                        <a:t>Total</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400" b="1" u="none" strike="noStrike" dirty="0">
                          <a:effectLst/>
                        </a:rPr>
                        <a:t>7</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400" b="1" u="none" strike="noStrike" dirty="0">
                          <a:effectLst/>
                        </a:rPr>
                        <a:t>4</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en-US" sz="1400" b="1" u="none" strike="noStrike" dirty="0">
                          <a:effectLst/>
                        </a:rPr>
                        <a:t>11</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731230346"/>
                  </a:ext>
                </a:extLst>
              </a:tr>
            </a:tbl>
          </a:graphicData>
        </a:graphic>
      </p:graphicFrame>
      <p:sp>
        <p:nvSpPr>
          <p:cNvPr id="20" name="Right Arrow 19"/>
          <p:cNvSpPr/>
          <p:nvPr/>
        </p:nvSpPr>
        <p:spPr bwMode="auto">
          <a:xfrm>
            <a:off x="3505200" y="2133600"/>
            <a:ext cx="978408" cy="4846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spTree>
    <p:extLst>
      <p:ext uri="{BB962C8B-B14F-4D97-AF65-F5344CB8AC3E}">
        <p14:creationId xmlns:p14="http://schemas.microsoft.com/office/powerpoint/2010/main" val="39232774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Each Project</a:t>
            </a:r>
            <a:r>
              <a:rPr lang="en-US" baseline="0" dirty="0" smtClean="0"/>
              <a:t> </a:t>
            </a:r>
            <a:r>
              <a:rPr lang="en-US" dirty="0"/>
              <a:t>i</a:t>
            </a:r>
            <a:r>
              <a:rPr lang="en-US" baseline="0" dirty="0" smtClean="0"/>
              <a:t>s a</a:t>
            </a:r>
            <a:r>
              <a:rPr lang="en-US" dirty="0" smtClean="0"/>
              <a:t> </a:t>
            </a:r>
            <a:r>
              <a:rPr lang="en-US" baseline="0" dirty="0" smtClean="0"/>
              <a:t>Database</a:t>
            </a:r>
            <a:endParaRPr lang="en-US" dirty="0"/>
          </a:p>
        </p:txBody>
      </p:sp>
      <p:sp>
        <p:nvSpPr>
          <p:cNvPr id="3" name="Content Placeholder 2"/>
          <p:cNvSpPr>
            <a:spLocks noGrp="1"/>
          </p:cNvSpPr>
          <p:nvPr>
            <p:ph sz="quarter" idx="10"/>
          </p:nvPr>
        </p:nvSpPr>
        <p:spPr>
          <a:xfrm>
            <a:off x="228600" y="856984"/>
            <a:ext cx="8686800" cy="3261282"/>
          </a:xfrm>
        </p:spPr>
        <p:txBody>
          <a:bodyPr/>
          <a:lstStyle/>
          <a:p>
            <a:r>
              <a:rPr lang="en-US" dirty="0" smtClean="0"/>
              <a:t>Multiple tasks need to be performed</a:t>
            </a:r>
          </a:p>
          <a:p>
            <a:r>
              <a:rPr lang="en-US" dirty="0" smtClean="0"/>
              <a:t>Multiple resources may be needed to perform those tasks</a:t>
            </a:r>
          </a:p>
          <a:p>
            <a:r>
              <a:rPr lang="en-US" dirty="0" smtClean="0"/>
              <a:t>For each individual task, multiple resources may be assigned</a:t>
            </a:r>
          </a:p>
          <a:p>
            <a:r>
              <a:rPr lang="en-US" dirty="0" smtClean="0"/>
              <a:t>Each resource may be assigned to multiple tasks</a:t>
            </a:r>
          </a:p>
        </p:txBody>
      </p:sp>
      <p:sp>
        <p:nvSpPr>
          <p:cNvPr id="8" name="Rectangle 7"/>
          <p:cNvSpPr/>
          <p:nvPr/>
        </p:nvSpPr>
        <p:spPr bwMode="auto">
          <a:xfrm>
            <a:off x="2632652" y="4495800"/>
            <a:ext cx="1600200" cy="914400"/>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Tasks</a:t>
            </a:r>
          </a:p>
        </p:txBody>
      </p:sp>
      <p:sp>
        <p:nvSpPr>
          <p:cNvPr id="9" name="Rectangle 8"/>
          <p:cNvSpPr/>
          <p:nvPr/>
        </p:nvSpPr>
        <p:spPr bwMode="auto">
          <a:xfrm>
            <a:off x="4911147" y="4828310"/>
            <a:ext cx="1600200" cy="1420090"/>
          </a:xfrm>
          <a:prstGeom prst="rect">
            <a:avLst/>
          </a:prstGeom>
          <a:solidFill>
            <a:schemeClr val="accent4"/>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Assignments</a:t>
            </a:r>
          </a:p>
        </p:txBody>
      </p:sp>
      <p:sp>
        <p:nvSpPr>
          <p:cNvPr id="10" name="Rectangle 9"/>
          <p:cNvSpPr/>
          <p:nvPr/>
        </p:nvSpPr>
        <p:spPr bwMode="auto">
          <a:xfrm>
            <a:off x="7189643" y="4502728"/>
            <a:ext cx="1600200" cy="914400"/>
          </a:xfrm>
          <a:prstGeom prst="rect">
            <a:avLst/>
          </a:prstGeom>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Resources</a:t>
            </a:r>
          </a:p>
        </p:txBody>
      </p:sp>
      <p:cxnSp>
        <p:nvCxnSpPr>
          <p:cNvPr id="12" name="Elbow Connector 11"/>
          <p:cNvCxnSpPr>
            <a:stCxn id="8" idx="3"/>
            <a:endCxn id="9" idx="1"/>
          </p:cNvCxnSpPr>
          <p:nvPr/>
        </p:nvCxnSpPr>
        <p:spPr bwMode="auto">
          <a:xfrm>
            <a:off x="4232852" y="4953000"/>
            <a:ext cx="678295" cy="585355"/>
          </a:xfrm>
          <a:prstGeom prst="bentConnector3">
            <a:avLst>
              <a:gd name="adj1" fmla="val 50000"/>
            </a:avLst>
          </a:prstGeom>
          <a:solidFill>
            <a:schemeClr val="accent1"/>
          </a:solidFill>
          <a:ln w="38100" cap="flat" cmpd="sng" algn="ctr">
            <a:solidFill>
              <a:schemeClr val="tx1"/>
            </a:solidFill>
            <a:prstDash val="solid"/>
            <a:round/>
            <a:headEnd type="none" w="med" len="med"/>
            <a:tailEnd type="none" w="med" len="med"/>
          </a:ln>
          <a:effectLst/>
        </p:spPr>
      </p:cxnSp>
      <p:cxnSp>
        <p:nvCxnSpPr>
          <p:cNvPr id="13" name="Elbow Connector 12"/>
          <p:cNvCxnSpPr>
            <a:stCxn id="9" idx="3"/>
            <a:endCxn id="10" idx="1"/>
          </p:cNvCxnSpPr>
          <p:nvPr/>
        </p:nvCxnSpPr>
        <p:spPr bwMode="auto">
          <a:xfrm flipV="1">
            <a:off x="6511347" y="4959928"/>
            <a:ext cx="678296" cy="578427"/>
          </a:xfrm>
          <a:prstGeom prst="bentConnector3">
            <a:avLst>
              <a:gd name="adj1" fmla="val 50000"/>
            </a:avLst>
          </a:prstGeom>
          <a:solidFill>
            <a:schemeClr val="accent1"/>
          </a:solidFill>
          <a:ln w="381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1282391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a:t>
            </a:r>
            <a:r>
              <a:rPr lang="en-US" baseline="0" dirty="0" smtClean="0"/>
              <a:t> Views</a:t>
            </a:r>
            <a:endParaRPr lang="en-US" dirty="0"/>
          </a:p>
        </p:txBody>
      </p:sp>
      <p:sp>
        <p:nvSpPr>
          <p:cNvPr id="3" name="Content Placeholder 2"/>
          <p:cNvSpPr>
            <a:spLocks noGrp="1"/>
          </p:cNvSpPr>
          <p:nvPr>
            <p:ph sz="quarter" idx="10"/>
          </p:nvPr>
        </p:nvSpPr>
        <p:spPr>
          <a:xfrm>
            <a:off x="228600" y="856983"/>
            <a:ext cx="8686800" cy="3850099"/>
          </a:xfrm>
        </p:spPr>
        <p:txBody>
          <a:bodyPr/>
          <a:lstStyle/>
          <a:p>
            <a:r>
              <a:rPr lang="en-US" sz="2400" dirty="0" smtClean="0"/>
              <a:t>Task Views</a:t>
            </a:r>
          </a:p>
          <a:p>
            <a:pPr lvl="1"/>
            <a:r>
              <a:rPr lang="en-US" sz="2000" dirty="0" smtClean="0"/>
              <a:t>Gantt Chart</a:t>
            </a:r>
          </a:p>
          <a:p>
            <a:pPr lvl="1"/>
            <a:r>
              <a:rPr lang="en-US" sz="2000" dirty="0" smtClean="0"/>
              <a:t>Task Sheet</a:t>
            </a:r>
          </a:p>
          <a:p>
            <a:r>
              <a:rPr lang="en-US" sz="2400" dirty="0" smtClean="0"/>
              <a:t>Resource Views</a:t>
            </a:r>
          </a:p>
          <a:p>
            <a:pPr lvl="1"/>
            <a:r>
              <a:rPr lang="en-US" sz="2000" dirty="0" smtClean="0"/>
              <a:t>Resource Sheet</a:t>
            </a:r>
          </a:p>
          <a:p>
            <a:r>
              <a:rPr lang="en-US" sz="2400" dirty="0" smtClean="0"/>
              <a:t>Assignment Views</a:t>
            </a:r>
          </a:p>
          <a:p>
            <a:pPr lvl="1"/>
            <a:r>
              <a:rPr lang="en-US" sz="2000" dirty="0" smtClean="0"/>
              <a:t>Task Usage</a:t>
            </a:r>
          </a:p>
          <a:p>
            <a:pPr lvl="1"/>
            <a:r>
              <a:rPr lang="en-US" sz="2000" dirty="0" smtClean="0"/>
              <a:t>Resource Usage</a:t>
            </a:r>
          </a:p>
        </p:txBody>
      </p:sp>
      <p:sp>
        <p:nvSpPr>
          <p:cNvPr id="8" name="Rectangle 7"/>
          <p:cNvSpPr/>
          <p:nvPr/>
        </p:nvSpPr>
        <p:spPr bwMode="auto">
          <a:xfrm>
            <a:off x="2632652" y="4495800"/>
            <a:ext cx="1600200" cy="914400"/>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Tasks</a:t>
            </a:r>
          </a:p>
        </p:txBody>
      </p:sp>
      <p:sp>
        <p:nvSpPr>
          <p:cNvPr id="9" name="Rectangle 8"/>
          <p:cNvSpPr/>
          <p:nvPr/>
        </p:nvSpPr>
        <p:spPr bwMode="auto">
          <a:xfrm>
            <a:off x="4911147" y="4828310"/>
            <a:ext cx="1600200" cy="1420090"/>
          </a:xfrm>
          <a:prstGeom prst="rect">
            <a:avLst/>
          </a:prstGeom>
          <a:solidFill>
            <a:schemeClr val="accent4"/>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Assignments</a:t>
            </a:r>
          </a:p>
        </p:txBody>
      </p:sp>
      <p:sp>
        <p:nvSpPr>
          <p:cNvPr id="10" name="Rectangle 9"/>
          <p:cNvSpPr/>
          <p:nvPr/>
        </p:nvSpPr>
        <p:spPr bwMode="auto">
          <a:xfrm>
            <a:off x="7189643" y="4502728"/>
            <a:ext cx="1600200" cy="914400"/>
          </a:xfrm>
          <a:prstGeom prst="rect">
            <a:avLst/>
          </a:prstGeom>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Resources</a:t>
            </a:r>
          </a:p>
        </p:txBody>
      </p:sp>
      <p:cxnSp>
        <p:nvCxnSpPr>
          <p:cNvPr id="12" name="Elbow Connector 11"/>
          <p:cNvCxnSpPr>
            <a:stCxn id="8" idx="3"/>
            <a:endCxn id="9" idx="1"/>
          </p:cNvCxnSpPr>
          <p:nvPr/>
        </p:nvCxnSpPr>
        <p:spPr bwMode="auto">
          <a:xfrm>
            <a:off x="4232852" y="4953000"/>
            <a:ext cx="678295" cy="585355"/>
          </a:xfrm>
          <a:prstGeom prst="bentConnector3">
            <a:avLst>
              <a:gd name="adj1" fmla="val 50000"/>
            </a:avLst>
          </a:prstGeom>
          <a:solidFill>
            <a:schemeClr val="accent1"/>
          </a:solidFill>
          <a:ln w="38100" cap="flat" cmpd="sng" algn="ctr">
            <a:solidFill>
              <a:schemeClr val="tx1"/>
            </a:solidFill>
            <a:prstDash val="solid"/>
            <a:round/>
            <a:headEnd type="none" w="med" len="med"/>
            <a:tailEnd type="none" w="med" len="med"/>
          </a:ln>
          <a:effectLst/>
        </p:spPr>
      </p:cxnSp>
      <p:cxnSp>
        <p:nvCxnSpPr>
          <p:cNvPr id="13" name="Elbow Connector 12"/>
          <p:cNvCxnSpPr>
            <a:stCxn id="9" idx="3"/>
            <a:endCxn id="10" idx="1"/>
          </p:cNvCxnSpPr>
          <p:nvPr/>
        </p:nvCxnSpPr>
        <p:spPr bwMode="auto">
          <a:xfrm flipV="1">
            <a:off x="6511347" y="4959928"/>
            <a:ext cx="678296" cy="578427"/>
          </a:xfrm>
          <a:prstGeom prst="bentConnector3">
            <a:avLst>
              <a:gd name="adj1" fmla="val 50000"/>
            </a:avLst>
          </a:prstGeom>
          <a:solidFill>
            <a:schemeClr val="accent1"/>
          </a:solidFill>
          <a:ln w="381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109165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Anatomy of Project Views</a:t>
            </a:r>
            <a:endParaRPr lang="en-US" dirty="0"/>
          </a:p>
        </p:txBody>
      </p:sp>
      <p:sp>
        <p:nvSpPr>
          <p:cNvPr id="3" name="Content Placeholder 2"/>
          <p:cNvSpPr>
            <a:spLocks noGrp="1"/>
          </p:cNvSpPr>
          <p:nvPr>
            <p:ph sz="quarter" idx="10"/>
          </p:nvPr>
        </p:nvSpPr>
        <p:spPr/>
        <p:txBody>
          <a:bodyPr/>
          <a:lstStyle/>
          <a:p>
            <a:r>
              <a:rPr lang="en-US" dirty="0" smtClean="0">
                <a:solidFill>
                  <a:schemeClr val="bg1">
                    <a:lumMod val="50000"/>
                  </a:schemeClr>
                </a:solidFill>
              </a:rPr>
              <a:t>Single or Combination</a:t>
            </a:r>
          </a:p>
          <a:p>
            <a:r>
              <a:rPr lang="en-US" dirty="0" smtClean="0">
                <a:solidFill>
                  <a:schemeClr val="bg1">
                    <a:lumMod val="50000"/>
                  </a:schemeClr>
                </a:solidFill>
              </a:rPr>
              <a:t>Screen</a:t>
            </a:r>
          </a:p>
          <a:p>
            <a:pPr lvl="1"/>
            <a:r>
              <a:rPr lang="en-US" b="1" dirty="0" smtClean="0"/>
              <a:t>Data Focus (i.e. Tasks, Resources, Assignments)</a:t>
            </a:r>
          </a:p>
          <a:p>
            <a:pPr lvl="1"/>
            <a:r>
              <a:rPr lang="en-US" dirty="0" smtClean="0">
                <a:solidFill>
                  <a:schemeClr val="bg1">
                    <a:lumMod val="50000"/>
                  </a:schemeClr>
                </a:solidFill>
              </a:rPr>
              <a:t>Chart, Detail Grid, or other Visual Display</a:t>
            </a:r>
          </a:p>
          <a:p>
            <a:r>
              <a:rPr lang="en-US" b="1" dirty="0" smtClean="0"/>
              <a:t>Data Table (initial default)</a:t>
            </a:r>
          </a:p>
          <a:p>
            <a:r>
              <a:rPr lang="en-US" dirty="0" smtClean="0">
                <a:solidFill>
                  <a:schemeClr val="bg1">
                    <a:lumMod val="50000"/>
                  </a:schemeClr>
                </a:solidFill>
              </a:rPr>
              <a:t>Text Styles and Bar Styles</a:t>
            </a:r>
          </a:p>
          <a:p>
            <a:r>
              <a:rPr lang="en-US" dirty="0" smtClean="0">
                <a:solidFill>
                  <a:schemeClr val="bg1">
                    <a:lumMod val="50000"/>
                  </a:schemeClr>
                </a:solidFill>
              </a:rPr>
              <a:t>Other</a:t>
            </a:r>
          </a:p>
          <a:p>
            <a:pPr lvl="1"/>
            <a:r>
              <a:rPr lang="en-US" dirty="0" smtClean="0">
                <a:solidFill>
                  <a:schemeClr val="bg1">
                    <a:lumMod val="50000"/>
                  </a:schemeClr>
                </a:solidFill>
              </a:rPr>
              <a:t>Print Setup</a:t>
            </a:r>
          </a:p>
          <a:p>
            <a:pPr lvl="1"/>
            <a:r>
              <a:rPr lang="en-US" dirty="0" smtClean="0">
                <a:solidFill>
                  <a:schemeClr val="bg1">
                    <a:lumMod val="50000"/>
                  </a:schemeClr>
                </a:solidFill>
              </a:rPr>
              <a:t>Filter</a:t>
            </a:r>
            <a:r>
              <a:rPr lang="en-US" dirty="0">
                <a:solidFill>
                  <a:schemeClr val="bg1">
                    <a:lumMod val="50000"/>
                  </a:schemeClr>
                </a:solidFill>
              </a:rPr>
              <a:t> </a:t>
            </a:r>
            <a:r>
              <a:rPr lang="en-US" dirty="0" smtClean="0">
                <a:solidFill>
                  <a:schemeClr val="bg1">
                    <a:lumMod val="50000"/>
                  </a:schemeClr>
                </a:solidFill>
              </a:rPr>
              <a:t>and Highlight</a:t>
            </a:r>
          </a:p>
          <a:p>
            <a:pPr lvl="1"/>
            <a:r>
              <a:rPr lang="en-US" dirty="0" smtClean="0">
                <a:solidFill>
                  <a:schemeClr val="bg1">
                    <a:lumMod val="50000"/>
                  </a:schemeClr>
                </a:solidFill>
              </a:rPr>
              <a:t>Timescale</a:t>
            </a:r>
          </a:p>
        </p:txBody>
      </p:sp>
    </p:spTree>
    <p:extLst>
      <p:ext uri="{BB962C8B-B14F-4D97-AF65-F5344CB8AC3E}">
        <p14:creationId xmlns:p14="http://schemas.microsoft.com/office/powerpoint/2010/main" val="20630856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Project Table Concept</a:t>
            </a:r>
            <a:endParaRPr lang="en-US" dirty="0"/>
          </a:p>
        </p:txBody>
      </p:sp>
      <p:sp>
        <p:nvSpPr>
          <p:cNvPr id="5" name="Content Placeholder 4"/>
          <p:cNvSpPr>
            <a:spLocks noGrp="1"/>
          </p:cNvSpPr>
          <p:nvPr>
            <p:ph sz="quarter" idx="10"/>
          </p:nvPr>
        </p:nvSpPr>
        <p:spPr>
          <a:xfrm>
            <a:off x="228600" y="856984"/>
            <a:ext cx="8686800" cy="1124216"/>
          </a:xfrm>
        </p:spPr>
        <p:txBody>
          <a:bodyPr/>
          <a:lstStyle/>
          <a:p>
            <a:r>
              <a:rPr lang="en-US" sz="2400" dirty="0" smtClean="0"/>
              <a:t>Queries or SQL Views</a:t>
            </a:r>
          </a:p>
          <a:p>
            <a:r>
              <a:rPr lang="en-US" sz="2400" dirty="0" smtClean="0"/>
              <a:t>A collection of data columns represented by a useful name</a:t>
            </a:r>
            <a:endParaRPr lang="en-US" sz="2400" dirty="0"/>
          </a:p>
        </p:txBody>
      </p:sp>
      <p:sp>
        <p:nvSpPr>
          <p:cNvPr id="7" name="TextBox 6"/>
          <p:cNvSpPr txBox="1"/>
          <p:nvPr/>
        </p:nvSpPr>
        <p:spPr>
          <a:xfrm>
            <a:off x="1345679" y="2430482"/>
            <a:ext cx="1880643" cy="3970318"/>
          </a:xfrm>
          <a:prstGeom prst="rect">
            <a:avLst/>
          </a:prstGeom>
          <a:noFill/>
        </p:spPr>
        <p:txBody>
          <a:bodyPr wrap="none" rtlCol="0">
            <a:spAutoFit/>
          </a:bodyPr>
          <a:lstStyle/>
          <a:p>
            <a:r>
              <a:rPr lang="en-US" sz="1400" dirty="0" smtClean="0"/>
              <a:t>% Complete</a:t>
            </a:r>
          </a:p>
          <a:p>
            <a:r>
              <a:rPr lang="en-US" sz="1400" dirty="0" smtClean="0"/>
              <a:t>% Work Complete</a:t>
            </a:r>
          </a:p>
          <a:p>
            <a:r>
              <a:rPr lang="en-US" sz="1400" dirty="0" smtClean="0"/>
              <a:t>Actual Cost</a:t>
            </a:r>
          </a:p>
          <a:p>
            <a:r>
              <a:rPr lang="en-US" sz="1400" dirty="0" smtClean="0"/>
              <a:t>Actual Duration</a:t>
            </a:r>
          </a:p>
          <a:p>
            <a:r>
              <a:rPr lang="en-US" sz="1400" dirty="0" smtClean="0"/>
              <a:t>Actual Work</a:t>
            </a:r>
          </a:p>
          <a:p>
            <a:r>
              <a:rPr lang="en-US" sz="1400" dirty="0" smtClean="0"/>
              <a:t>Baseline Cost</a:t>
            </a:r>
          </a:p>
          <a:p>
            <a:r>
              <a:rPr lang="en-US" sz="1400" dirty="0" smtClean="0"/>
              <a:t>Baseline Duration</a:t>
            </a:r>
          </a:p>
          <a:p>
            <a:r>
              <a:rPr lang="en-US" sz="1400" dirty="0" smtClean="0"/>
              <a:t>Baseline Work</a:t>
            </a:r>
          </a:p>
          <a:p>
            <a:r>
              <a:rPr lang="en-US" sz="1400" dirty="0" smtClean="0"/>
              <a:t>Cost</a:t>
            </a:r>
          </a:p>
          <a:p>
            <a:r>
              <a:rPr lang="en-US" sz="1400" dirty="0" smtClean="0"/>
              <a:t>Duration</a:t>
            </a:r>
          </a:p>
          <a:p>
            <a:r>
              <a:rPr lang="en-US" sz="1400" dirty="0" smtClean="0"/>
              <a:t>Finish Date</a:t>
            </a:r>
          </a:p>
          <a:p>
            <a:r>
              <a:rPr lang="en-US" sz="1400" dirty="0" smtClean="0"/>
              <a:t>Name</a:t>
            </a:r>
          </a:p>
          <a:p>
            <a:r>
              <a:rPr lang="en-US" sz="1400" dirty="0" smtClean="0"/>
              <a:t>Remaining Work</a:t>
            </a:r>
          </a:p>
          <a:p>
            <a:r>
              <a:rPr lang="en-US" sz="1400" dirty="0" smtClean="0"/>
              <a:t>Start Date</a:t>
            </a:r>
          </a:p>
          <a:p>
            <a:r>
              <a:rPr lang="en-US" sz="1400" dirty="0" smtClean="0"/>
              <a:t>Work</a:t>
            </a:r>
          </a:p>
          <a:p>
            <a:endParaRPr lang="en-US" sz="1400" dirty="0" smtClean="0"/>
          </a:p>
          <a:p>
            <a:r>
              <a:rPr lang="en-US" sz="1400" dirty="0" smtClean="0"/>
              <a:t>…20,000+ data fields</a:t>
            </a:r>
          </a:p>
          <a:p>
            <a:endParaRPr lang="en-US" sz="1400" dirty="0"/>
          </a:p>
        </p:txBody>
      </p:sp>
      <p:sp>
        <p:nvSpPr>
          <p:cNvPr id="8" name="TextBox 7"/>
          <p:cNvSpPr txBox="1"/>
          <p:nvPr/>
        </p:nvSpPr>
        <p:spPr>
          <a:xfrm>
            <a:off x="357042" y="2133600"/>
            <a:ext cx="3857916" cy="338554"/>
          </a:xfrm>
          <a:prstGeom prst="rect">
            <a:avLst/>
          </a:prstGeom>
          <a:noFill/>
        </p:spPr>
        <p:txBody>
          <a:bodyPr wrap="none" rtlCol="0">
            <a:spAutoFit/>
          </a:bodyPr>
          <a:lstStyle/>
          <a:p>
            <a:r>
              <a:rPr lang="en-US" sz="1600" b="1" dirty="0" smtClean="0"/>
              <a:t>EXISTING PROJECT TASK COLUMNS</a:t>
            </a:r>
            <a:endParaRPr lang="en-US" sz="1600" b="1" dirty="0"/>
          </a:p>
        </p:txBody>
      </p:sp>
      <p:sp>
        <p:nvSpPr>
          <p:cNvPr id="9" name="TextBox 8"/>
          <p:cNvSpPr txBox="1"/>
          <p:nvPr/>
        </p:nvSpPr>
        <p:spPr>
          <a:xfrm>
            <a:off x="5281758" y="2133600"/>
            <a:ext cx="3505200" cy="584775"/>
          </a:xfrm>
          <a:prstGeom prst="rect">
            <a:avLst/>
          </a:prstGeom>
          <a:noFill/>
        </p:spPr>
        <p:txBody>
          <a:bodyPr wrap="square" rtlCol="0">
            <a:spAutoFit/>
          </a:bodyPr>
          <a:lstStyle/>
          <a:p>
            <a:r>
              <a:rPr lang="en-US" sz="1600" b="1" dirty="0" smtClean="0"/>
              <a:t>THE ENTRY TABLE WHEN I’M USING THE GANTT CHART</a:t>
            </a:r>
            <a:endParaRPr lang="en-US" sz="1600" b="1" dirty="0"/>
          </a:p>
        </p:txBody>
      </p:sp>
      <p:sp>
        <p:nvSpPr>
          <p:cNvPr id="10" name="TextBox 9"/>
          <p:cNvSpPr txBox="1"/>
          <p:nvPr/>
        </p:nvSpPr>
        <p:spPr>
          <a:xfrm>
            <a:off x="6394600" y="2887652"/>
            <a:ext cx="1279517" cy="1815882"/>
          </a:xfrm>
          <a:prstGeom prst="rect">
            <a:avLst/>
          </a:prstGeom>
          <a:noFill/>
        </p:spPr>
        <p:txBody>
          <a:bodyPr wrap="none" rtlCol="0">
            <a:spAutoFit/>
          </a:bodyPr>
          <a:lstStyle/>
          <a:p>
            <a:r>
              <a:rPr lang="en-US" sz="1400" dirty="0" smtClean="0"/>
              <a:t>Indicators</a:t>
            </a:r>
          </a:p>
          <a:p>
            <a:r>
              <a:rPr lang="en-US" sz="1400" dirty="0" smtClean="0"/>
              <a:t>Task Type</a:t>
            </a:r>
          </a:p>
          <a:p>
            <a:r>
              <a:rPr lang="en-US" sz="1400" dirty="0" smtClean="0"/>
              <a:t>Name</a:t>
            </a:r>
          </a:p>
          <a:p>
            <a:r>
              <a:rPr lang="en-US" sz="1400" dirty="0" smtClean="0"/>
              <a:t>Duration</a:t>
            </a:r>
          </a:p>
          <a:p>
            <a:r>
              <a:rPr lang="en-US" sz="1400" dirty="0" smtClean="0"/>
              <a:t>Start Date</a:t>
            </a:r>
          </a:p>
          <a:p>
            <a:r>
              <a:rPr lang="en-US" sz="1400" dirty="0" smtClean="0"/>
              <a:t>Finish Date</a:t>
            </a:r>
          </a:p>
          <a:p>
            <a:r>
              <a:rPr lang="en-US" sz="1400" dirty="0" smtClean="0"/>
              <a:t>Predecessors</a:t>
            </a:r>
          </a:p>
          <a:p>
            <a:r>
              <a:rPr lang="en-US" sz="1400" dirty="0" smtClean="0"/>
              <a:t>Resources</a:t>
            </a:r>
          </a:p>
        </p:txBody>
      </p:sp>
    </p:spTree>
    <p:extLst>
      <p:ext uri="{BB962C8B-B14F-4D97-AF65-F5344CB8AC3E}">
        <p14:creationId xmlns:p14="http://schemas.microsoft.com/office/powerpoint/2010/main" val="11756675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Project Tables</a:t>
            </a:r>
            <a:endParaRPr lang="en-US" dirty="0"/>
          </a:p>
        </p:txBody>
      </p:sp>
      <p:sp>
        <p:nvSpPr>
          <p:cNvPr id="5" name="Content Placeholder 4"/>
          <p:cNvSpPr>
            <a:spLocks noGrp="1"/>
          </p:cNvSpPr>
          <p:nvPr>
            <p:ph sz="quarter" idx="10"/>
          </p:nvPr>
        </p:nvSpPr>
        <p:spPr>
          <a:xfrm>
            <a:off x="228600" y="856984"/>
            <a:ext cx="8686800" cy="1429016"/>
          </a:xfrm>
        </p:spPr>
        <p:txBody>
          <a:bodyPr/>
          <a:lstStyle/>
          <a:p>
            <a:r>
              <a:rPr lang="en-US" sz="2000" dirty="0" smtClean="0"/>
              <a:t>Data will be relative to the current view</a:t>
            </a:r>
          </a:p>
          <a:p>
            <a:r>
              <a:rPr lang="en-US" sz="2000" dirty="0" smtClean="0"/>
              <a:t>For example, if you open the Task Usage View and show the Cost Table, you will see current, baseline, actual cost data for assignments.</a:t>
            </a:r>
            <a:endParaRPr lang="en-US" sz="2000" dirty="0"/>
          </a:p>
        </p:txBody>
      </p:sp>
      <p:graphicFrame>
        <p:nvGraphicFramePr>
          <p:cNvPr id="6" name="Content Placeholder 3"/>
          <p:cNvGraphicFramePr>
            <a:graphicFrameLocks/>
          </p:cNvGraphicFramePr>
          <p:nvPr>
            <p:extLst>
              <p:ext uri="{D42A27DB-BD31-4B8C-83A1-F6EECF244321}">
                <p14:modId xmlns:p14="http://schemas.microsoft.com/office/powerpoint/2010/main" val="1800724391"/>
              </p:ext>
            </p:extLst>
          </p:nvPr>
        </p:nvGraphicFramePr>
        <p:xfrm>
          <a:off x="228600" y="2438400"/>
          <a:ext cx="8686800" cy="2713566"/>
        </p:xfrm>
        <a:graphic>
          <a:graphicData uri="http://schemas.openxmlformats.org/drawingml/2006/table">
            <a:tbl>
              <a:tblPr firstRow="1" bandRow="1">
                <a:tableStyleId>{912C8C85-51F0-491E-9774-3900AFEF0FD7}</a:tableStyleId>
              </a:tblPr>
              <a:tblGrid>
                <a:gridCol w="1447800">
                  <a:extLst>
                    <a:ext uri="{9D8B030D-6E8A-4147-A177-3AD203B41FA5}">
                      <a16:colId xmlns:a16="http://schemas.microsoft.com/office/drawing/2014/main" val="1413798727"/>
                    </a:ext>
                  </a:extLst>
                </a:gridCol>
                <a:gridCol w="2413000">
                  <a:extLst>
                    <a:ext uri="{9D8B030D-6E8A-4147-A177-3AD203B41FA5}">
                      <a16:colId xmlns:a16="http://schemas.microsoft.com/office/drawing/2014/main" val="3990573734"/>
                    </a:ext>
                  </a:extLst>
                </a:gridCol>
                <a:gridCol w="2413000">
                  <a:extLst>
                    <a:ext uri="{9D8B030D-6E8A-4147-A177-3AD203B41FA5}">
                      <a16:colId xmlns:a16="http://schemas.microsoft.com/office/drawing/2014/main" val="1951390587"/>
                    </a:ext>
                  </a:extLst>
                </a:gridCol>
                <a:gridCol w="2413000">
                  <a:extLst>
                    <a:ext uri="{9D8B030D-6E8A-4147-A177-3AD203B41FA5}">
                      <a16:colId xmlns:a16="http://schemas.microsoft.com/office/drawing/2014/main" val="15671115"/>
                    </a:ext>
                  </a:extLst>
                </a:gridCol>
              </a:tblGrid>
              <a:tr h="593513">
                <a:tc>
                  <a:txBody>
                    <a:bodyPr/>
                    <a:lstStyle/>
                    <a:p>
                      <a:pPr algn="ctr"/>
                      <a:endParaRPr lang="en-US" dirty="0"/>
                    </a:p>
                  </a:txBody>
                  <a:tcPr/>
                </a:tc>
                <a:tc>
                  <a:txBody>
                    <a:bodyPr/>
                    <a:lstStyle/>
                    <a:p>
                      <a:pPr algn="ctr"/>
                      <a:r>
                        <a:rPr lang="en-US" dirty="0" smtClean="0"/>
                        <a:t>Current Expectation</a:t>
                      </a:r>
                    </a:p>
                    <a:p>
                      <a:pPr algn="ctr"/>
                      <a:r>
                        <a:rPr lang="en-US" dirty="0" smtClean="0"/>
                        <a:t>(Planned and Real)</a:t>
                      </a:r>
                      <a:endParaRPr lang="en-US" dirty="0"/>
                    </a:p>
                  </a:txBody>
                  <a:tcPr/>
                </a:tc>
                <a:tc>
                  <a:txBody>
                    <a:bodyPr/>
                    <a:lstStyle/>
                    <a:p>
                      <a:pPr algn="ctr"/>
                      <a:r>
                        <a:rPr lang="en-US" dirty="0" smtClean="0"/>
                        <a:t>Original Expectation</a:t>
                      </a:r>
                    </a:p>
                    <a:p>
                      <a:pPr algn="ctr"/>
                      <a:r>
                        <a:rPr lang="en-US" dirty="0" smtClean="0"/>
                        <a:t>(Baseline)</a:t>
                      </a:r>
                      <a:endParaRPr lang="en-US" dirty="0"/>
                    </a:p>
                  </a:txBody>
                  <a:tcPr/>
                </a:tc>
                <a:tc>
                  <a:txBody>
                    <a:bodyPr/>
                    <a:lstStyle/>
                    <a:p>
                      <a:pPr algn="ctr"/>
                      <a:r>
                        <a:rPr lang="en-US" baseline="0" dirty="0" smtClean="0"/>
                        <a:t>Actuals Comparisons</a:t>
                      </a:r>
                      <a:endParaRPr lang="en-US" dirty="0"/>
                    </a:p>
                  </a:txBody>
                  <a:tcPr/>
                </a:tc>
                <a:extLst>
                  <a:ext uri="{0D108BD9-81ED-4DB2-BD59-A6C34878D82A}">
                    <a16:rowId xmlns:a16="http://schemas.microsoft.com/office/drawing/2014/main" val="1354998228"/>
                  </a:ext>
                </a:extLst>
              </a:tr>
              <a:tr h="691162">
                <a:tc>
                  <a:txBody>
                    <a:bodyPr/>
                    <a:lstStyle/>
                    <a:p>
                      <a:pPr algn="ctr"/>
                      <a:r>
                        <a:rPr lang="en-US" dirty="0" smtClean="0"/>
                        <a:t>Durations</a:t>
                      </a:r>
                    </a:p>
                    <a:p>
                      <a:pPr algn="ctr"/>
                      <a:r>
                        <a:rPr lang="en-US" dirty="0" smtClean="0"/>
                        <a:t>Dates</a:t>
                      </a:r>
                      <a:endParaRPr lang="en-US" dirty="0"/>
                    </a:p>
                  </a:txBody>
                  <a:tcPr/>
                </a:tc>
                <a:tc>
                  <a:txBody>
                    <a:bodyPr/>
                    <a:lstStyle/>
                    <a:p>
                      <a:pPr algn="ctr"/>
                      <a:r>
                        <a:rPr lang="en-US" dirty="0" smtClean="0"/>
                        <a:t>Entry, Usage</a:t>
                      </a:r>
                      <a:endParaRPr lang="en-US" dirty="0"/>
                    </a:p>
                  </a:txBody>
                  <a:tcPr/>
                </a:tc>
                <a:tc>
                  <a:txBody>
                    <a:bodyPr/>
                    <a:lstStyle/>
                    <a:p>
                      <a:pPr algn="ctr"/>
                      <a:r>
                        <a:rPr lang="en-US" dirty="0" smtClean="0"/>
                        <a:t>Baseline</a:t>
                      </a:r>
                      <a:endParaRPr lang="en-US" dirty="0"/>
                    </a:p>
                  </a:txBody>
                  <a:tcPr/>
                </a:tc>
                <a:tc>
                  <a:txBody>
                    <a:bodyPr/>
                    <a:lstStyle/>
                    <a:p>
                      <a:pPr algn="ctr"/>
                      <a:r>
                        <a:rPr lang="en-US" dirty="0" smtClean="0"/>
                        <a:t>Tracking</a:t>
                      </a:r>
                      <a:endParaRPr lang="en-US" dirty="0"/>
                    </a:p>
                  </a:txBody>
                  <a:tcPr/>
                </a:tc>
                <a:extLst>
                  <a:ext uri="{0D108BD9-81ED-4DB2-BD59-A6C34878D82A}">
                    <a16:rowId xmlns:a16="http://schemas.microsoft.com/office/drawing/2014/main" val="143099025"/>
                  </a:ext>
                </a:extLst>
              </a:tr>
              <a:tr h="691162">
                <a:tc>
                  <a:txBody>
                    <a:bodyPr/>
                    <a:lstStyle/>
                    <a:p>
                      <a:pPr algn="ctr"/>
                      <a:r>
                        <a:rPr lang="en-US" dirty="0" smtClean="0"/>
                        <a:t>Work</a:t>
                      </a:r>
                      <a:endParaRPr lang="en-US" dirty="0"/>
                    </a:p>
                  </a:txBody>
                  <a:tcPr/>
                </a:tc>
                <a:tc>
                  <a:txBody>
                    <a:bodyPr/>
                    <a:lstStyle/>
                    <a:p>
                      <a:pPr algn="ctr"/>
                      <a:r>
                        <a:rPr lang="en-US" dirty="0" smtClean="0"/>
                        <a:t>Usage,</a:t>
                      </a:r>
                      <a:r>
                        <a:rPr lang="en-US" baseline="0" dirty="0" smtClean="0"/>
                        <a:t> </a:t>
                      </a:r>
                      <a:r>
                        <a:rPr lang="en-US" dirty="0" smtClean="0"/>
                        <a:t>Work</a:t>
                      </a:r>
                      <a:endParaRPr lang="en-US" dirty="0"/>
                    </a:p>
                  </a:txBody>
                  <a:tcPr/>
                </a:tc>
                <a:tc>
                  <a:txBody>
                    <a:bodyPr/>
                    <a:lstStyle/>
                    <a:p>
                      <a:pPr algn="ctr"/>
                      <a:r>
                        <a:rPr lang="en-US" dirty="0" smtClean="0"/>
                        <a:t>Work, Baseline</a:t>
                      </a:r>
                      <a:endParaRPr lang="en-US" dirty="0"/>
                    </a:p>
                  </a:txBody>
                  <a:tcPr/>
                </a:tc>
                <a:tc>
                  <a:txBody>
                    <a:bodyPr/>
                    <a:lstStyle/>
                    <a:p>
                      <a:pPr algn="ctr"/>
                      <a:r>
                        <a:rPr lang="en-US" dirty="0" smtClean="0"/>
                        <a:t>Work, Tracking</a:t>
                      </a:r>
                      <a:endParaRPr lang="en-US" dirty="0"/>
                    </a:p>
                  </a:txBody>
                  <a:tcPr/>
                </a:tc>
                <a:extLst>
                  <a:ext uri="{0D108BD9-81ED-4DB2-BD59-A6C34878D82A}">
                    <a16:rowId xmlns:a16="http://schemas.microsoft.com/office/drawing/2014/main" val="3239670398"/>
                  </a:ext>
                </a:extLst>
              </a:tr>
              <a:tr h="691162">
                <a:tc>
                  <a:txBody>
                    <a:bodyPr/>
                    <a:lstStyle/>
                    <a:p>
                      <a:pPr algn="ctr"/>
                      <a:r>
                        <a:rPr lang="en-US" dirty="0" smtClean="0"/>
                        <a:t>Cost</a:t>
                      </a:r>
                      <a:endParaRPr lang="en-US" dirty="0"/>
                    </a:p>
                  </a:txBody>
                  <a:tcPr/>
                </a:tc>
                <a:tc>
                  <a:txBody>
                    <a:bodyPr/>
                    <a:lstStyle/>
                    <a:p>
                      <a:pPr algn="ctr"/>
                      <a:r>
                        <a:rPr lang="en-US" dirty="0" smtClean="0"/>
                        <a:t>Cost</a:t>
                      </a:r>
                      <a:endParaRPr lang="en-US" dirty="0"/>
                    </a:p>
                  </a:txBody>
                  <a:tcPr/>
                </a:tc>
                <a:tc>
                  <a:txBody>
                    <a:bodyPr/>
                    <a:lstStyle/>
                    <a:p>
                      <a:pPr algn="ctr"/>
                      <a:r>
                        <a:rPr lang="en-US" dirty="0" smtClean="0"/>
                        <a:t>Cost, Baseline</a:t>
                      </a:r>
                      <a:endParaRPr lang="en-US" dirty="0"/>
                    </a:p>
                  </a:txBody>
                  <a:tcPr/>
                </a:tc>
                <a:tc>
                  <a:txBody>
                    <a:bodyPr/>
                    <a:lstStyle/>
                    <a:p>
                      <a:pPr algn="ctr"/>
                      <a:r>
                        <a:rPr lang="en-US" dirty="0" smtClean="0"/>
                        <a:t>Cost, Tracking</a:t>
                      </a:r>
                      <a:endParaRPr lang="en-US" dirty="0"/>
                    </a:p>
                  </a:txBody>
                  <a:tcPr/>
                </a:tc>
                <a:extLst>
                  <a:ext uri="{0D108BD9-81ED-4DB2-BD59-A6C34878D82A}">
                    <a16:rowId xmlns:a16="http://schemas.microsoft.com/office/drawing/2014/main" val="2835206139"/>
                  </a:ext>
                </a:extLst>
              </a:tr>
            </a:tbl>
          </a:graphicData>
        </a:graphic>
      </p:graphicFrame>
    </p:spTree>
    <p:extLst>
      <p:ext uri="{BB962C8B-B14F-4D97-AF65-F5344CB8AC3E}">
        <p14:creationId xmlns:p14="http://schemas.microsoft.com/office/powerpoint/2010/main" val="41106042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Custom Fields</a:t>
            </a:r>
            <a:endParaRPr lang="en-US" dirty="0"/>
          </a:p>
        </p:txBody>
      </p:sp>
      <p:sp>
        <p:nvSpPr>
          <p:cNvPr id="5" name="Content Placeholder 4"/>
          <p:cNvSpPr>
            <a:spLocks noGrp="1"/>
          </p:cNvSpPr>
          <p:nvPr>
            <p:ph sz="quarter" idx="10"/>
          </p:nvPr>
        </p:nvSpPr>
        <p:spPr>
          <a:xfrm>
            <a:off x="228600" y="856984"/>
            <a:ext cx="8686800" cy="1124216"/>
          </a:xfrm>
        </p:spPr>
        <p:txBody>
          <a:bodyPr/>
          <a:lstStyle/>
          <a:p>
            <a:r>
              <a:rPr lang="en-US" sz="2400" dirty="0" smtClean="0"/>
              <a:t>Text Columns</a:t>
            </a:r>
          </a:p>
          <a:p>
            <a:r>
              <a:rPr lang="en-US" sz="2400" dirty="0" smtClean="0"/>
              <a:t>Number Columns and Calculations</a:t>
            </a:r>
            <a:endParaRPr lang="en-US" sz="2400" dirty="0"/>
          </a:p>
        </p:txBody>
      </p:sp>
      <p:sp>
        <p:nvSpPr>
          <p:cNvPr id="7" name="TextBox 6"/>
          <p:cNvSpPr txBox="1"/>
          <p:nvPr/>
        </p:nvSpPr>
        <p:spPr>
          <a:xfrm>
            <a:off x="1345679" y="2430482"/>
            <a:ext cx="2672526" cy="3539430"/>
          </a:xfrm>
          <a:prstGeom prst="rect">
            <a:avLst/>
          </a:prstGeom>
          <a:noFill/>
        </p:spPr>
        <p:txBody>
          <a:bodyPr wrap="none" rtlCol="0">
            <a:spAutoFit/>
          </a:bodyPr>
          <a:lstStyle/>
          <a:p>
            <a:r>
              <a:rPr lang="en-US" sz="1400" dirty="0" smtClean="0"/>
              <a:t>Number1 (Total Cases)</a:t>
            </a:r>
          </a:p>
          <a:p>
            <a:r>
              <a:rPr lang="en-US" sz="1400" dirty="0" smtClean="0"/>
              <a:t>Number2 (Remaining Cases)</a:t>
            </a:r>
          </a:p>
          <a:p>
            <a:r>
              <a:rPr lang="en-US" sz="1400" dirty="0" smtClean="0"/>
              <a:t>Number3 (Cases Processed)</a:t>
            </a:r>
          </a:p>
          <a:p>
            <a:r>
              <a:rPr lang="en-US" sz="1400" dirty="0" smtClean="0"/>
              <a:t>Number4 (Cases Per Hour Est)</a:t>
            </a:r>
          </a:p>
          <a:p>
            <a:r>
              <a:rPr lang="en-US" sz="1400" dirty="0" smtClean="0"/>
              <a:t>Number5 (Estimated Hours)</a:t>
            </a:r>
          </a:p>
          <a:p>
            <a:r>
              <a:rPr lang="en-US" sz="1400" dirty="0" smtClean="0"/>
              <a:t>Text1 (Branch Office)</a:t>
            </a:r>
          </a:p>
          <a:p>
            <a:r>
              <a:rPr lang="en-US" sz="1400" dirty="0" smtClean="0"/>
              <a:t>Text2 (Project Name)</a:t>
            </a:r>
          </a:p>
          <a:p>
            <a:r>
              <a:rPr lang="en-US" sz="1400" dirty="0" smtClean="0"/>
              <a:t>Text3 (Case Type)</a:t>
            </a:r>
          </a:p>
          <a:p>
            <a:r>
              <a:rPr lang="en-US" sz="1400" dirty="0" smtClean="0"/>
              <a:t>Text4</a:t>
            </a:r>
          </a:p>
          <a:p>
            <a:r>
              <a:rPr lang="en-US" sz="1400" dirty="0" smtClean="0"/>
              <a:t>Text5</a:t>
            </a:r>
          </a:p>
          <a:p>
            <a:r>
              <a:rPr lang="en-US" sz="1400" dirty="0" smtClean="0"/>
              <a:t>Text6</a:t>
            </a:r>
          </a:p>
          <a:p>
            <a:r>
              <a:rPr lang="en-US" sz="1400" dirty="0" smtClean="0"/>
              <a:t>Text7</a:t>
            </a:r>
          </a:p>
          <a:p>
            <a:r>
              <a:rPr lang="en-US" sz="1400" dirty="0" smtClean="0"/>
              <a:t>Text8</a:t>
            </a:r>
          </a:p>
          <a:p>
            <a:endParaRPr lang="en-US" sz="1400" dirty="0" smtClean="0"/>
          </a:p>
          <a:p>
            <a:r>
              <a:rPr lang="en-US" sz="1400" dirty="0" smtClean="0"/>
              <a:t>…20,000+ data fields</a:t>
            </a:r>
          </a:p>
          <a:p>
            <a:endParaRPr lang="en-US" sz="1400" dirty="0"/>
          </a:p>
        </p:txBody>
      </p:sp>
      <p:sp>
        <p:nvSpPr>
          <p:cNvPr id="8" name="TextBox 7"/>
          <p:cNvSpPr txBox="1"/>
          <p:nvPr/>
        </p:nvSpPr>
        <p:spPr>
          <a:xfrm>
            <a:off x="357042" y="2133600"/>
            <a:ext cx="4524252" cy="338554"/>
          </a:xfrm>
          <a:prstGeom prst="rect">
            <a:avLst/>
          </a:prstGeom>
          <a:noFill/>
        </p:spPr>
        <p:txBody>
          <a:bodyPr wrap="none" rtlCol="0">
            <a:spAutoFit/>
          </a:bodyPr>
          <a:lstStyle/>
          <a:p>
            <a:r>
              <a:rPr lang="en-US" sz="1600" b="1" dirty="0" smtClean="0"/>
              <a:t>CUSTOMIZABLE PROJECT TASK COLUMNS</a:t>
            </a:r>
            <a:endParaRPr lang="en-US" sz="1600" b="1" dirty="0"/>
          </a:p>
        </p:txBody>
      </p:sp>
      <p:sp>
        <p:nvSpPr>
          <p:cNvPr id="9" name="TextBox 8"/>
          <p:cNvSpPr txBox="1"/>
          <p:nvPr/>
        </p:nvSpPr>
        <p:spPr>
          <a:xfrm>
            <a:off x="5281758" y="2133600"/>
            <a:ext cx="3505200" cy="584775"/>
          </a:xfrm>
          <a:prstGeom prst="rect">
            <a:avLst/>
          </a:prstGeom>
          <a:noFill/>
        </p:spPr>
        <p:txBody>
          <a:bodyPr wrap="square" rtlCol="0">
            <a:spAutoFit/>
          </a:bodyPr>
          <a:lstStyle/>
          <a:p>
            <a:r>
              <a:rPr lang="en-US" sz="1600" b="1" dirty="0" smtClean="0"/>
              <a:t>THE CUSTOMIZED ENTRY TABLE PROVIDED FOR THE TEAM</a:t>
            </a:r>
            <a:endParaRPr lang="en-US" sz="1600" b="1" dirty="0"/>
          </a:p>
        </p:txBody>
      </p:sp>
      <p:sp>
        <p:nvSpPr>
          <p:cNvPr id="10" name="TextBox 9"/>
          <p:cNvSpPr txBox="1"/>
          <p:nvPr/>
        </p:nvSpPr>
        <p:spPr>
          <a:xfrm>
            <a:off x="6101571" y="2795587"/>
            <a:ext cx="1865575" cy="2462213"/>
          </a:xfrm>
          <a:prstGeom prst="rect">
            <a:avLst/>
          </a:prstGeom>
          <a:noFill/>
        </p:spPr>
        <p:txBody>
          <a:bodyPr wrap="none" rtlCol="0">
            <a:spAutoFit/>
          </a:bodyPr>
          <a:lstStyle/>
          <a:p>
            <a:r>
              <a:rPr lang="en-US" sz="1400" dirty="0" smtClean="0"/>
              <a:t>Indicators</a:t>
            </a:r>
          </a:p>
          <a:p>
            <a:r>
              <a:rPr lang="en-US" sz="1400" dirty="0" smtClean="0"/>
              <a:t>Task Type</a:t>
            </a:r>
          </a:p>
          <a:p>
            <a:r>
              <a:rPr lang="en-US" sz="1400" dirty="0" smtClean="0"/>
              <a:t>Name</a:t>
            </a:r>
          </a:p>
          <a:p>
            <a:r>
              <a:rPr lang="en-US" sz="1400" dirty="0" smtClean="0"/>
              <a:t>Duration</a:t>
            </a:r>
          </a:p>
          <a:p>
            <a:r>
              <a:rPr lang="en-US" sz="1400" dirty="0" smtClean="0"/>
              <a:t>Start Date</a:t>
            </a:r>
          </a:p>
          <a:p>
            <a:r>
              <a:rPr lang="en-US" sz="1400" dirty="0" smtClean="0"/>
              <a:t>Finish Date</a:t>
            </a:r>
          </a:p>
          <a:p>
            <a:r>
              <a:rPr lang="en-US" sz="1400" dirty="0" smtClean="0"/>
              <a:t>Predecessors</a:t>
            </a:r>
          </a:p>
          <a:p>
            <a:r>
              <a:rPr lang="en-US" sz="1400" dirty="0" smtClean="0"/>
              <a:t>Resources</a:t>
            </a:r>
          </a:p>
          <a:p>
            <a:r>
              <a:rPr lang="en-US" sz="1400" dirty="0"/>
              <a:t>Text1 (Branch Office)</a:t>
            </a:r>
          </a:p>
          <a:p>
            <a:r>
              <a:rPr lang="en-US" sz="1400" dirty="0"/>
              <a:t>Text2 (Project Name)</a:t>
            </a:r>
          </a:p>
          <a:p>
            <a:r>
              <a:rPr lang="en-US" sz="1400" dirty="0"/>
              <a:t>Text3 (Case Type</a:t>
            </a:r>
            <a:r>
              <a:rPr lang="en-US" sz="1400" dirty="0" smtClean="0"/>
              <a:t>)</a:t>
            </a:r>
            <a:endParaRPr lang="en-US" sz="1400" dirty="0"/>
          </a:p>
        </p:txBody>
      </p:sp>
    </p:spTree>
    <p:extLst>
      <p:ext uri="{BB962C8B-B14F-4D97-AF65-F5344CB8AC3E}">
        <p14:creationId xmlns:p14="http://schemas.microsoft.com/office/powerpoint/2010/main" val="26620582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Example</a:t>
            </a:r>
            <a:endParaRPr lang="en-US" dirty="0"/>
          </a:p>
        </p:txBody>
      </p:sp>
      <p:sp>
        <p:nvSpPr>
          <p:cNvPr id="3" name="Content Placeholder 2"/>
          <p:cNvSpPr>
            <a:spLocks noGrp="1"/>
          </p:cNvSpPr>
          <p:nvPr>
            <p:ph sz="quarter" idx="10"/>
          </p:nvPr>
        </p:nvSpPr>
        <p:spPr>
          <a:xfrm>
            <a:off x="228600" y="856984"/>
            <a:ext cx="8686800" cy="2828326"/>
          </a:xfrm>
        </p:spPr>
        <p:txBody>
          <a:bodyPr/>
          <a:lstStyle/>
          <a:p>
            <a:r>
              <a:rPr lang="en-US" dirty="0" smtClean="0"/>
              <a:t>Case Backlog Clearing</a:t>
            </a:r>
          </a:p>
          <a:p>
            <a:pPr lvl="1"/>
            <a:r>
              <a:rPr lang="en-US" dirty="0" smtClean="0"/>
              <a:t>Running record of backlog projects performed for each Branch Office</a:t>
            </a:r>
          </a:p>
          <a:p>
            <a:pPr lvl="1"/>
            <a:r>
              <a:rPr lang="en-US" dirty="0" smtClean="0"/>
              <a:t>Analysis of case types</a:t>
            </a:r>
          </a:p>
          <a:p>
            <a:pPr lvl="1"/>
            <a:r>
              <a:rPr lang="en-US" dirty="0" smtClean="0"/>
              <a:t>Analysis of backlog recurrence</a:t>
            </a:r>
            <a:endParaRPr lang="en-US" dirty="0"/>
          </a:p>
        </p:txBody>
      </p:sp>
      <p:sp>
        <p:nvSpPr>
          <p:cNvPr id="4" name="Rectangle 3"/>
          <p:cNvSpPr/>
          <p:nvPr/>
        </p:nvSpPr>
        <p:spPr bwMode="auto">
          <a:xfrm>
            <a:off x="329478" y="3938155"/>
            <a:ext cx="1600200" cy="914400"/>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Projects</a:t>
            </a:r>
          </a:p>
        </p:txBody>
      </p:sp>
      <p:sp>
        <p:nvSpPr>
          <p:cNvPr id="5" name="Rectangle 4"/>
          <p:cNvSpPr/>
          <p:nvPr/>
        </p:nvSpPr>
        <p:spPr bwMode="auto">
          <a:xfrm>
            <a:off x="2632652" y="4495800"/>
            <a:ext cx="1600200" cy="914400"/>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Tasks</a:t>
            </a:r>
          </a:p>
        </p:txBody>
      </p:sp>
      <p:sp>
        <p:nvSpPr>
          <p:cNvPr id="6" name="Rectangle 5"/>
          <p:cNvSpPr/>
          <p:nvPr/>
        </p:nvSpPr>
        <p:spPr bwMode="auto">
          <a:xfrm>
            <a:off x="4911147" y="4828310"/>
            <a:ext cx="1600200" cy="1420090"/>
          </a:xfrm>
          <a:prstGeom prst="rect">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Assignments</a:t>
            </a:r>
          </a:p>
        </p:txBody>
      </p:sp>
      <p:sp>
        <p:nvSpPr>
          <p:cNvPr id="7" name="Rectangle 6"/>
          <p:cNvSpPr/>
          <p:nvPr/>
        </p:nvSpPr>
        <p:spPr bwMode="auto">
          <a:xfrm>
            <a:off x="7189643" y="4502728"/>
            <a:ext cx="1600200" cy="914400"/>
          </a:xfrm>
          <a:prstGeom prst="rect">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Resources</a:t>
            </a:r>
          </a:p>
        </p:txBody>
      </p:sp>
      <p:cxnSp>
        <p:nvCxnSpPr>
          <p:cNvPr id="8" name="Elbow Connector 7"/>
          <p:cNvCxnSpPr>
            <a:stCxn id="4" idx="3"/>
            <a:endCxn id="5" idx="1"/>
          </p:cNvCxnSpPr>
          <p:nvPr/>
        </p:nvCxnSpPr>
        <p:spPr bwMode="auto">
          <a:xfrm>
            <a:off x="1929678" y="4395355"/>
            <a:ext cx="702974" cy="557645"/>
          </a:xfrm>
          <a:prstGeom prst="bentConnector3">
            <a:avLst>
              <a:gd name="adj1" fmla="val 50000"/>
            </a:avLst>
          </a:prstGeom>
          <a:solidFill>
            <a:schemeClr val="accent1"/>
          </a:solidFill>
          <a:ln w="38100" cap="flat" cmpd="sng" algn="ctr">
            <a:solidFill>
              <a:schemeClr val="tx1"/>
            </a:solidFill>
            <a:prstDash val="solid"/>
            <a:round/>
            <a:headEnd type="none" w="med" len="med"/>
            <a:tailEnd type="none" w="med" len="med"/>
          </a:ln>
          <a:effectLst/>
        </p:spPr>
      </p:cxnSp>
      <p:cxnSp>
        <p:nvCxnSpPr>
          <p:cNvPr id="9" name="Elbow Connector 8"/>
          <p:cNvCxnSpPr>
            <a:stCxn id="5" idx="3"/>
            <a:endCxn id="6" idx="1"/>
          </p:cNvCxnSpPr>
          <p:nvPr/>
        </p:nvCxnSpPr>
        <p:spPr bwMode="auto">
          <a:xfrm>
            <a:off x="4232852" y="4953000"/>
            <a:ext cx="678295" cy="585355"/>
          </a:xfrm>
          <a:prstGeom prst="bentConnector3">
            <a:avLst/>
          </a:prstGeom>
          <a:solidFill>
            <a:schemeClr val="accent1"/>
          </a:solidFill>
          <a:ln w="38100" cap="flat" cmpd="sng" algn="ctr">
            <a:solidFill>
              <a:schemeClr val="bg1">
                <a:lumMod val="65000"/>
              </a:schemeClr>
            </a:solidFill>
            <a:prstDash val="solid"/>
            <a:round/>
            <a:headEnd type="none" w="med" len="med"/>
            <a:tailEnd type="none" w="med" len="med"/>
          </a:ln>
          <a:effectLst/>
        </p:spPr>
      </p:cxnSp>
      <p:cxnSp>
        <p:nvCxnSpPr>
          <p:cNvPr id="10" name="Elbow Connector 9"/>
          <p:cNvCxnSpPr>
            <a:stCxn id="6" idx="3"/>
            <a:endCxn id="7" idx="1"/>
          </p:cNvCxnSpPr>
          <p:nvPr/>
        </p:nvCxnSpPr>
        <p:spPr bwMode="auto">
          <a:xfrm flipV="1">
            <a:off x="6511347" y="4959928"/>
            <a:ext cx="678296" cy="578427"/>
          </a:xfrm>
          <a:prstGeom prst="bentConnector3">
            <a:avLst/>
          </a:prstGeom>
          <a:solidFill>
            <a:schemeClr val="accent1"/>
          </a:solidFill>
          <a:ln w="38100" cap="flat" cmpd="sng" algn="ctr">
            <a:solidFill>
              <a:schemeClr val="bg1">
                <a:lumMod val="65000"/>
              </a:schemeClr>
            </a:solidFill>
            <a:prstDash val="solid"/>
            <a:round/>
            <a:headEnd type="none" w="med" len="med"/>
            <a:tailEnd type="none" w="med" len="med"/>
          </a:ln>
          <a:effectLst/>
        </p:spPr>
      </p:cxnSp>
      <p:sp>
        <p:nvSpPr>
          <p:cNvPr id="12" name="Rectangle 11"/>
          <p:cNvSpPr/>
          <p:nvPr/>
        </p:nvSpPr>
        <p:spPr bwMode="auto">
          <a:xfrm>
            <a:off x="329478" y="5257800"/>
            <a:ext cx="1600200" cy="914400"/>
          </a:xfrm>
          <a:prstGeom prst="rect">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Branch Offices</a:t>
            </a:r>
          </a:p>
        </p:txBody>
      </p:sp>
      <p:cxnSp>
        <p:nvCxnSpPr>
          <p:cNvPr id="19" name="Straight Connector 18"/>
          <p:cNvCxnSpPr>
            <a:stCxn id="4" idx="2"/>
            <a:endCxn id="12" idx="0"/>
          </p:cNvCxnSpPr>
          <p:nvPr/>
        </p:nvCxnSpPr>
        <p:spPr bwMode="auto">
          <a:xfrm>
            <a:off x="1129578" y="4852555"/>
            <a:ext cx="0" cy="405245"/>
          </a:xfrm>
          <a:prstGeom prst="line">
            <a:avLst/>
          </a:prstGeom>
          <a:solidFill>
            <a:schemeClr val="accent1"/>
          </a:solidFill>
          <a:ln w="381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3270100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Solution Limitations</a:t>
            </a:r>
            <a:endParaRPr lang="en-US" dirty="0"/>
          </a:p>
        </p:txBody>
      </p:sp>
      <p:sp>
        <p:nvSpPr>
          <p:cNvPr id="3" name="Content Placeholder 2"/>
          <p:cNvSpPr>
            <a:spLocks noGrp="1"/>
          </p:cNvSpPr>
          <p:nvPr>
            <p:ph sz="quarter" idx="10"/>
          </p:nvPr>
        </p:nvSpPr>
        <p:spPr/>
        <p:txBody>
          <a:bodyPr/>
          <a:lstStyle/>
          <a:p>
            <a:r>
              <a:rPr lang="en-US" sz="2400" dirty="0" smtClean="0"/>
              <a:t>No Microsoft Project Server</a:t>
            </a:r>
          </a:p>
          <a:p>
            <a:r>
              <a:rPr lang="en-US" sz="2400" dirty="0" smtClean="0"/>
              <a:t>Data would not be imported into Microsoft Access</a:t>
            </a:r>
          </a:p>
          <a:p>
            <a:pPr lvl="1"/>
            <a:r>
              <a:rPr lang="en-US" sz="2000" dirty="0" smtClean="0"/>
              <a:t>It would have found its way back into Excel anyway</a:t>
            </a:r>
          </a:p>
          <a:p>
            <a:pPr lvl="1"/>
            <a:r>
              <a:rPr lang="en-US" sz="2000" dirty="0" smtClean="0"/>
              <a:t>No one on the team knows Microsoft Access</a:t>
            </a:r>
          </a:p>
          <a:p>
            <a:r>
              <a:rPr lang="en-US" sz="2400" dirty="0" smtClean="0"/>
              <a:t>Existing Microsoft Project export options did not satisfy a simple process the team could perform</a:t>
            </a:r>
          </a:p>
          <a:p>
            <a:pPr lvl="1"/>
            <a:r>
              <a:rPr lang="en-US" sz="2000" dirty="0" smtClean="0"/>
              <a:t>Export mapping</a:t>
            </a:r>
          </a:p>
          <a:p>
            <a:pPr lvl="1"/>
            <a:r>
              <a:rPr lang="en-US" sz="2000" dirty="0" smtClean="0"/>
              <a:t>Visual reports</a:t>
            </a:r>
          </a:p>
          <a:p>
            <a:r>
              <a:rPr lang="en-US" sz="2400" dirty="0" smtClean="0"/>
              <a:t>A shared template was easier to update and make accessible to the team than updating everyone’s </a:t>
            </a:r>
            <a:r>
              <a:rPr lang="en-US" sz="2400" dirty="0" err="1" smtClean="0"/>
              <a:t>Global.mpt</a:t>
            </a:r>
            <a:endParaRPr lang="en-US" sz="2400" dirty="0" smtClean="0"/>
          </a:p>
          <a:p>
            <a:r>
              <a:rPr lang="en-US" sz="2400" dirty="0" smtClean="0"/>
              <a:t>VBA (Visual Basic for Applications) wouldn’t be used in either Project or Excel</a:t>
            </a:r>
          </a:p>
        </p:txBody>
      </p:sp>
    </p:spTree>
    <p:extLst>
      <p:ext uri="{BB962C8B-B14F-4D97-AF65-F5344CB8AC3E}">
        <p14:creationId xmlns:p14="http://schemas.microsoft.com/office/powerpoint/2010/main" val="36722613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52800" y="1905000"/>
            <a:ext cx="184731" cy="461665"/>
          </a:xfrm>
          <a:prstGeom prst="rect">
            <a:avLst/>
          </a:prstGeom>
          <a:noFill/>
        </p:spPr>
        <p:txBody>
          <a:bodyPr wrap="none" rtlCol="0">
            <a:spAutoFit/>
          </a:bodyPr>
          <a:lstStyle/>
          <a:p>
            <a:endParaRPr lang="en-US" dirty="0"/>
          </a:p>
        </p:txBody>
      </p:sp>
      <p:sp>
        <p:nvSpPr>
          <p:cNvPr id="3" name="Title 2"/>
          <p:cNvSpPr>
            <a:spLocks noGrp="1"/>
          </p:cNvSpPr>
          <p:nvPr>
            <p:ph type="title"/>
          </p:nvPr>
        </p:nvSpPr>
        <p:spPr/>
        <p:txBody>
          <a:bodyPr/>
          <a:lstStyle/>
          <a:p>
            <a:r>
              <a:rPr lang="en-US" dirty="0" smtClean="0"/>
              <a:t>Topic Outline</a:t>
            </a:r>
            <a:endParaRPr lang="en-US" dirty="0"/>
          </a:p>
        </p:txBody>
      </p:sp>
      <p:sp>
        <p:nvSpPr>
          <p:cNvPr id="4" name="Content Placeholder 3"/>
          <p:cNvSpPr>
            <a:spLocks noGrp="1"/>
          </p:cNvSpPr>
          <p:nvPr>
            <p:ph sz="quarter" idx="10"/>
          </p:nvPr>
        </p:nvSpPr>
        <p:spPr/>
        <p:txBody>
          <a:bodyPr/>
          <a:lstStyle/>
          <a:p>
            <a:r>
              <a:rPr lang="en-US" dirty="0" smtClean="0"/>
              <a:t>General Information</a:t>
            </a:r>
          </a:p>
          <a:p>
            <a:r>
              <a:rPr lang="en-US" baseline="0" dirty="0" smtClean="0"/>
              <a:t>Database and Analysis Concepts</a:t>
            </a:r>
            <a:endParaRPr lang="en-US" dirty="0" smtClean="0"/>
          </a:p>
          <a:p>
            <a:r>
              <a:rPr lang="en-US" dirty="0" smtClean="0"/>
              <a:t>Adapting Microsoft Project</a:t>
            </a:r>
          </a:p>
          <a:p>
            <a:r>
              <a:rPr lang="en-US" dirty="0" smtClean="0"/>
              <a:t>Microsoft Excel Analysis</a:t>
            </a:r>
          </a:p>
        </p:txBody>
      </p:sp>
    </p:spTree>
    <p:extLst>
      <p:ext uri="{BB962C8B-B14F-4D97-AF65-F5344CB8AC3E}">
        <p14:creationId xmlns:p14="http://schemas.microsoft.com/office/powerpoint/2010/main" val="37897454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Importing Process</a:t>
            </a:r>
            <a:endParaRPr lang="en-US" dirty="0"/>
          </a:p>
        </p:txBody>
      </p:sp>
      <p:sp>
        <p:nvSpPr>
          <p:cNvPr id="3" name="Content Placeholder 2"/>
          <p:cNvSpPr>
            <a:spLocks noGrp="1"/>
          </p:cNvSpPr>
          <p:nvPr>
            <p:ph sz="quarter" idx="10"/>
          </p:nvPr>
        </p:nvSpPr>
        <p:spPr>
          <a:xfrm>
            <a:off x="228600" y="856984"/>
            <a:ext cx="8686800" cy="2828326"/>
          </a:xfrm>
        </p:spPr>
        <p:txBody>
          <a:bodyPr/>
          <a:lstStyle/>
          <a:p>
            <a:r>
              <a:rPr lang="en-US" dirty="0" smtClean="0"/>
              <a:t>Custom table in Microsoft Project containing the same fields in a matching Excel Table</a:t>
            </a:r>
          </a:p>
          <a:p>
            <a:endParaRPr lang="en-US" dirty="0"/>
          </a:p>
        </p:txBody>
      </p:sp>
      <p:sp>
        <p:nvSpPr>
          <p:cNvPr id="4" name="Rectangle 3"/>
          <p:cNvSpPr/>
          <p:nvPr/>
        </p:nvSpPr>
        <p:spPr bwMode="auto">
          <a:xfrm>
            <a:off x="329478" y="3938155"/>
            <a:ext cx="1600200" cy="914400"/>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Projects</a:t>
            </a:r>
          </a:p>
        </p:txBody>
      </p:sp>
      <p:sp>
        <p:nvSpPr>
          <p:cNvPr id="5" name="Rectangle 4"/>
          <p:cNvSpPr/>
          <p:nvPr/>
        </p:nvSpPr>
        <p:spPr bwMode="auto">
          <a:xfrm>
            <a:off x="2632652" y="4495800"/>
            <a:ext cx="1600200" cy="914400"/>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solidFill>
                  <a:schemeClr val="bg1"/>
                </a:solidFill>
                <a:latin typeface="Arial" charset="0"/>
                <a:ea typeface="ＭＳ Ｐゴシック" pitchFamily="-64" charset="-128"/>
              </a:rPr>
              <a:t>Excel Table with Specific Fields</a:t>
            </a:r>
          </a:p>
        </p:txBody>
      </p:sp>
      <p:cxnSp>
        <p:nvCxnSpPr>
          <p:cNvPr id="8" name="Elbow Connector 7"/>
          <p:cNvCxnSpPr>
            <a:stCxn id="4" idx="3"/>
            <a:endCxn id="5" idx="1"/>
          </p:cNvCxnSpPr>
          <p:nvPr/>
        </p:nvCxnSpPr>
        <p:spPr bwMode="auto">
          <a:xfrm>
            <a:off x="1929678" y="4395355"/>
            <a:ext cx="702974" cy="557645"/>
          </a:xfrm>
          <a:prstGeom prst="bentConnector3">
            <a:avLst>
              <a:gd name="adj1" fmla="val 50000"/>
            </a:avLst>
          </a:prstGeom>
          <a:solidFill>
            <a:schemeClr val="accent1"/>
          </a:solidFill>
          <a:ln w="38100" cap="flat" cmpd="sng" algn="ctr">
            <a:solidFill>
              <a:schemeClr val="tx1"/>
            </a:solidFill>
            <a:prstDash val="solid"/>
            <a:round/>
            <a:headEnd type="none" w="med" len="med"/>
            <a:tailEnd type="none" w="med" len="med"/>
          </a:ln>
          <a:effectLst/>
        </p:spPr>
      </p:cxnSp>
      <p:sp>
        <p:nvSpPr>
          <p:cNvPr id="12" name="Rectangle 11"/>
          <p:cNvSpPr/>
          <p:nvPr/>
        </p:nvSpPr>
        <p:spPr bwMode="auto">
          <a:xfrm>
            <a:off x="329478" y="5257800"/>
            <a:ext cx="1600200" cy="914400"/>
          </a:xfrm>
          <a:prstGeom prst="rect">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Branch Offices</a:t>
            </a:r>
          </a:p>
        </p:txBody>
      </p:sp>
      <p:cxnSp>
        <p:nvCxnSpPr>
          <p:cNvPr id="19" name="Straight Connector 18"/>
          <p:cNvCxnSpPr>
            <a:stCxn id="4" idx="2"/>
            <a:endCxn id="12" idx="0"/>
          </p:cNvCxnSpPr>
          <p:nvPr/>
        </p:nvCxnSpPr>
        <p:spPr bwMode="auto">
          <a:xfrm>
            <a:off x="1129578" y="4852555"/>
            <a:ext cx="0" cy="405245"/>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11" name="Rectangle 10"/>
          <p:cNvSpPr/>
          <p:nvPr/>
        </p:nvSpPr>
        <p:spPr bwMode="auto">
          <a:xfrm>
            <a:off x="152400" y="3429000"/>
            <a:ext cx="4267200" cy="2895600"/>
          </a:xfrm>
          <a:prstGeom prst="rect">
            <a:avLst/>
          </a:prstGeom>
          <a:solidFill>
            <a:srgbClr val="FF0000">
              <a:alpha val="2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ea typeface="ＭＳ Ｐゴシック" pitchFamily="-64" charset="-128"/>
              </a:rPr>
              <a:t>MICROSOFT EXCEL</a:t>
            </a:r>
          </a:p>
        </p:txBody>
      </p:sp>
      <p:grpSp>
        <p:nvGrpSpPr>
          <p:cNvPr id="65" name="Group 64"/>
          <p:cNvGrpSpPr/>
          <p:nvPr/>
        </p:nvGrpSpPr>
        <p:grpSpPr>
          <a:xfrm>
            <a:off x="5293567" y="2209800"/>
            <a:ext cx="3698033" cy="4134424"/>
            <a:chOff x="5181600" y="2209800"/>
            <a:chExt cx="3698033" cy="4134424"/>
          </a:xfrm>
        </p:grpSpPr>
        <p:sp>
          <p:nvSpPr>
            <p:cNvPr id="14" name="Rectangle 13"/>
            <p:cNvSpPr/>
            <p:nvPr/>
          </p:nvSpPr>
          <p:spPr bwMode="auto">
            <a:xfrm>
              <a:off x="5181600" y="2209800"/>
              <a:ext cx="3698033" cy="4134424"/>
            </a:xfrm>
            <a:prstGeom prst="rect">
              <a:avLst/>
            </a:prstGeom>
            <a:solidFill>
              <a:srgbClr val="FFFF00">
                <a:alpha val="2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ea typeface="ＭＳ Ｐゴシック" pitchFamily="-64" charset="-128"/>
                </a:rPr>
                <a:t>MICROSOFT PROJECT</a:t>
              </a:r>
            </a:p>
          </p:txBody>
        </p:sp>
        <p:grpSp>
          <p:nvGrpSpPr>
            <p:cNvPr id="64" name="Group 63"/>
            <p:cNvGrpSpPr/>
            <p:nvPr/>
          </p:nvGrpSpPr>
          <p:grpSpPr>
            <a:xfrm>
              <a:off x="5291427" y="2819400"/>
              <a:ext cx="3478378" cy="3429000"/>
              <a:chOff x="5360823" y="2819400"/>
              <a:chExt cx="3478378" cy="3429000"/>
            </a:xfrm>
          </p:grpSpPr>
          <p:sp>
            <p:nvSpPr>
              <p:cNvPr id="15" name="Rectangle 14"/>
              <p:cNvSpPr/>
              <p:nvPr/>
            </p:nvSpPr>
            <p:spPr bwMode="auto">
              <a:xfrm>
                <a:off x="7131730" y="2819400"/>
                <a:ext cx="1707471" cy="451722"/>
              </a:xfrm>
              <a:prstGeom prst="rect">
                <a:avLst/>
              </a:prstGeom>
              <a:solidFill>
                <a:schemeClr val="accent2">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i="0" u="none" strike="noStrike" cap="none" normalizeH="0" baseline="0" dirty="0" smtClean="0">
                    <a:ln>
                      <a:noFill/>
                    </a:ln>
                    <a:solidFill>
                      <a:schemeClr val="bg1"/>
                    </a:solidFill>
                    <a:effectLst/>
                    <a:latin typeface="Arial" charset="0"/>
                    <a:ea typeface="ＭＳ Ｐゴシック" pitchFamily="-64" charset="-128"/>
                  </a:rPr>
                  <a:t>Tasks</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solidFill>
                      <a:schemeClr val="bg1"/>
                    </a:solidFill>
                    <a:latin typeface="Arial" charset="0"/>
                    <a:ea typeface="ＭＳ Ｐゴシック" pitchFamily="-64" charset="-128"/>
                  </a:rPr>
                  <a:t>Project A</a:t>
                </a:r>
              </a:p>
            </p:txBody>
          </p:sp>
          <p:sp>
            <p:nvSpPr>
              <p:cNvPr id="34" name="Rectangle 33"/>
              <p:cNvSpPr/>
              <p:nvPr/>
            </p:nvSpPr>
            <p:spPr bwMode="auto">
              <a:xfrm>
                <a:off x="7131730" y="3413905"/>
                <a:ext cx="1707471" cy="451722"/>
              </a:xfrm>
              <a:prstGeom prst="rect">
                <a:avLst/>
              </a:prstGeom>
              <a:solidFill>
                <a:schemeClr val="accent2">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i="0" u="none" strike="noStrike" cap="none" normalizeH="0" baseline="0" dirty="0" smtClean="0">
                    <a:ln>
                      <a:noFill/>
                    </a:ln>
                    <a:solidFill>
                      <a:schemeClr val="bg1"/>
                    </a:solidFill>
                    <a:effectLst/>
                    <a:latin typeface="Arial" charset="0"/>
                    <a:ea typeface="ＭＳ Ｐゴシック" pitchFamily="-64" charset="-128"/>
                  </a:rPr>
                  <a:t>Tasks</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solidFill>
                      <a:schemeClr val="bg1"/>
                    </a:solidFill>
                    <a:latin typeface="Arial" charset="0"/>
                    <a:ea typeface="ＭＳ Ｐゴシック" pitchFamily="-64" charset="-128"/>
                  </a:rPr>
                  <a:t>Project B</a:t>
                </a:r>
              </a:p>
            </p:txBody>
          </p:sp>
          <p:sp>
            <p:nvSpPr>
              <p:cNvPr id="40" name="Rectangle 39"/>
              <p:cNvSpPr/>
              <p:nvPr/>
            </p:nvSpPr>
            <p:spPr bwMode="auto">
              <a:xfrm>
                <a:off x="7131730" y="3990211"/>
                <a:ext cx="1707471" cy="451722"/>
              </a:xfrm>
              <a:prstGeom prst="rect">
                <a:avLst/>
              </a:prstGeom>
              <a:solidFill>
                <a:schemeClr val="accent2">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i="0" u="none" strike="noStrike" cap="none" normalizeH="0" baseline="0" dirty="0" smtClean="0">
                    <a:ln>
                      <a:noFill/>
                    </a:ln>
                    <a:solidFill>
                      <a:schemeClr val="bg1"/>
                    </a:solidFill>
                    <a:effectLst/>
                    <a:latin typeface="Arial" charset="0"/>
                    <a:ea typeface="ＭＳ Ｐゴシック" pitchFamily="-64" charset="-128"/>
                  </a:rPr>
                  <a:t>Tasks</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solidFill>
                      <a:schemeClr val="bg1"/>
                    </a:solidFill>
                    <a:latin typeface="Arial" charset="0"/>
                    <a:ea typeface="ＭＳ Ｐゴシック" pitchFamily="-64" charset="-128"/>
                  </a:rPr>
                  <a:t>Project C</a:t>
                </a:r>
              </a:p>
            </p:txBody>
          </p:sp>
          <p:sp>
            <p:nvSpPr>
              <p:cNvPr id="46" name="Rectangle 45"/>
              <p:cNvSpPr/>
              <p:nvPr/>
            </p:nvSpPr>
            <p:spPr bwMode="auto">
              <a:xfrm>
                <a:off x="7131730" y="4599760"/>
                <a:ext cx="1707471" cy="451722"/>
              </a:xfrm>
              <a:prstGeom prst="rect">
                <a:avLst/>
              </a:prstGeom>
              <a:solidFill>
                <a:schemeClr val="accent2">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i="0" u="none" strike="noStrike" cap="none" normalizeH="0" baseline="0" dirty="0" smtClean="0">
                    <a:ln>
                      <a:noFill/>
                    </a:ln>
                    <a:solidFill>
                      <a:schemeClr val="bg1"/>
                    </a:solidFill>
                    <a:effectLst/>
                    <a:latin typeface="Arial" charset="0"/>
                    <a:ea typeface="ＭＳ Ｐゴシック" pitchFamily="-64" charset="-128"/>
                  </a:rPr>
                  <a:t>Tasks</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solidFill>
                      <a:schemeClr val="bg1"/>
                    </a:solidFill>
                    <a:latin typeface="Arial" charset="0"/>
                    <a:ea typeface="ＭＳ Ｐゴシック" pitchFamily="-64" charset="-128"/>
                  </a:rPr>
                  <a:t>Project D</a:t>
                </a:r>
              </a:p>
            </p:txBody>
          </p:sp>
          <p:sp>
            <p:nvSpPr>
              <p:cNvPr id="52" name="Rectangle 51"/>
              <p:cNvSpPr/>
              <p:nvPr/>
            </p:nvSpPr>
            <p:spPr bwMode="auto">
              <a:xfrm>
                <a:off x="7131730" y="5209411"/>
                <a:ext cx="1707471" cy="451722"/>
              </a:xfrm>
              <a:prstGeom prst="rect">
                <a:avLst/>
              </a:prstGeom>
              <a:solidFill>
                <a:schemeClr val="accent2">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i="0" u="none" strike="noStrike" cap="none" normalizeH="0" baseline="0" dirty="0" smtClean="0">
                    <a:ln>
                      <a:noFill/>
                    </a:ln>
                    <a:solidFill>
                      <a:schemeClr val="bg1"/>
                    </a:solidFill>
                    <a:effectLst/>
                    <a:latin typeface="Arial" charset="0"/>
                    <a:ea typeface="ＭＳ Ｐゴシック" pitchFamily="-64" charset="-128"/>
                  </a:rPr>
                  <a:t>Tasks</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solidFill>
                      <a:schemeClr val="bg1"/>
                    </a:solidFill>
                    <a:latin typeface="Arial" charset="0"/>
                    <a:ea typeface="ＭＳ Ｐゴシック" pitchFamily="-64" charset="-128"/>
                  </a:rPr>
                  <a:t>Project E</a:t>
                </a:r>
              </a:p>
            </p:txBody>
          </p:sp>
          <p:sp>
            <p:nvSpPr>
              <p:cNvPr id="57" name="Rectangle 56"/>
              <p:cNvSpPr/>
              <p:nvPr/>
            </p:nvSpPr>
            <p:spPr bwMode="auto">
              <a:xfrm>
                <a:off x="7131730" y="5796678"/>
                <a:ext cx="1707471" cy="451722"/>
              </a:xfrm>
              <a:prstGeom prst="rect">
                <a:avLst/>
              </a:prstGeom>
              <a:solidFill>
                <a:schemeClr val="accent2">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i="0" u="none" strike="noStrike" cap="none" normalizeH="0" baseline="0" dirty="0" smtClean="0">
                    <a:ln>
                      <a:noFill/>
                    </a:ln>
                    <a:solidFill>
                      <a:schemeClr val="bg1"/>
                    </a:solidFill>
                    <a:effectLst/>
                    <a:latin typeface="Arial" charset="0"/>
                    <a:ea typeface="ＭＳ Ｐゴシック" pitchFamily="-64" charset="-128"/>
                  </a:rPr>
                  <a:t>Tasks</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solidFill>
                      <a:schemeClr val="bg1"/>
                    </a:solidFill>
                    <a:latin typeface="Arial" charset="0"/>
                    <a:ea typeface="ＭＳ Ｐゴシック" pitchFamily="-64" charset="-128"/>
                  </a:rPr>
                  <a:t>Project F</a:t>
                </a:r>
              </a:p>
            </p:txBody>
          </p:sp>
          <p:sp>
            <p:nvSpPr>
              <p:cNvPr id="58" name="Rectangle 57"/>
              <p:cNvSpPr/>
              <p:nvPr/>
            </p:nvSpPr>
            <p:spPr bwMode="auto">
              <a:xfrm>
                <a:off x="5360823" y="2819400"/>
                <a:ext cx="1707471" cy="451722"/>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i="0" u="none" strike="noStrike" cap="none" normalizeH="0" baseline="0" dirty="0" smtClean="0">
                    <a:ln>
                      <a:noFill/>
                    </a:ln>
                    <a:solidFill>
                      <a:schemeClr val="bg1"/>
                    </a:solidFill>
                    <a:effectLst/>
                    <a:latin typeface="Arial" charset="0"/>
                    <a:ea typeface="ＭＳ Ｐゴシック" pitchFamily="-64" charset="-128"/>
                  </a:rPr>
                  <a:t>Custom Table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solidFill>
                      <a:schemeClr val="bg1"/>
                    </a:solidFill>
                    <a:latin typeface="Arial" charset="0"/>
                    <a:ea typeface="ＭＳ Ｐゴシック" pitchFamily="-64" charset="-128"/>
                  </a:rPr>
                  <a:t>Matching Excel Fields</a:t>
                </a:r>
              </a:p>
            </p:txBody>
          </p:sp>
          <p:sp>
            <p:nvSpPr>
              <p:cNvPr id="59" name="Rectangle 58"/>
              <p:cNvSpPr/>
              <p:nvPr/>
            </p:nvSpPr>
            <p:spPr bwMode="auto">
              <a:xfrm>
                <a:off x="5360823" y="3414856"/>
                <a:ext cx="1707471" cy="451722"/>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i="0" u="none" strike="noStrike" cap="none" normalizeH="0" baseline="0" dirty="0" smtClean="0">
                    <a:ln>
                      <a:noFill/>
                    </a:ln>
                    <a:solidFill>
                      <a:schemeClr val="bg1"/>
                    </a:solidFill>
                    <a:effectLst/>
                    <a:latin typeface="Arial" charset="0"/>
                    <a:ea typeface="ＭＳ Ｐゴシック" pitchFamily="-64" charset="-128"/>
                  </a:rPr>
                  <a:t>Custom Table</a:t>
                </a:r>
              </a:p>
              <a:p>
                <a:pPr algn="ctr" eaLnBrk="0" hangingPunct="0"/>
                <a:r>
                  <a:rPr lang="en-US" sz="1100" dirty="0">
                    <a:solidFill>
                      <a:schemeClr val="bg1"/>
                    </a:solidFill>
                    <a:latin typeface="Arial" charset="0"/>
                    <a:ea typeface="ＭＳ Ｐゴシック" pitchFamily="-64" charset="-128"/>
                  </a:rPr>
                  <a:t>Matching Excel Fields</a:t>
                </a:r>
              </a:p>
            </p:txBody>
          </p:sp>
          <p:sp>
            <p:nvSpPr>
              <p:cNvPr id="60" name="Rectangle 59"/>
              <p:cNvSpPr/>
              <p:nvPr/>
            </p:nvSpPr>
            <p:spPr bwMode="auto">
              <a:xfrm>
                <a:off x="5360823" y="4010312"/>
                <a:ext cx="1707471" cy="451722"/>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i="0" u="none" strike="noStrike" cap="none" normalizeH="0" baseline="0" dirty="0" smtClean="0">
                    <a:ln>
                      <a:noFill/>
                    </a:ln>
                    <a:solidFill>
                      <a:schemeClr val="bg1"/>
                    </a:solidFill>
                    <a:effectLst/>
                    <a:latin typeface="Arial" charset="0"/>
                    <a:ea typeface="ＭＳ Ｐゴシック" pitchFamily="-64" charset="-128"/>
                  </a:rPr>
                  <a:t>Custom Table</a:t>
                </a:r>
              </a:p>
              <a:p>
                <a:pPr algn="ctr" eaLnBrk="0" hangingPunct="0"/>
                <a:r>
                  <a:rPr lang="en-US" sz="1100" dirty="0">
                    <a:solidFill>
                      <a:schemeClr val="bg1"/>
                    </a:solidFill>
                    <a:latin typeface="Arial" charset="0"/>
                    <a:ea typeface="ＭＳ Ｐゴシック" pitchFamily="-64" charset="-128"/>
                  </a:rPr>
                  <a:t>Matching Excel Fields</a:t>
                </a:r>
              </a:p>
            </p:txBody>
          </p:sp>
          <p:sp>
            <p:nvSpPr>
              <p:cNvPr id="61" name="Rectangle 60"/>
              <p:cNvSpPr/>
              <p:nvPr/>
            </p:nvSpPr>
            <p:spPr bwMode="auto">
              <a:xfrm>
                <a:off x="5360823" y="4605768"/>
                <a:ext cx="1707471" cy="451722"/>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i="0" u="none" strike="noStrike" cap="none" normalizeH="0" baseline="0" dirty="0" smtClean="0">
                    <a:ln>
                      <a:noFill/>
                    </a:ln>
                    <a:solidFill>
                      <a:schemeClr val="bg1"/>
                    </a:solidFill>
                    <a:effectLst/>
                    <a:latin typeface="Arial" charset="0"/>
                    <a:ea typeface="ＭＳ Ｐゴシック" pitchFamily="-64" charset="-128"/>
                  </a:rPr>
                  <a:t>Custom Table</a:t>
                </a:r>
              </a:p>
              <a:p>
                <a:pPr algn="ctr" eaLnBrk="0" hangingPunct="0"/>
                <a:r>
                  <a:rPr lang="en-US" sz="1100" dirty="0">
                    <a:solidFill>
                      <a:schemeClr val="bg1"/>
                    </a:solidFill>
                    <a:latin typeface="Arial" charset="0"/>
                    <a:ea typeface="ＭＳ Ｐゴシック" pitchFamily="-64" charset="-128"/>
                  </a:rPr>
                  <a:t>Matching Excel Fields</a:t>
                </a:r>
              </a:p>
            </p:txBody>
          </p:sp>
          <p:sp>
            <p:nvSpPr>
              <p:cNvPr id="62" name="Rectangle 61"/>
              <p:cNvSpPr/>
              <p:nvPr/>
            </p:nvSpPr>
            <p:spPr bwMode="auto">
              <a:xfrm>
                <a:off x="5360823" y="5201224"/>
                <a:ext cx="1707471" cy="451722"/>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i="0" u="none" strike="noStrike" cap="none" normalizeH="0" baseline="0" dirty="0" smtClean="0">
                    <a:ln>
                      <a:noFill/>
                    </a:ln>
                    <a:solidFill>
                      <a:schemeClr val="bg1"/>
                    </a:solidFill>
                    <a:effectLst/>
                    <a:latin typeface="Arial" charset="0"/>
                    <a:ea typeface="ＭＳ Ｐゴシック" pitchFamily="-64" charset="-128"/>
                  </a:rPr>
                  <a:t>Custom Table</a:t>
                </a:r>
              </a:p>
              <a:p>
                <a:pPr algn="ctr" eaLnBrk="0" hangingPunct="0"/>
                <a:r>
                  <a:rPr lang="en-US" sz="1100" dirty="0">
                    <a:solidFill>
                      <a:schemeClr val="bg1"/>
                    </a:solidFill>
                    <a:latin typeface="Arial" charset="0"/>
                    <a:ea typeface="ＭＳ Ｐゴシック" pitchFamily="-64" charset="-128"/>
                  </a:rPr>
                  <a:t>Matching Excel Fields</a:t>
                </a:r>
              </a:p>
            </p:txBody>
          </p:sp>
          <p:sp>
            <p:nvSpPr>
              <p:cNvPr id="63" name="Rectangle 62"/>
              <p:cNvSpPr/>
              <p:nvPr/>
            </p:nvSpPr>
            <p:spPr bwMode="auto">
              <a:xfrm>
                <a:off x="5360823" y="5796678"/>
                <a:ext cx="1707471" cy="451722"/>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i="0" u="none" strike="noStrike" cap="none" normalizeH="0" baseline="0" dirty="0" smtClean="0">
                    <a:ln>
                      <a:noFill/>
                    </a:ln>
                    <a:solidFill>
                      <a:schemeClr val="bg1"/>
                    </a:solidFill>
                    <a:effectLst/>
                    <a:latin typeface="Arial" charset="0"/>
                    <a:ea typeface="ＭＳ Ｐゴシック" pitchFamily="-64" charset="-128"/>
                  </a:rPr>
                  <a:t>Custom Table</a:t>
                </a:r>
              </a:p>
              <a:p>
                <a:pPr algn="ctr" eaLnBrk="0" hangingPunct="0"/>
                <a:r>
                  <a:rPr lang="en-US" sz="1100" dirty="0">
                    <a:solidFill>
                      <a:schemeClr val="bg1"/>
                    </a:solidFill>
                    <a:latin typeface="Arial" charset="0"/>
                    <a:ea typeface="ＭＳ Ｐゴシック" pitchFamily="-64" charset="-128"/>
                  </a:rPr>
                  <a:t>Matching Excel Fields</a:t>
                </a:r>
              </a:p>
            </p:txBody>
          </p:sp>
        </p:grpSp>
      </p:grpSp>
      <p:sp>
        <p:nvSpPr>
          <p:cNvPr id="66" name="Left Arrow 65"/>
          <p:cNvSpPr/>
          <p:nvPr/>
        </p:nvSpPr>
        <p:spPr bwMode="auto">
          <a:xfrm>
            <a:off x="4495800" y="4277012"/>
            <a:ext cx="687939" cy="1295400"/>
          </a:xfrm>
          <a:prstGeom prst="leftArrow">
            <a:avLst>
              <a:gd name="adj1" fmla="val 16667"/>
              <a:gd name="adj2" fmla="val 58138"/>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spTree>
    <p:extLst>
      <p:ext uri="{BB962C8B-B14F-4D97-AF65-F5344CB8AC3E}">
        <p14:creationId xmlns:p14="http://schemas.microsoft.com/office/powerpoint/2010/main" val="6392097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Selected Solution</a:t>
            </a:r>
            <a:endParaRPr lang="en-US" dirty="0"/>
          </a:p>
        </p:txBody>
      </p:sp>
      <p:sp>
        <p:nvSpPr>
          <p:cNvPr id="3" name="Content Placeholder 2"/>
          <p:cNvSpPr>
            <a:spLocks noGrp="1"/>
          </p:cNvSpPr>
          <p:nvPr>
            <p:ph sz="quarter" idx="10"/>
          </p:nvPr>
        </p:nvSpPr>
        <p:spPr/>
        <p:txBody>
          <a:bodyPr/>
          <a:lstStyle/>
          <a:p>
            <a:r>
              <a:rPr lang="en-US" dirty="0" smtClean="0"/>
              <a:t>Customized Microsoft Project Template</a:t>
            </a:r>
          </a:p>
          <a:p>
            <a:pPr lvl="1"/>
            <a:r>
              <a:rPr lang="en-US" dirty="0" smtClean="0"/>
              <a:t>Used to plan and track projects</a:t>
            </a:r>
          </a:p>
          <a:p>
            <a:pPr lvl="1"/>
            <a:r>
              <a:rPr lang="en-US" dirty="0" smtClean="0"/>
              <a:t>Contains necessary reports for branch managers and directors on immediate project plan and status</a:t>
            </a:r>
          </a:p>
          <a:p>
            <a:pPr lvl="1"/>
            <a:r>
              <a:rPr lang="en-US" dirty="0" smtClean="0"/>
              <a:t>Contains an easy export option </a:t>
            </a:r>
            <a:r>
              <a:rPr lang="en-US" b="1" dirty="0" smtClean="0"/>
              <a:t>after</a:t>
            </a:r>
            <a:r>
              <a:rPr lang="en-US" dirty="0" smtClean="0"/>
              <a:t> the project was completed</a:t>
            </a:r>
          </a:p>
          <a:p>
            <a:r>
              <a:rPr lang="en-US" dirty="0" smtClean="0"/>
              <a:t>Microsoft Excel Data Collection</a:t>
            </a:r>
          </a:p>
          <a:p>
            <a:pPr lvl="1"/>
            <a:r>
              <a:rPr lang="en-US" dirty="0" smtClean="0"/>
              <a:t>Contains all completed project tasks</a:t>
            </a:r>
          </a:p>
          <a:p>
            <a:pPr lvl="1"/>
            <a:r>
              <a:rPr lang="en-US" dirty="0" smtClean="0"/>
              <a:t>Contains summary reports</a:t>
            </a:r>
          </a:p>
          <a:p>
            <a:pPr lvl="2"/>
            <a:r>
              <a:rPr lang="en-US" dirty="0" smtClean="0"/>
              <a:t>By branch office</a:t>
            </a:r>
          </a:p>
          <a:p>
            <a:pPr lvl="2"/>
            <a:r>
              <a:rPr lang="en-US" dirty="0" smtClean="0"/>
              <a:t>By case types</a:t>
            </a:r>
            <a:endParaRPr lang="en-US" dirty="0"/>
          </a:p>
        </p:txBody>
      </p:sp>
    </p:spTree>
    <p:extLst>
      <p:ext uri="{BB962C8B-B14F-4D97-AF65-F5344CB8AC3E}">
        <p14:creationId xmlns:p14="http://schemas.microsoft.com/office/powerpoint/2010/main" val="36386451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Adapting Microsoft Project</a:t>
            </a:r>
            <a:endParaRPr lang="en-US" dirty="0"/>
          </a:p>
        </p:txBody>
      </p:sp>
    </p:spTree>
    <p:extLst>
      <p:ext uri="{BB962C8B-B14F-4D97-AF65-F5344CB8AC3E}">
        <p14:creationId xmlns:p14="http://schemas.microsoft.com/office/powerpoint/2010/main" val="15120326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Fields for Analysis</a:t>
            </a:r>
            <a:endParaRPr lang="en-US" dirty="0"/>
          </a:p>
        </p:txBody>
      </p:sp>
      <p:sp>
        <p:nvSpPr>
          <p:cNvPr id="5" name="Content Placeholder 4"/>
          <p:cNvSpPr>
            <a:spLocks noGrp="1"/>
          </p:cNvSpPr>
          <p:nvPr>
            <p:ph sz="quarter" idx="10"/>
          </p:nvPr>
        </p:nvSpPr>
        <p:spPr/>
        <p:txBody>
          <a:bodyPr/>
          <a:lstStyle/>
          <a:p>
            <a:r>
              <a:rPr lang="en-US" dirty="0"/>
              <a:t>Branch Office</a:t>
            </a:r>
          </a:p>
          <a:p>
            <a:r>
              <a:rPr lang="en-US" dirty="0"/>
              <a:t>Project Name</a:t>
            </a:r>
          </a:p>
          <a:p>
            <a:r>
              <a:rPr lang="en-US" dirty="0"/>
              <a:t>Case Type</a:t>
            </a:r>
          </a:p>
          <a:p>
            <a:r>
              <a:rPr lang="en-US" dirty="0"/>
              <a:t>Name (Task Name)</a:t>
            </a:r>
          </a:p>
          <a:p>
            <a:pPr lvl="1"/>
            <a:r>
              <a:rPr lang="en-US" dirty="0"/>
              <a:t>“Earlier Months”</a:t>
            </a:r>
          </a:p>
          <a:p>
            <a:pPr lvl="1"/>
            <a:r>
              <a:rPr lang="en-US" dirty="0"/>
              <a:t>“Previous Month”</a:t>
            </a:r>
          </a:p>
          <a:p>
            <a:pPr lvl="1"/>
            <a:r>
              <a:rPr lang="en-US" dirty="0"/>
              <a:t>“Current Month”</a:t>
            </a:r>
          </a:p>
          <a:p>
            <a:r>
              <a:rPr lang="en-US" dirty="0"/>
              <a:t>Case </a:t>
            </a:r>
            <a:r>
              <a:rPr lang="en-US" dirty="0" smtClean="0"/>
              <a:t>Month</a:t>
            </a:r>
          </a:p>
        </p:txBody>
      </p:sp>
      <p:sp>
        <p:nvSpPr>
          <p:cNvPr id="6" name="Text Placeholder 5"/>
          <p:cNvSpPr>
            <a:spLocks noGrp="1"/>
          </p:cNvSpPr>
          <p:nvPr>
            <p:ph type="body" sz="quarter" idx="11"/>
          </p:nvPr>
        </p:nvSpPr>
        <p:spPr/>
        <p:txBody>
          <a:bodyPr/>
          <a:lstStyle/>
          <a:p>
            <a:r>
              <a:rPr lang="en-US" dirty="0"/>
              <a:t>Total Cases</a:t>
            </a:r>
          </a:p>
          <a:p>
            <a:r>
              <a:rPr lang="en-US" dirty="0"/>
              <a:t>Processing </a:t>
            </a:r>
            <a:r>
              <a:rPr lang="en-US" dirty="0" smtClean="0"/>
              <a:t>Hours</a:t>
            </a:r>
            <a:endParaRPr lang="en-US" dirty="0"/>
          </a:p>
        </p:txBody>
      </p:sp>
      <p:sp>
        <p:nvSpPr>
          <p:cNvPr id="7" name="Content Placeholder 6"/>
          <p:cNvSpPr>
            <a:spLocks noGrp="1"/>
          </p:cNvSpPr>
          <p:nvPr>
            <p:ph sz="quarter" idx="12"/>
          </p:nvPr>
        </p:nvSpPr>
        <p:spPr/>
        <p:txBody>
          <a:bodyPr/>
          <a:lstStyle/>
          <a:p>
            <a:r>
              <a:rPr lang="en-US" dirty="0" smtClean="0"/>
              <a:t>Group By Fields</a:t>
            </a:r>
            <a:endParaRPr lang="en-US" dirty="0"/>
          </a:p>
        </p:txBody>
      </p:sp>
      <p:sp>
        <p:nvSpPr>
          <p:cNvPr id="8" name="Text Placeholder 7"/>
          <p:cNvSpPr>
            <a:spLocks noGrp="1"/>
          </p:cNvSpPr>
          <p:nvPr>
            <p:ph type="body" sz="quarter" idx="13"/>
          </p:nvPr>
        </p:nvSpPr>
        <p:spPr/>
        <p:txBody>
          <a:bodyPr/>
          <a:lstStyle/>
          <a:p>
            <a:r>
              <a:rPr lang="en-US" dirty="0" smtClean="0"/>
              <a:t>Data to Aggregate</a:t>
            </a:r>
            <a:endParaRPr lang="en-US" dirty="0"/>
          </a:p>
        </p:txBody>
      </p:sp>
    </p:spTree>
    <p:extLst>
      <p:ext uri="{BB962C8B-B14F-4D97-AF65-F5344CB8AC3E}">
        <p14:creationId xmlns:p14="http://schemas.microsoft.com/office/powerpoint/2010/main" val="39455501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Custom Fields</a:t>
            </a:r>
            <a:endParaRPr lang="en-US" dirty="0"/>
          </a:p>
        </p:txBody>
      </p:sp>
      <p:sp>
        <p:nvSpPr>
          <p:cNvPr id="3" name="Content Placeholder 2"/>
          <p:cNvSpPr>
            <a:spLocks noGrp="1"/>
          </p:cNvSpPr>
          <p:nvPr>
            <p:ph sz="quarter" idx="10"/>
          </p:nvPr>
        </p:nvSpPr>
        <p:spPr/>
        <p:txBody>
          <a:bodyPr/>
          <a:lstStyle/>
          <a:p>
            <a:r>
              <a:rPr lang="en-US" sz="2400" dirty="0" smtClean="0"/>
              <a:t>Text Fields</a:t>
            </a:r>
          </a:p>
          <a:p>
            <a:pPr lvl="1"/>
            <a:r>
              <a:rPr lang="en-US" sz="2000" dirty="0" smtClean="0"/>
              <a:t>Branch Office</a:t>
            </a:r>
          </a:p>
          <a:p>
            <a:pPr lvl="1"/>
            <a:r>
              <a:rPr lang="en-US" sz="2000" dirty="0" smtClean="0"/>
              <a:t>Project Name</a:t>
            </a:r>
          </a:p>
          <a:p>
            <a:pPr lvl="1"/>
            <a:r>
              <a:rPr lang="en-US" sz="2000" dirty="0" smtClean="0"/>
              <a:t>Case Type</a:t>
            </a:r>
          </a:p>
          <a:p>
            <a:r>
              <a:rPr lang="en-US" sz="2400" dirty="0" smtClean="0"/>
              <a:t>Number Fields</a:t>
            </a:r>
          </a:p>
          <a:p>
            <a:pPr lvl="1"/>
            <a:r>
              <a:rPr lang="en-US" sz="2000" dirty="0" smtClean="0"/>
              <a:t>Total Cases</a:t>
            </a:r>
            <a:endParaRPr lang="en-US" sz="2000" dirty="0"/>
          </a:p>
          <a:p>
            <a:pPr lvl="1"/>
            <a:r>
              <a:rPr lang="en-US" sz="2000" dirty="0" smtClean="0"/>
              <a:t>Remaining Cases</a:t>
            </a:r>
            <a:endParaRPr lang="en-US" sz="2000" dirty="0"/>
          </a:p>
          <a:p>
            <a:pPr lvl="1"/>
            <a:r>
              <a:rPr lang="en-US" sz="2000" dirty="0" smtClean="0"/>
              <a:t>Cases Per Hour Est</a:t>
            </a:r>
          </a:p>
          <a:p>
            <a:pPr lvl="1"/>
            <a:r>
              <a:rPr lang="en-US" sz="2000" dirty="0" smtClean="0"/>
              <a:t>Cases Processed (Calculated)</a:t>
            </a:r>
            <a:endParaRPr lang="en-US" sz="2000" dirty="0"/>
          </a:p>
          <a:p>
            <a:pPr lvl="1"/>
            <a:r>
              <a:rPr lang="en-US" sz="2000" dirty="0" smtClean="0"/>
              <a:t>Estimated Remaining Hours (Calculated)</a:t>
            </a:r>
          </a:p>
          <a:p>
            <a:r>
              <a:rPr lang="en-US" sz="2400" dirty="0" smtClean="0"/>
              <a:t>Date Field</a:t>
            </a:r>
          </a:p>
          <a:p>
            <a:pPr lvl="1"/>
            <a:r>
              <a:rPr lang="en-US" sz="2000" dirty="0" smtClean="0"/>
              <a:t>Case Month</a:t>
            </a:r>
            <a:endParaRPr lang="en-US" sz="2000" dirty="0"/>
          </a:p>
        </p:txBody>
      </p:sp>
      <p:grpSp>
        <p:nvGrpSpPr>
          <p:cNvPr id="6" name="Group 5"/>
          <p:cNvGrpSpPr/>
          <p:nvPr/>
        </p:nvGrpSpPr>
        <p:grpSpPr>
          <a:xfrm>
            <a:off x="3962400" y="1295400"/>
            <a:ext cx="4885714" cy="2390476"/>
            <a:chOff x="3962400" y="1295400"/>
            <a:chExt cx="4885714" cy="2390476"/>
          </a:xfrm>
        </p:grpSpPr>
        <p:pic>
          <p:nvPicPr>
            <p:cNvPr id="4" name="Picture 3"/>
            <p:cNvPicPr>
              <a:picLocks noChangeAspect="1"/>
            </p:cNvPicPr>
            <p:nvPr/>
          </p:nvPicPr>
          <p:blipFill>
            <a:blip r:embed="rId2"/>
            <a:stretch>
              <a:fillRect/>
            </a:stretch>
          </p:blipFill>
          <p:spPr>
            <a:xfrm>
              <a:off x="3962400" y="1295400"/>
              <a:ext cx="4885714" cy="2390476"/>
            </a:xfrm>
            <a:prstGeom prst="rect">
              <a:avLst/>
            </a:prstGeom>
            <a:ln w="19050">
              <a:solidFill>
                <a:schemeClr val="tx2"/>
              </a:solidFill>
            </a:ln>
          </p:spPr>
        </p:pic>
        <p:sp>
          <p:nvSpPr>
            <p:cNvPr id="5" name="Rectangle 4"/>
            <p:cNvSpPr/>
            <p:nvPr/>
          </p:nvSpPr>
          <p:spPr bwMode="auto">
            <a:xfrm>
              <a:off x="6324600" y="1828800"/>
              <a:ext cx="533400" cy="762000"/>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grpSp>
    </p:spTree>
    <p:extLst>
      <p:ext uri="{BB962C8B-B14F-4D97-AF65-F5344CB8AC3E}">
        <p14:creationId xmlns:p14="http://schemas.microsoft.com/office/powerpoint/2010/main" val="7875601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Lookups</a:t>
            </a:r>
            <a:endParaRPr lang="en-US" dirty="0"/>
          </a:p>
        </p:txBody>
      </p:sp>
      <p:sp>
        <p:nvSpPr>
          <p:cNvPr id="3" name="Content Placeholder 2"/>
          <p:cNvSpPr>
            <a:spLocks noGrp="1"/>
          </p:cNvSpPr>
          <p:nvPr>
            <p:ph sz="quarter" idx="10"/>
          </p:nvPr>
        </p:nvSpPr>
        <p:spPr>
          <a:xfrm>
            <a:off x="228600" y="856984"/>
            <a:ext cx="4191000" cy="5391416"/>
          </a:xfrm>
        </p:spPr>
        <p:txBody>
          <a:bodyPr/>
          <a:lstStyle/>
          <a:p>
            <a:r>
              <a:rPr lang="en-US" dirty="0" smtClean="0"/>
              <a:t>Enables Consistent Data Entry</a:t>
            </a:r>
          </a:p>
          <a:p>
            <a:pPr lvl="1"/>
            <a:r>
              <a:rPr lang="en-US" dirty="0" smtClean="0"/>
              <a:t>Sorting</a:t>
            </a:r>
          </a:p>
          <a:p>
            <a:pPr lvl="1"/>
            <a:r>
              <a:rPr lang="en-US" dirty="0" smtClean="0"/>
              <a:t>Filtering</a:t>
            </a:r>
          </a:p>
          <a:p>
            <a:pPr lvl="1"/>
            <a:r>
              <a:rPr lang="en-US" dirty="0" smtClean="0"/>
              <a:t>PivotTables</a:t>
            </a:r>
          </a:p>
        </p:txBody>
      </p:sp>
      <p:pic>
        <p:nvPicPr>
          <p:cNvPr id="4" name="Picture 3"/>
          <p:cNvPicPr>
            <a:picLocks noChangeAspect="1"/>
          </p:cNvPicPr>
          <p:nvPr/>
        </p:nvPicPr>
        <p:blipFill>
          <a:blip r:embed="rId2"/>
          <a:stretch>
            <a:fillRect/>
          </a:stretch>
        </p:blipFill>
        <p:spPr>
          <a:xfrm>
            <a:off x="4572000" y="990600"/>
            <a:ext cx="4171429" cy="5000000"/>
          </a:xfrm>
          <a:prstGeom prst="rect">
            <a:avLst/>
          </a:prstGeom>
          <a:ln w="19050">
            <a:solidFill>
              <a:schemeClr val="tx2"/>
            </a:solidFill>
          </a:ln>
        </p:spPr>
      </p:pic>
      <p:sp>
        <p:nvSpPr>
          <p:cNvPr id="5" name="Rectangle 4"/>
          <p:cNvSpPr/>
          <p:nvPr/>
        </p:nvSpPr>
        <p:spPr bwMode="auto">
          <a:xfrm>
            <a:off x="4648200" y="3200400"/>
            <a:ext cx="762000" cy="273094"/>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sp>
        <p:nvSpPr>
          <p:cNvPr id="6" name="Rectangle 5"/>
          <p:cNvSpPr/>
          <p:nvPr/>
        </p:nvSpPr>
        <p:spPr bwMode="auto">
          <a:xfrm>
            <a:off x="5464628" y="3689306"/>
            <a:ext cx="783771" cy="273094"/>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sp>
        <p:nvSpPr>
          <p:cNvPr id="9" name="Rectangle 8"/>
          <p:cNvSpPr/>
          <p:nvPr/>
        </p:nvSpPr>
        <p:spPr bwMode="auto">
          <a:xfrm>
            <a:off x="7601338" y="1466462"/>
            <a:ext cx="1066800" cy="273094"/>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grpSp>
        <p:nvGrpSpPr>
          <p:cNvPr id="13" name="Group 12"/>
          <p:cNvGrpSpPr/>
          <p:nvPr/>
        </p:nvGrpSpPr>
        <p:grpSpPr>
          <a:xfrm>
            <a:off x="381000" y="4717068"/>
            <a:ext cx="3285514" cy="1607532"/>
            <a:chOff x="3962400" y="1295400"/>
            <a:chExt cx="4885714" cy="2390476"/>
          </a:xfrm>
        </p:grpSpPr>
        <p:pic>
          <p:nvPicPr>
            <p:cNvPr id="14" name="Picture 13"/>
            <p:cNvPicPr>
              <a:picLocks noChangeAspect="1"/>
            </p:cNvPicPr>
            <p:nvPr/>
          </p:nvPicPr>
          <p:blipFill>
            <a:blip r:embed="rId3"/>
            <a:stretch>
              <a:fillRect/>
            </a:stretch>
          </p:blipFill>
          <p:spPr>
            <a:xfrm>
              <a:off x="3962400" y="1295400"/>
              <a:ext cx="4885714" cy="2390476"/>
            </a:xfrm>
            <a:prstGeom prst="rect">
              <a:avLst/>
            </a:prstGeom>
            <a:ln w="19050">
              <a:solidFill>
                <a:schemeClr val="tx2"/>
              </a:solidFill>
            </a:ln>
          </p:spPr>
        </p:pic>
        <p:sp>
          <p:nvSpPr>
            <p:cNvPr id="15" name="Rectangle 14"/>
            <p:cNvSpPr/>
            <p:nvPr/>
          </p:nvSpPr>
          <p:spPr bwMode="auto">
            <a:xfrm>
              <a:off x="6324600" y="1828800"/>
              <a:ext cx="533400" cy="762000"/>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grpSp>
    </p:spTree>
    <p:extLst>
      <p:ext uri="{BB962C8B-B14F-4D97-AF65-F5344CB8AC3E}">
        <p14:creationId xmlns:p14="http://schemas.microsoft.com/office/powerpoint/2010/main" val="26977262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Calculated Fields</a:t>
            </a:r>
            <a:endParaRPr lang="en-US" dirty="0"/>
          </a:p>
        </p:txBody>
      </p:sp>
      <p:sp>
        <p:nvSpPr>
          <p:cNvPr id="5" name="Content Placeholder 4"/>
          <p:cNvSpPr>
            <a:spLocks noGrp="1"/>
          </p:cNvSpPr>
          <p:nvPr>
            <p:ph sz="quarter" idx="10"/>
          </p:nvPr>
        </p:nvSpPr>
        <p:spPr>
          <a:xfrm>
            <a:off x="228600" y="856984"/>
            <a:ext cx="4267200" cy="5391416"/>
          </a:xfrm>
        </p:spPr>
        <p:txBody>
          <a:bodyPr/>
          <a:lstStyle/>
          <a:p>
            <a:r>
              <a:rPr lang="en-US" sz="2400" dirty="0" smtClean="0"/>
              <a:t>Cases Processed</a:t>
            </a:r>
          </a:p>
          <a:p>
            <a:pPr lvl="1"/>
            <a:r>
              <a:rPr lang="en-US" sz="2000" dirty="0" smtClean="0"/>
              <a:t>Total Cases minus Remaining Cases</a:t>
            </a:r>
          </a:p>
          <a:p>
            <a:pPr lvl="1"/>
            <a:r>
              <a:rPr lang="en-US" sz="2000" dirty="0" smtClean="0"/>
              <a:t>Manual input of Remaining</a:t>
            </a:r>
          </a:p>
          <a:p>
            <a:r>
              <a:rPr lang="en-US" sz="2400" dirty="0" smtClean="0"/>
              <a:t>Est Remaining Hours</a:t>
            </a:r>
          </a:p>
          <a:p>
            <a:pPr lvl="1"/>
            <a:r>
              <a:rPr lang="en-US" sz="2000" dirty="0" smtClean="0"/>
              <a:t>Remaining Cases divided by Cases Per Hour</a:t>
            </a:r>
          </a:p>
          <a:p>
            <a:pPr lvl="1"/>
            <a:r>
              <a:rPr lang="en-US" sz="2000" dirty="0" smtClean="0"/>
              <a:t>Could not use VBA to update Project field Remaining Hours</a:t>
            </a:r>
            <a:endParaRPr lang="en-US" sz="2400" dirty="0" smtClean="0"/>
          </a:p>
          <a:p>
            <a:pPr lvl="1"/>
            <a:endParaRPr lang="en-US" sz="2000" dirty="0"/>
          </a:p>
        </p:txBody>
      </p:sp>
      <p:pic>
        <p:nvPicPr>
          <p:cNvPr id="4" name="Picture 3"/>
          <p:cNvPicPr>
            <a:picLocks noChangeAspect="1"/>
          </p:cNvPicPr>
          <p:nvPr/>
        </p:nvPicPr>
        <p:blipFill>
          <a:blip r:embed="rId2"/>
          <a:stretch>
            <a:fillRect/>
          </a:stretch>
        </p:blipFill>
        <p:spPr>
          <a:xfrm>
            <a:off x="4684264" y="1124305"/>
            <a:ext cx="4307336" cy="5124095"/>
          </a:xfrm>
          <a:prstGeom prst="rect">
            <a:avLst/>
          </a:prstGeom>
        </p:spPr>
      </p:pic>
      <p:sp>
        <p:nvSpPr>
          <p:cNvPr id="6" name="Rectangle 5"/>
          <p:cNvSpPr/>
          <p:nvPr/>
        </p:nvSpPr>
        <p:spPr bwMode="auto">
          <a:xfrm>
            <a:off x="7467600" y="1566361"/>
            <a:ext cx="914400" cy="225697"/>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grpSp>
        <p:nvGrpSpPr>
          <p:cNvPr id="7" name="Group 6"/>
          <p:cNvGrpSpPr/>
          <p:nvPr/>
        </p:nvGrpSpPr>
        <p:grpSpPr>
          <a:xfrm>
            <a:off x="381000" y="4717068"/>
            <a:ext cx="3285514" cy="1607532"/>
            <a:chOff x="3962400" y="1295400"/>
            <a:chExt cx="4885714" cy="2390476"/>
          </a:xfrm>
        </p:grpSpPr>
        <p:pic>
          <p:nvPicPr>
            <p:cNvPr id="8" name="Picture 7"/>
            <p:cNvPicPr>
              <a:picLocks noChangeAspect="1"/>
            </p:cNvPicPr>
            <p:nvPr/>
          </p:nvPicPr>
          <p:blipFill>
            <a:blip r:embed="rId3"/>
            <a:stretch>
              <a:fillRect/>
            </a:stretch>
          </p:blipFill>
          <p:spPr>
            <a:xfrm>
              <a:off x="3962400" y="1295400"/>
              <a:ext cx="4885714" cy="2390476"/>
            </a:xfrm>
            <a:prstGeom prst="rect">
              <a:avLst/>
            </a:prstGeom>
            <a:ln w="19050">
              <a:solidFill>
                <a:schemeClr val="tx2"/>
              </a:solidFill>
            </a:ln>
          </p:spPr>
        </p:pic>
        <p:sp>
          <p:nvSpPr>
            <p:cNvPr id="9" name="Rectangle 8"/>
            <p:cNvSpPr/>
            <p:nvPr/>
          </p:nvSpPr>
          <p:spPr bwMode="auto">
            <a:xfrm>
              <a:off x="6324600" y="1828800"/>
              <a:ext cx="533400" cy="762000"/>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grpSp>
      <p:sp>
        <p:nvSpPr>
          <p:cNvPr id="10" name="Rectangle 9"/>
          <p:cNvSpPr/>
          <p:nvPr/>
        </p:nvSpPr>
        <p:spPr bwMode="auto">
          <a:xfrm>
            <a:off x="6530196" y="3584303"/>
            <a:ext cx="632604" cy="225697"/>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spTree>
    <p:extLst>
      <p:ext uri="{BB962C8B-B14F-4D97-AF65-F5344CB8AC3E}">
        <p14:creationId xmlns:p14="http://schemas.microsoft.com/office/powerpoint/2010/main" val="11992526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Customizing Tables</a:t>
            </a:r>
            <a:endParaRPr lang="en-US" dirty="0"/>
          </a:p>
        </p:txBody>
      </p:sp>
      <p:sp>
        <p:nvSpPr>
          <p:cNvPr id="3" name="Content Placeholder 2"/>
          <p:cNvSpPr>
            <a:spLocks noGrp="1"/>
          </p:cNvSpPr>
          <p:nvPr>
            <p:ph sz="quarter" idx="10"/>
          </p:nvPr>
        </p:nvSpPr>
        <p:spPr>
          <a:xfrm>
            <a:off x="228600" y="856984"/>
            <a:ext cx="8534400" cy="2953016"/>
          </a:xfrm>
        </p:spPr>
        <p:txBody>
          <a:bodyPr/>
          <a:lstStyle/>
          <a:p>
            <a:r>
              <a:rPr lang="en-US" sz="2000" dirty="0" smtClean="0"/>
              <a:t>Select the pre-existing table with the fields you want to start with</a:t>
            </a:r>
          </a:p>
          <a:p>
            <a:r>
              <a:rPr lang="en-US" sz="2000" dirty="0" smtClean="0"/>
              <a:t>Right-click column headings and insert the new columns you want</a:t>
            </a:r>
          </a:p>
          <a:p>
            <a:r>
              <a:rPr lang="en-US" sz="2000" dirty="0" smtClean="0"/>
              <a:t>Right-click and remove the columns you don’t want</a:t>
            </a:r>
          </a:p>
          <a:p>
            <a:r>
              <a:rPr lang="en-US" sz="2000" dirty="0" smtClean="0"/>
              <a:t>On the View Tab, select Tables and Save the Fields as a New Table</a:t>
            </a:r>
          </a:p>
          <a:p>
            <a:r>
              <a:rPr lang="en-US" sz="2000" dirty="0" smtClean="0"/>
              <a:t>Select Reset to Default to reset the original table</a:t>
            </a:r>
            <a:endParaRPr lang="en-US" sz="2000" dirty="0"/>
          </a:p>
        </p:txBody>
      </p:sp>
      <p:pic>
        <p:nvPicPr>
          <p:cNvPr id="4" name="Picture 3"/>
          <p:cNvPicPr>
            <a:picLocks noChangeAspect="1"/>
          </p:cNvPicPr>
          <p:nvPr/>
        </p:nvPicPr>
        <p:blipFill>
          <a:blip r:embed="rId2"/>
          <a:stretch>
            <a:fillRect/>
          </a:stretch>
        </p:blipFill>
        <p:spPr>
          <a:xfrm>
            <a:off x="381000" y="3276600"/>
            <a:ext cx="2342857" cy="2923809"/>
          </a:xfrm>
          <a:prstGeom prst="rect">
            <a:avLst/>
          </a:prstGeom>
        </p:spPr>
      </p:pic>
      <p:pic>
        <p:nvPicPr>
          <p:cNvPr id="5" name="Picture 4"/>
          <p:cNvPicPr>
            <a:picLocks noChangeAspect="1"/>
          </p:cNvPicPr>
          <p:nvPr/>
        </p:nvPicPr>
        <p:blipFill>
          <a:blip r:embed="rId3"/>
          <a:stretch>
            <a:fillRect/>
          </a:stretch>
        </p:blipFill>
        <p:spPr>
          <a:xfrm>
            <a:off x="3667239" y="3238504"/>
            <a:ext cx="2076190" cy="3000000"/>
          </a:xfrm>
          <a:prstGeom prst="rect">
            <a:avLst/>
          </a:prstGeom>
        </p:spPr>
      </p:pic>
      <p:pic>
        <p:nvPicPr>
          <p:cNvPr id="7" name="Picture 6"/>
          <p:cNvPicPr>
            <a:picLocks noChangeAspect="1"/>
          </p:cNvPicPr>
          <p:nvPr/>
        </p:nvPicPr>
        <p:blipFill>
          <a:blip r:embed="rId4"/>
          <a:stretch>
            <a:fillRect/>
          </a:stretch>
        </p:blipFill>
        <p:spPr>
          <a:xfrm>
            <a:off x="6686810" y="2495520"/>
            <a:ext cx="2076190" cy="3752381"/>
          </a:xfrm>
          <a:prstGeom prst="rect">
            <a:avLst/>
          </a:prstGeom>
        </p:spPr>
      </p:pic>
      <p:sp>
        <p:nvSpPr>
          <p:cNvPr id="8" name="Rectangle 7"/>
          <p:cNvSpPr/>
          <p:nvPr/>
        </p:nvSpPr>
        <p:spPr bwMode="auto">
          <a:xfrm>
            <a:off x="685800" y="3810000"/>
            <a:ext cx="1371600" cy="341389"/>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sp>
        <p:nvSpPr>
          <p:cNvPr id="9" name="Rectangle 8"/>
          <p:cNvSpPr/>
          <p:nvPr/>
        </p:nvSpPr>
        <p:spPr bwMode="auto">
          <a:xfrm>
            <a:off x="4392651" y="4492779"/>
            <a:ext cx="1350778" cy="512425"/>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sp>
        <p:nvSpPr>
          <p:cNvPr id="10" name="Rectangle 9"/>
          <p:cNvSpPr/>
          <p:nvPr/>
        </p:nvSpPr>
        <p:spPr bwMode="auto">
          <a:xfrm>
            <a:off x="6781800" y="5638800"/>
            <a:ext cx="1905000" cy="322161"/>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spTree>
    <p:extLst>
      <p:ext uri="{BB962C8B-B14F-4D97-AF65-F5344CB8AC3E}">
        <p14:creationId xmlns:p14="http://schemas.microsoft.com/office/powerpoint/2010/main" val="31703663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Date</a:t>
            </a:r>
            <a:r>
              <a:rPr lang="en-US" baseline="0" dirty="0" smtClean="0"/>
              <a:t> Formatting Options</a:t>
            </a:r>
            <a:endParaRPr lang="en-US" dirty="0"/>
          </a:p>
        </p:txBody>
      </p:sp>
      <p:sp>
        <p:nvSpPr>
          <p:cNvPr id="3" name="Content Placeholder 2"/>
          <p:cNvSpPr>
            <a:spLocks noGrp="1"/>
          </p:cNvSpPr>
          <p:nvPr>
            <p:ph sz="quarter" idx="10"/>
          </p:nvPr>
        </p:nvSpPr>
        <p:spPr>
          <a:xfrm>
            <a:off x="228600" y="856984"/>
            <a:ext cx="3505200" cy="5391416"/>
          </a:xfrm>
        </p:spPr>
        <p:txBody>
          <a:bodyPr/>
          <a:lstStyle/>
          <a:p>
            <a:r>
              <a:rPr lang="en-US" sz="2000" dirty="0" smtClean="0"/>
              <a:t>The abbreviated name of the day of the week will translate into Excel as Text</a:t>
            </a:r>
          </a:p>
          <a:p>
            <a:r>
              <a:rPr lang="en-US" sz="2000" dirty="0" smtClean="0"/>
              <a:t>Changing the Date Format to the short date format ensures Excel will read the pasted dates as dates</a:t>
            </a:r>
            <a:endParaRPr lang="en-US" sz="2000" dirty="0"/>
          </a:p>
        </p:txBody>
      </p:sp>
      <p:pic>
        <p:nvPicPr>
          <p:cNvPr id="6" name="Picture 5"/>
          <p:cNvPicPr>
            <a:picLocks noChangeAspect="1"/>
          </p:cNvPicPr>
          <p:nvPr/>
        </p:nvPicPr>
        <p:blipFill>
          <a:blip r:embed="rId2"/>
          <a:stretch>
            <a:fillRect/>
          </a:stretch>
        </p:blipFill>
        <p:spPr>
          <a:xfrm>
            <a:off x="3657600" y="972086"/>
            <a:ext cx="5333333" cy="4285714"/>
          </a:xfrm>
          <a:prstGeom prst="rect">
            <a:avLst/>
          </a:prstGeom>
          <a:ln w="19050">
            <a:solidFill>
              <a:schemeClr val="accent1"/>
            </a:solidFill>
          </a:ln>
        </p:spPr>
      </p:pic>
      <p:sp>
        <p:nvSpPr>
          <p:cNvPr id="7" name="Rectangle 6"/>
          <p:cNvSpPr/>
          <p:nvPr/>
        </p:nvSpPr>
        <p:spPr bwMode="auto">
          <a:xfrm>
            <a:off x="5257800" y="2971800"/>
            <a:ext cx="2743200" cy="685800"/>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spTree>
    <p:extLst>
      <p:ext uri="{BB962C8B-B14F-4D97-AF65-F5344CB8AC3E}">
        <p14:creationId xmlns:p14="http://schemas.microsoft.com/office/powerpoint/2010/main" val="21693195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Shared Templates</a:t>
            </a:r>
            <a:endParaRPr lang="en-US" dirty="0"/>
          </a:p>
        </p:txBody>
      </p:sp>
      <p:pic>
        <p:nvPicPr>
          <p:cNvPr id="4" name="Picture 3"/>
          <p:cNvPicPr>
            <a:picLocks noChangeAspect="1"/>
          </p:cNvPicPr>
          <p:nvPr/>
        </p:nvPicPr>
        <p:blipFill>
          <a:blip r:embed="rId2"/>
          <a:stretch>
            <a:fillRect/>
          </a:stretch>
        </p:blipFill>
        <p:spPr>
          <a:xfrm>
            <a:off x="2362200" y="962165"/>
            <a:ext cx="6553200" cy="5362435"/>
          </a:xfrm>
          <a:prstGeom prst="rect">
            <a:avLst/>
          </a:prstGeom>
          <a:ln w="12700">
            <a:solidFill>
              <a:schemeClr val="tx2"/>
            </a:solidFill>
          </a:ln>
        </p:spPr>
      </p:pic>
      <p:pic>
        <p:nvPicPr>
          <p:cNvPr id="5" name="Picture 4"/>
          <p:cNvPicPr>
            <a:picLocks noChangeAspect="1"/>
          </p:cNvPicPr>
          <p:nvPr/>
        </p:nvPicPr>
        <p:blipFill>
          <a:blip r:embed="rId3"/>
          <a:stretch>
            <a:fillRect/>
          </a:stretch>
        </p:blipFill>
        <p:spPr>
          <a:xfrm>
            <a:off x="228600" y="962165"/>
            <a:ext cx="1114286" cy="5057143"/>
          </a:xfrm>
          <a:prstGeom prst="rect">
            <a:avLst/>
          </a:prstGeom>
        </p:spPr>
      </p:pic>
      <p:sp>
        <p:nvSpPr>
          <p:cNvPr id="6" name="Rectangle 5"/>
          <p:cNvSpPr/>
          <p:nvPr/>
        </p:nvSpPr>
        <p:spPr bwMode="auto">
          <a:xfrm>
            <a:off x="228600" y="5410200"/>
            <a:ext cx="1114286" cy="304800"/>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sp>
        <p:nvSpPr>
          <p:cNvPr id="9" name="Rectangle 8"/>
          <p:cNvSpPr/>
          <p:nvPr/>
        </p:nvSpPr>
        <p:spPr bwMode="auto">
          <a:xfrm>
            <a:off x="3657600" y="4038600"/>
            <a:ext cx="5257800" cy="304800"/>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spTree>
    <p:extLst>
      <p:ext uri="{BB962C8B-B14F-4D97-AF65-F5344CB8AC3E}">
        <p14:creationId xmlns:p14="http://schemas.microsoft.com/office/powerpoint/2010/main" val="13983635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Intentions</a:t>
            </a:r>
            <a:endParaRPr lang="en-US" dirty="0"/>
          </a:p>
        </p:txBody>
      </p:sp>
      <p:sp>
        <p:nvSpPr>
          <p:cNvPr id="3" name="Content Placeholder 2"/>
          <p:cNvSpPr>
            <a:spLocks noGrp="1"/>
          </p:cNvSpPr>
          <p:nvPr>
            <p:ph sz="quarter" idx="10"/>
          </p:nvPr>
        </p:nvSpPr>
        <p:spPr/>
        <p:txBody>
          <a:bodyPr/>
          <a:lstStyle/>
          <a:p>
            <a:r>
              <a:rPr lang="en-US" dirty="0" smtClean="0"/>
              <a:t>Understand how to manage data in Microsoft Project intended for an ongoing data collection in Microsoft Excel</a:t>
            </a:r>
          </a:p>
          <a:p>
            <a:r>
              <a:rPr lang="en-US" dirty="0" smtClean="0"/>
              <a:t>Understand how View, Tables, and Fields in Microsoft Project can be customized to enable this process</a:t>
            </a:r>
          </a:p>
          <a:p>
            <a:r>
              <a:rPr lang="en-US" dirty="0" smtClean="0"/>
              <a:t>Understand how to maintain an ongoing data collection in Excel for the purposes of analysis</a:t>
            </a:r>
            <a:endParaRPr lang="en-US" dirty="0"/>
          </a:p>
        </p:txBody>
      </p:sp>
    </p:spTree>
    <p:extLst>
      <p:ext uri="{BB962C8B-B14F-4D97-AF65-F5344CB8AC3E}">
        <p14:creationId xmlns:p14="http://schemas.microsoft.com/office/powerpoint/2010/main" val="19577630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Custom Table</a:t>
            </a:r>
            <a:endParaRPr lang="en-US" dirty="0"/>
          </a:p>
        </p:txBody>
      </p:sp>
      <p:pic>
        <p:nvPicPr>
          <p:cNvPr id="9" name="Picture 8"/>
          <p:cNvPicPr>
            <a:picLocks noChangeAspect="1"/>
          </p:cNvPicPr>
          <p:nvPr/>
        </p:nvPicPr>
        <p:blipFill>
          <a:blip r:embed="rId2"/>
          <a:stretch>
            <a:fillRect/>
          </a:stretch>
        </p:blipFill>
        <p:spPr>
          <a:xfrm>
            <a:off x="147932" y="4724400"/>
            <a:ext cx="8848137" cy="1555044"/>
          </a:xfrm>
          <a:prstGeom prst="rect">
            <a:avLst/>
          </a:prstGeom>
          <a:ln w="19050">
            <a:solidFill>
              <a:schemeClr val="accent1"/>
            </a:solidFill>
          </a:ln>
        </p:spPr>
      </p:pic>
      <p:pic>
        <p:nvPicPr>
          <p:cNvPr id="10" name="Picture 9"/>
          <p:cNvPicPr>
            <a:picLocks noChangeAspect="1"/>
          </p:cNvPicPr>
          <p:nvPr/>
        </p:nvPicPr>
        <p:blipFill rotWithShape="1">
          <a:blip r:embed="rId2"/>
          <a:srcRect r="64640"/>
          <a:stretch/>
        </p:blipFill>
        <p:spPr>
          <a:xfrm>
            <a:off x="1638300" y="1198522"/>
            <a:ext cx="5867400" cy="2916278"/>
          </a:xfrm>
          <a:prstGeom prst="rect">
            <a:avLst/>
          </a:prstGeom>
          <a:ln w="19050">
            <a:solidFill>
              <a:schemeClr val="accent1"/>
            </a:solidFill>
          </a:ln>
        </p:spPr>
      </p:pic>
    </p:spTree>
    <p:extLst>
      <p:ext uri="{BB962C8B-B14F-4D97-AF65-F5344CB8AC3E}">
        <p14:creationId xmlns:p14="http://schemas.microsoft.com/office/powerpoint/2010/main" val="27437786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Custom Table</a:t>
            </a:r>
            <a:endParaRPr lang="en-US" dirty="0"/>
          </a:p>
        </p:txBody>
      </p:sp>
      <p:pic>
        <p:nvPicPr>
          <p:cNvPr id="9" name="Picture 8"/>
          <p:cNvPicPr>
            <a:picLocks noChangeAspect="1"/>
          </p:cNvPicPr>
          <p:nvPr/>
        </p:nvPicPr>
        <p:blipFill>
          <a:blip r:embed="rId2"/>
          <a:stretch>
            <a:fillRect/>
          </a:stretch>
        </p:blipFill>
        <p:spPr>
          <a:xfrm>
            <a:off x="147932" y="4724400"/>
            <a:ext cx="8848137" cy="1555044"/>
          </a:xfrm>
          <a:prstGeom prst="rect">
            <a:avLst/>
          </a:prstGeom>
          <a:ln w="19050">
            <a:solidFill>
              <a:schemeClr val="accent1"/>
            </a:solidFill>
          </a:ln>
        </p:spPr>
      </p:pic>
      <p:pic>
        <p:nvPicPr>
          <p:cNvPr id="5" name="Picture 4"/>
          <p:cNvPicPr>
            <a:picLocks noChangeAspect="1"/>
          </p:cNvPicPr>
          <p:nvPr/>
        </p:nvPicPr>
        <p:blipFill rotWithShape="1">
          <a:blip r:embed="rId2"/>
          <a:srcRect l="44477"/>
          <a:stretch/>
        </p:blipFill>
        <p:spPr>
          <a:xfrm>
            <a:off x="238784" y="1295400"/>
            <a:ext cx="8666432" cy="2743200"/>
          </a:xfrm>
          <a:prstGeom prst="rect">
            <a:avLst/>
          </a:prstGeom>
          <a:ln w="19050">
            <a:solidFill>
              <a:schemeClr val="accent1"/>
            </a:solidFill>
          </a:ln>
        </p:spPr>
      </p:pic>
    </p:spTree>
    <p:extLst>
      <p:ext uri="{BB962C8B-B14F-4D97-AF65-F5344CB8AC3E}">
        <p14:creationId xmlns:p14="http://schemas.microsoft.com/office/powerpoint/2010/main" val="26833929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Microsoft Excel Tables</a:t>
            </a:r>
            <a:endParaRPr lang="en-US" dirty="0"/>
          </a:p>
        </p:txBody>
      </p:sp>
    </p:spTree>
    <p:extLst>
      <p:ext uri="{BB962C8B-B14F-4D97-AF65-F5344CB8AC3E}">
        <p14:creationId xmlns:p14="http://schemas.microsoft.com/office/powerpoint/2010/main" val="3619557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a:t>
            </a:r>
            <a:r>
              <a:rPr lang="en-US" baseline="0" dirty="0" smtClean="0"/>
              <a:t> Excel Concepts</a:t>
            </a:r>
            <a:endParaRPr lang="en-US" dirty="0"/>
          </a:p>
        </p:txBody>
      </p:sp>
      <p:sp>
        <p:nvSpPr>
          <p:cNvPr id="3" name="Content Placeholder 2"/>
          <p:cNvSpPr>
            <a:spLocks noGrp="1"/>
          </p:cNvSpPr>
          <p:nvPr>
            <p:ph sz="quarter" idx="10"/>
          </p:nvPr>
        </p:nvSpPr>
        <p:spPr/>
        <p:txBody>
          <a:bodyPr/>
          <a:lstStyle/>
          <a:p>
            <a:r>
              <a:rPr lang="en-US" dirty="0" smtClean="0"/>
              <a:t>Excel is not a relational database</a:t>
            </a:r>
          </a:p>
          <a:p>
            <a:pPr lvl="1"/>
            <a:r>
              <a:rPr lang="en-US" dirty="0" smtClean="0"/>
              <a:t>It can use formulas to reference unique identifiers in a related data collections</a:t>
            </a:r>
          </a:p>
          <a:p>
            <a:pPr lvl="1"/>
            <a:r>
              <a:rPr lang="en-US" dirty="0" smtClean="0"/>
              <a:t>There is no enforced integrity</a:t>
            </a:r>
          </a:p>
          <a:p>
            <a:pPr lvl="2"/>
            <a:r>
              <a:rPr lang="en-US" dirty="0" smtClean="0"/>
              <a:t>The table could be referencing an identifier that doesn’t exist</a:t>
            </a:r>
          </a:p>
          <a:p>
            <a:pPr lvl="2"/>
            <a:r>
              <a:rPr lang="en-US" dirty="0" smtClean="0"/>
              <a:t>Data Validation is limited</a:t>
            </a:r>
          </a:p>
          <a:p>
            <a:pPr lvl="2"/>
            <a:r>
              <a:rPr lang="en-US" dirty="0" smtClean="0"/>
              <a:t>There is no “true” enforcement of unique identifiers</a:t>
            </a:r>
          </a:p>
          <a:p>
            <a:r>
              <a:rPr lang="en-US" dirty="0" smtClean="0"/>
              <a:t>The user must follow specific design methods for Excel to recognize that what they’ve created is a table</a:t>
            </a:r>
          </a:p>
          <a:p>
            <a:pPr lvl="2"/>
            <a:endParaRPr lang="en-US" dirty="0"/>
          </a:p>
        </p:txBody>
      </p:sp>
    </p:spTree>
    <p:extLst>
      <p:ext uri="{BB962C8B-B14F-4D97-AF65-F5344CB8AC3E}">
        <p14:creationId xmlns:p14="http://schemas.microsoft.com/office/powerpoint/2010/main" val="11136042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 References</a:t>
            </a:r>
            <a:endParaRPr lang="en-US" dirty="0"/>
          </a:p>
        </p:txBody>
      </p:sp>
      <p:sp>
        <p:nvSpPr>
          <p:cNvPr id="3" name="Content Placeholder 2"/>
          <p:cNvSpPr>
            <a:spLocks noGrp="1"/>
          </p:cNvSpPr>
          <p:nvPr>
            <p:ph sz="quarter" idx="10"/>
          </p:nvPr>
        </p:nvSpPr>
        <p:spPr/>
        <p:txBody>
          <a:bodyPr/>
          <a:lstStyle/>
          <a:p>
            <a:r>
              <a:rPr lang="en-US" dirty="0" smtClean="0"/>
              <a:t>Cell references in formulas should be used when the data being referenced will most likely remain unchanged</a:t>
            </a:r>
          </a:p>
          <a:p>
            <a:r>
              <a:rPr lang="en-US" dirty="0" smtClean="0"/>
              <a:t>If the range expands,</a:t>
            </a:r>
            <a:br>
              <a:rPr lang="en-US" dirty="0" smtClean="0"/>
            </a:br>
            <a:r>
              <a:rPr lang="en-US" dirty="0" smtClean="0"/>
              <a:t>the user must update</a:t>
            </a:r>
            <a:br>
              <a:rPr lang="en-US" dirty="0" smtClean="0"/>
            </a:br>
            <a:r>
              <a:rPr lang="en-US" dirty="0" smtClean="0"/>
              <a:t>the function to include</a:t>
            </a:r>
            <a:br>
              <a:rPr lang="en-US" dirty="0" smtClean="0"/>
            </a:br>
            <a:r>
              <a:rPr lang="en-US" dirty="0" smtClean="0"/>
              <a:t>new cells</a:t>
            </a:r>
            <a:endParaRPr lang="en-US" dirty="0"/>
          </a:p>
        </p:txBody>
      </p:sp>
      <p:pic>
        <p:nvPicPr>
          <p:cNvPr id="4" name="Picture 3"/>
          <p:cNvPicPr>
            <a:picLocks noChangeAspect="1"/>
          </p:cNvPicPr>
          <p:nvPr/>
        </p:nvPicPr>
        <p:blipFill>
          <a:blip r:embed="rId2"/>
          <a:stretch>
            <a:fillRect/>
          </a:stretch>
        </p:blipFill>
        <p:spPr>
          <a:xfrm>
            <a:off x="4495800" y="2391886"/>
            <a:ext cx="4433596" cy="3741876"/>
          </a:xfrm>
          <a:prstGeom prst="rect">
            <a:avLst/>
          </a:prstGeom>
          <a:ln w="19050">
            <a:solidFill>
              <a:schemeClr val="accent1"/>
            </a:solidFill>
          </a:ln>
        </p:spPr>
      </p:pic>
    </p:spTree>
    <p:extLst>
      <p:ext uri="{BB962C8B-B14F-4D97-AF65-F5344CB8AC3E}">
        <p14:creationId xmlns:p14="http://schemas.microsoft.com/office/powerpoint/2010/main" val="36749697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Named Ranges</a:t>
            </a:r>
            <a:endParaRPr lang="en-US" dirty="0"/>
          </a:p>
        </p:txBody>
      </p:sp>
      <p:sp>
        <p:nvSpPr>
          <p:cNvPr id="3" name="Content Placeholder 2"/>
          <p:cNvSpPr>
            <a:spLocks noGrp="1"/>
          </p:cNvSpPr>
          <p:nvPr>
            <p:ph sz="quarter" idx="10"/>
          </p:nvPr>
        </p:nvSpPr>
        <p:spPr>
          <a:xfrm>
            <a:off x="228600" y="856984"/>
            <a:ext cx="4334419" cy="2572016"/>
          </a:xfrm>
        </p:spPr>
        <p:txBody>
          <a:bodyPr/>
          <a:lstStyle/>
          <a:p>
            <a:r>
              <a:rPr lang="en-US" sz="2000" dirty="0" smtClean="0"/>
              <a:t>If the same set of numbers is referenced several times, a proxy name can be created and used instead of the cells</a:t>
            </a:r>
          </a:p>
          <a:p>
            <a:r>
              <a:rPr lang="en-US" sz="2000" dirty="0" smtClean="0"/>
              <a:t>If the list expands, the user can update the reference in the Name Manager and update all references to it</a:t>
            </a:r>
            <a:endParaRPr lang="en-US" sz="2000" dirty="0"/>
          </a:p>
        </p:txBody>
      </p:sp>
      <p:grpSp>
        <p:nvGrpSpPr>
          <p:cNvPr id="9" name="Group 8"/>
          <p:cNvGrpSpPr/>
          <p:nvPr/>
        </p:nvGrpSpPr>
        <p:grpSpPr>
          <a:xfrm>
            <a:off x="4724400" y="935690"/>
            <a:ext cx="4389120" cy="4779310"/>
            <a:chOff x="4191000" y="1752600"/>
            <a:chExt cx="4389120" cy="4779310"/>
          </a:xfrm>
        </p:grpSpPr>
        <p:grpSp>
          <p:nvGrpSpPr>
            <p:cNvPr id="7" name="Group 6"/>
            <p:cNvGrpSpPr/>
            <p:nvPr/>
          </p:nvGrpSpPr>
          <p:grpSpPr>
            <a:xfrm>
              <a:off x="4191000" y="1752600"/>
              <a:ext cx="4352381" cy="1161905"/>
              <a:chOff x="4191000" y="1752600"/>
              <a:chExt cx="4352381" cy="1161905"/>
            </a:xfrm>
          </p:grpSpPr>
          <p:pic>
            <p:nvPicPr>
              <p:cNvPr id="4" name="Picture 3"/>
              <p:cNvPicPr>
                <a:picLocks noChangeAspect="1"/>
              </p:cNvPicPr>
              <p:nvPr/>
            </p:nvPicPr>
            <p:blipFill>
              <a:blip r:embed="rId2"/>
              <a:stretch>
                <a:fillRect/>
              </a:stretch>
            </p:blipFill>
            <p:spPr>
              <a:xfrm>
                <a:off x="4191000" y="1752600"/>
                <a:ext cx="4352381" cy="1161905"/>
              </a:xfrm>
              <a:prstGeom prst="rect">
                <a:avLst/>
              </a:prstGeom>
            </p:spPr>
          </p:pic>
          <p:sp>
            <p:nvSpPr>
              <p:cNvPr id="5" name="Rectangle 4"/>
              <p:cNvSpPr/>
              <p:nvPr/>
            </p:nvSpPr>
            <p:spPr bwMode="auto">
              <a:xfrm>
                <a:off x="4191000" y="1752600"/>
                <a:ext cx="762000" cy="249516"/>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sp>
            <p:nvSpPr>
              <p:cNvPr id="6" name="Rectangle 5"/>
              <p:cNvSpPr/>
              <p:nvPr/>
            </p:nvSpPr>
            <p:spPr bwMode="auto">
              <a:xfrm>
                <a:off x="6629399" y="2002116"/>
                <a:ext cx="1913981" cy="741084"/>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grpSp>
        <p:pic>
          <p:nvPicPr>
            <p:cNvPr id="8" name="Picture 7"/>
            <p:cNvPicPr>
              <a:picLocks noChangeAspect="1"/>
            </p:cNvPicPr>
            <p:nvPr/>
          </p:nvPicPr>
          <p:blipFill>
            <a:blip r:embed="rId3"/>
            <a:stretch>
              <a:fillRect/>
            </a:stretch>
          </p:blipFill>
          <p:spPr>
            <a:xfrm>
              <a:off x="4191000" y="3096947"/>
              <a:ext cx="4389120" cy="3434963"/>
            </a:xfrm>
            <a:prstGeom prst="rect">
              <a:avLst/>
            </a:prstGeom>
          </p:spPr>
        </p:pic>
      </p:grpSp>
      <p:pic>
        <p:nvPicPr>
          <p:cNvPr id="10" name="Picture 9"/>
          <p:cNvPicPr>
            <a:picLocks noChangeAspect="1"/>
          </p:cNvPicPr>
          <p:nvPr/>
        </p:nvPicPr>
        <p:blipFill>
          <a:blip r:embed="rId4"/>
          <a:stretch>
            <a:fillRect/>
          </a:stretch>
        </p:blipFill>
        <p:spPr>
          <a:xfrm>
            <a:off x="472029" y="3530921"/>
            <a:ext cx="4090990" cy="2533267"/>
          </a:xfrm>
          <a:prstGeom prst="rect">
            <a:avLst/>
          </a:prstGeom>
          <a:ln w="19050">
            <a:solidFill>
              <a:schemeClr val="accent1"/>
            </a:solidFill>
          </a:ln>
        </p:spPr>
      </p:pic>
    </p:spTree>
    <p:extLst>
      <p:ext uri="{BB962C8B-B14F-4D97-AF65-F5344CB8AC3E}">
        <p14:creationId xmlns:p14="http://schemas.microsoft.com/office/powerpoint/2010/main" val="28050289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Tables</a:t>
            </a:r>
            <a:endParaRPr lang="en-US" dirty="0"/>
          </a:p>
        </p:txBody>
      </p:sp>
      <p:sp>
        <p:nvSpPr>
          <p:cNvPr id="3" name="Content Placeholder 2"/>
          <p:cNvSpPr>
            <a:spLocks noGrp="1"/>
          </p:cNvSpPr>
          <p:nvPr>
            <p:ph sz="quarter" idx="10"/>
          </p:nvPr>
        </p:nvSpPr>
        <p:spPr>
          <a:xfrm>
            <a:off x="228600" y="856984"/>
            <a:ext cx="6400800" cy="2267216"/>
          </a:xfrm>
        </p:spPr>
        <p:txBody>
          <a:bodyPr/>
          <a:lstStyle/>
          <a:p>
            <a:r>
              <a:rPr lang="en-US" sz="2400" dirty="0" smtClean="0"/>
              <a:t>Added in version 2007</a:t>
            </a:r>
          </a:p>
          <a:p>
            <a:r>
              <a:rPr lang="en-US" sz="2400" dirty="0" smtClean="0"/>
              <a:t>As the table expands, references to the table will recognize the new data</a:t>
            </a:r>
          </a:p>
          <a:p>
            <a:r>
              <a:rPr lang="en-US" sz="2400" dirty="0" smtClean="0"/>
              <a:t>Formulas and PivotTables will not need to have their references updated</a:t>
            </a:r>
            <a:endParaRPr lang="en-US" sz="2400" dirty="0"/>
          </a:p>
        </p:txBody>
      </p:sp>
      <p:pic>
        <p:nvPicPr>
          <p:cNvPr id="4" name="Picture 3"/>
          <p:cNvPicPr>
            <a:picLocks noChangeAspect="1"/>
          </p:cNvPicPr>
          <p:nvPr/>
        </p:nvPicPr>
        <p:blipFill>
          <a:blip r:embed="rId2"/>
          <a:stretch>
            <a:fillRect/>
          </a:stretch>
        </p:blipFill>
        <p:spPr>
          <a:xfrm>
            <a:off x="6848438" y="1000305"/>
            <a:ext cx="1895238" cy="1180952"/>
          </a:xfrm>
          <a:prstGeom prst="rect">
            <a:avLst/>
          </a:prstGeom>
          <a:ln w="19050">
            <a:solidFill>
              <a:schemeClr val="accent1"/>
            </a:solidFill>
          </a:ln>
        </p:spPr>
      </p:pic>
      <p:pic>
        <p:nvPicPr>
          <p:cNvPr id="5" name="Picture 4"/>
          <p:cNvPicPr>
            <a:picLocks noChangeAspect="1"/>
          </p:cNvPicPr>
          <p:nvPr/>
        </p:nvPicPr>
        <p:blipFill>
          <a:blip r:embed="rId3"/>
          <a:stretch>
            <a:fillRect/>
          </a:stretch>
        </p:blipFill>
        <p:spPr>
          <a:xfrm>
            <a:off x="6705600" y="2371905"/>
            <a:ext cx="2190476" cy="1438095"/>
          </a:xfrm>
          <a:prstGeom prst="rect">
            <a:avLst/>
          </a:prstGeom>
          <a:ln w="19050">
            <a:solidFill>
              <a:schemeClr val="accent1"/>
            </a:solidFill>
          </a:ln>
        </p:spPr>
      </p:pic>
      <p:pic>
        <p:nvPicPr>
          <p:cNvPr id="6" name="Picture 5"/>
          <p:cNvPicPr>
            <a:picLocks noChangeAspect="1"/>
          </p:cNvPicPr>
          <p:nvPr/>
        </p:nvPicPr>
        <p:blipFill>
          <a:blip r:embed="rId4"/>
          <a:stretch>
            <a:fillRect/>
          </a:stretch>
        </p:blipFill>
        <p:spPr>
          <a:xfrm>
            <a:off x="381000" y="3273075"/>
            <a:ext cx="6027905" cy="2984404"/>
          </a:xfrm>
          <a:prstGeom prst="rect">
            <a:avLst/>
          </a:prstGeom>
          <a:ln w="19050">
            <a:solidFill>
              <a:schemeClr val="accent1"/>
            </a:solidFill>
          </a:ln>
        </p:spPr>
      </p:pic>
      <p:sp>
        <p:nvSpPr>
          <p:cNvPr id="7" name="Rectangle 6"/>
          <p:cNvSpPr/>
          <p:nvPr/>
        </p:nvSpPr>
        <p:spPr bwMode="auto">
          <a:xfrm>
            <a:off x="8190722" y="1316316"/>
            <a:ext cx="552954" cy="741084"/>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sp>
        <p:nvSpPr>
          <p:cNvPr id="8" name="Rectangle 7"/>
          <p:cNvSpPr/>
          <p:nvPr/>
        </p:nvSpPr>
        <p:spPr bwMode="auto">
          <a:xfrm>
            <a:off x="6736702" y="2667000"/>
            <a:ext cx="2159374" cy="762000"/>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spTree>
    <p:extLst>
      <p:ext uri="{BB962C8B-B14F-4D97-AF65-F5344CB8AC3E}">
        <p14:creationId xmlns:p14="http://schemas.microsoft.com/office/powerpoint/2010/main" val="3304505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Needs for Proper Excel Tables</a:t>
            </a:r>
            <a:endParaRPr lang="en-US" dirty="0"/>
          </a:p>
        </p:txBody>
      </p:sp>
      <p:sp>
        <p:nvSpPr>
          <p:cNvPr id="3" name="Content Placeholder 2"/>
          <p:cNvSpPr>
            <a:spLocks noGrp="1"/>
          </p:cNvSpPr>
          <p:nvPr>
            <p:ph sz="quarter" idx="10"/>
          </p:nvPr>
        </p:nvSpPr>
        <p:spPr/>
        <p:txBody>
          <a:bodyPr/>
          <a:lstStyle/>
          <a:p>
            <a:r>
              <a:rPr lang="en-US" dirty="0" smtClean="0"/>
              <a:t>Begin the data table in cell A1</a:t>
            </a:r>
          </a:p>
          <a:p>
            <a:pPr lvl="1"/>
            <a:r>
              <a:rPr lang="en-US" dirty="0" smtClean="0"/>
              <a:t>Data presentations created by PivotTables and </a:t>
            </a:r>
            <a:r>
              <a:rPr lang="en-US" dirty="0" err="1" smtClean="0"/>
              <a:t>PivotCharts</a:t>
            </a:r>
            <a:r>
              <a:rPr lang="en-US" dirty="0" smtClean="0"/>
              <a:t> are more print-worthy</a:t>
            </a:r>
          </a:p>
          <a:p>
            <a:r>
              <a:rPr lang="en-US" dirty="0" smtClean="0"/>
              <a:t>Each column must have a column heading</a:t>
            </a:r>
          </a:p>
          <a:p>
            <a:r>
              <a:rPr lang="en-US" dirty="0" smtClean="0"/>
              <a:t>Use a single row for column headings</a:t>
            </a:r>
          </a:p>
          <a:p>
            <a:r>
              <a:rPr lang="en-US" dirty="0" smtClean="0"/>
              <a:t>Each column should contain data of one type only</a:t>
            </a:r>
          </a:p>
          <a:p>
            <a:pPr lvl="1"/>
            <a:r>
              <a:rPr lang="en-US" dirty="0" smtClean="0"/>
              <a:t>Text</a:t>
            </a:r>
          </a:p>
          <a:p>
            <a:pPr lvl="1"/>
            <a:r>
              <a:rPr lang="en-US" dirty="0" smtClean="0"/>
              <a:t>Dates (either it’s a date or it’s blank)</a:t>
            </a:r>
          </a:p>
          <a:p>
            <a:pPr lvl="1"/>
            <a:r>
              <a:rPr lang="en-US" dirty="0" smtClean="0"/>
              <a:t>Numbers</a:t>
            </a:r>
          </a:p>
          <a:p>
            <a:r>
              <a:rPr lang="en-US" dirty="0" smtClean="0"/>
              <a:t>Do not skip rows or columns within the list</a:t>
            </a:r>
            <a:endParaRPr lang="en-US" dirty="0"/>
          </a:p>
        </p:txBody>
      </p:sp>
    </p:spTree>
    <p:extLst>
      <p:ext uri="{BB962C8B-B14F-4D97-AF65-F5344CB8AC3E}">
        <p14:creationId xmlns:p14="http://schemas.microsoft.com/office/powerpoint/2010/main" val="645911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Somewhat Simple Copy and Paste</a:t>
            </a:r>
            <a:endParaRPr lang="en-US" dirty="0"/>
          </a:p>
        </p:txBody>
      </p:sp>
      <p:sp>
        <p:nvSpPr>
          <p:cNvPr id="7" name="Content Placeholder 6"/>
          <p:cNvSpPr>
            <a:spLocks noGrp="1"/>
          </p:cNvSpPr>
          <p:nvPr>
            <p:ph sz="quarter" idx="10"/>
          </p:nvPr>
        </p:nvSpPr>
        <p:spPr>
          <a:xfrm>
            <a:off x="228600" y="856984"/>
            <a:ext cx="8686800" cy="2800616"/>
          </a:xfrm>
        </p:spPr>
        <p:txBody>
          <a:bodyPr/>
          <a:lstStyle/>
          <a:p>
            <a:r>
              <a:rPr lang="en-US" sz="2400" dirty="0" smtClean="0"/>
              <a:t>With the exception of having to delete the column headings each time, the process is simple</a:t>
            </a:r>
          </a:p>
          <a:p>
            <a:r>
              <a:rPr lang="en-US" sz="2400" dirty="0" smtClean="0"/>
              <a:t>Because the destination of the paste is defined as a table, all of the PivotTable reports only needed to be refreshed</a:t>
            </a:r>
          </a:p>
          <a:p>
            <a:r>
              <a:rPr lang="en-US" sz="2400" dirty="0" smtClean="0"/>
              <a:t>Running a custom export map, opening the exported file, and pasting it into the Excel table was too many steps</a:t>
            </a:r>
            <a:endParaRPr lang="en-US" sz="2400" dirty="0"/>
          </a:p>
        </p:txBody>
      </p:sp>
      <p:pic>
        <p:nvPicPr>
          <p:cNvPr id="8" name="Picture 7"/>
          <p:cNvPicPr>
            <a:picLocks noChangeAspect="1"/>
          </p:cNvPicPr>
          <p:nvPr/>
        </p:nvPicPr>
        <p:blipFill>
          <a:blip r:embed="rId2"/>
          <a:stretch>
            <a:fillRect/>
          </a:stretch>
        </p:blipFill>
        <p:spPr>
          <a:xfrm>
            <a:off x="304800" y="3886200"/>
            <a:ext cx="8694542" cy="1752600"/>
          </a:xfrm>
          <a:prstGeom prst="rect">
            <a:avLst/>
          </a:prstGeom>
          <a:ln w="19050">
            <a:solidFill>
              <a:schemeClr val="accent1"/>
            </a:solidFill>
          </a:ln>
        </p:spPr>
      </p:pic>
    </p:spTree>
    <p:extLst>
      <p:ext uri="{BB962C8B-B14F-4D97-AF65-F5344CB8AC3E}">
        <p14:creationId xmlns:p14="http://schemas.microsoft.com/office/powerpoint/2010/main" val="29224938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Data Type Issues</a:t>
            </a:r>
            <a:endParaRPr lang="en-US" dirty="0"/>
          </a:p>
        </p:txBody>
      </p:sp>
      <p:sp>
        <p:nvSpPr>
          <p:cNvPr id="7" name="Content Placeholder 6"/>
          <p:cNvSpPr>
            <a:spLocks noGrp="1"/>
          </p:cNvSpPr>
          <p:nvPr>
            <p:ph sz="quarter" idx="10"/>
          </p:nvPr>
        </p:nvSpPr>
        <p:spPr>
          <a:xfrm>
            <a:off x="228600" y="856984"/>
            <a:ext cx="3505200" cy="5391416"/>
          </a:xfrm>
        </p:spPr>
        <p:txBody>
          <a:bodyPr/>
          <a:lstStyle/>
          <a:p>
            <a:r>
              <a:rPr lang="en-US" sz="2400" dirty="0" smtClean="0"/>
              <a:t>Work and Duration Labels prevent any calculations</a:t>
            </a:r>
          </a:p>
        </p:txBody>
      </p:sp>
      <p:pic>
        <p:nvPicPr>
          <p:cNvPr id="8" name="Picture 7"/>
          <p:cNvPicPr>
            <a:picLocks noChangeAspect="1"/>
          </p:cNvPicPr>
          <p:nvPr/>
        </p:nvPicPr>
        <p:blipFill rotWithShape="1">
          <a:blip r:embed="rId2"/>
          <a:srcRect l="72273"/>
          <a:stretch/>
        </p:blipFill>
        <p:spPr>
          <a:xfrm>
            <a:off x="3802258" y="856984"/>
            <a:ext cx="5189342" cy="3772630"/>
          </a:xfrm>
          <a:prstGeom prst="rect">
            <a:avLst/>
          </a:prstGeom>
          <a:ln w="19050">
            <a:solidFill>
              <a:schemeClr val="accent1"/>
            </a:solidFill>
          </a:ln>
        </p:spPr>
      </p:pic>
    </p:spTree>
    <p:extLst>
      <p:ext uri="{BB962C8B-B14F-4D97-AF65-F5344CB8AC3E}">
        <p14:creationId xmlns:p14="http://schemas.microsoft.com/office/powerpoint/2010/main" val="7940466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sz="quarter" idx="10"/>
          </p:nvPr>
        </p:nvSpPr>
        <p:spPr/>
        <p:txBody>
          <a:bodyPr/>
          <a:lstStyle/>
          <a:p>
            <a:r>
              <a:rPr lang="en-US" dirty="0" smtClean="0"/>
              <a:t>Requires a relatively advanced understanding of Project features</a:t>
            </a:r>
          </a:p>
          <a:p>
            <a:r>
              <a:rPr lang="en-US" dirty="0" smtClean="0"/>
              <a:t>Only an overview of</a:t>
            </a:r>
          </a:p>
          <a:p>
            <a:pPr lvl="1"/>
            <a:r>
              <a:rPr lang="en-US" dirty="0" smtClean="0"/>
              <a:t>Project Views, Tables, and Custom </a:t>
            </a:r>
            <a:r>
              <a:rPr lang="en-US" dirty="0"/>
              <a:t>F</a:t>
            </a:r>
            <a:r>
              <a:rPr lang="en-US" dirty="0" smtClean="0"/>
              <a:t>ields</a:t>
            </a:r>
          </a:p>
          <a:p>
            <a:pPr lvl="1"/>
            <a:r>
              <a:rPr lang="en-US" dirty="0" smtClean="0"/>
              <a:t>Excel Tables, Functions, and PivotTables</a:t>
            </a:r>
          </a:p>
          <a:p>
            <a:r>
              <a:rPr lang="en-US" dirty="0" smtClean="0"/>
              <a:t>You may not find use in the overall process and example, but there may be tips and techniques that may help</a:t>
            </a:r>
          </a:p>
        </p:txBody>
      </p:sp>
    </p:spTree>
    <p:extLst>
      <p:ext uri="{BB962C8B-B14F-4D97-AF65-F5344CB8AC3E}">
        <p14:creationId xmlns:p14="http://schemas.microsoft.com/office/powerpoint/2010/main" val="37227983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Excel Functions</a:t>
            </a:r>
            <a:endParaRPr lang="en-US" dirty="0"/>
          </a:p>
        </p:txBody>
      </p:sp>
      <p:sp>
        <p:nvSpPr>
          <p:cNvPr id="4" name="Rounded Rectangle 3"/>
          <p:cNvSpPr/>
          <p:nvPr/>
        </p:nvSpPr>
        <p:spPr bwMode="auto">
          <a:xfrm>
            <a:off x="228600" y="1442419"/>
            <a:ext cx="8763000" cy="1300781"/>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Ｐゴシック" pitchFamily="-64" charset="-128"/>
              </a:rPr>
              <a:t>=SUBSTITUTE(text</a:t>
            </a:r>
            <a:r>
              <a:rPr kumimoji="0" lang="en-US" sz="2000" b="0" i="0" u="none" strike="noStrike" cap="none" normalizeH="0" dirty="0" smtClean="0">
                <a:ln>
                  <a:noFill/>
                </a:ln>
                <a:solidFill>
                  <a:schemeClr val="bg1"/>
                </a:solidFill>
                <a:effectLst/>
                <a:latin typeface="Arial" charset="0"/>
                <a:ea typeface="ＭＳ Ｐゴシック" pitchFamily="-64" charset="-128"/>
              </a:rPr>
              <a:t> to revise, text to replace, replacement text)</a:t>
            </a:r>
          </a:p>
          <a:p>
            <a:pPr marL="0" marR="0" indent="0" algn="l" defTabSz="914400" rtl="0" eaLnBrk="0" fontAlgn="base" latinLnBrk="0" hangingPunct="0">
              <a:lnSpc>
                <a:spcPct val="100000"/>
              </a:lnSpc>
              <a:spcBef>
                <a:spcPct val="0"/>
              </a:spcBef>
              <a:spcAft>
                <a:spcPct val="0"/>
              </a:spcAft>
              <a:buClrTx/>
              <a:buSzTx/>
              <a:buFontTx/>
              <a:buNone/>
              <a:tabLst/>
            </a:pPr>
            <a:r>
              <a:rPr lang="en-US" sz="3600" dirty="0" smtClean="0">
                <a:solidFill>
                  <a:schemeClr val="bg1"/>
                </a:solidFill>
                <a:latin typeface="Arial" charset="0"/>
                <a:ea typeface="ＭＳ Ｐゴシック" pitchFamily="-64" charset="-128"/>
              </a:rPr>
              <a:t>=SUBSTITUTE(“82 </a:t>
            </a:r>
            <a:r>
              <a:rPr lang="en-US" sz="3600" dirty="0" err="1" smtClean="0">
                <a:solidFill>
                  <a:schemeClr val="bg1"/>
                </a:solidFill>
                <a:latin typeface="Arial" charset="0"/>
                <a:ea typeface="ＭＳ Ｐゴシック" pitchFamily="-64" charset="-128"/>
              </a:rPr>
              <a:t>hrs</a:t>
            </a:r>
            <a:r>
              <a:rPr lang="en-US" sz="3600" dirty="0" smtClean="0">
                <a:solidFill>
                  <a:schemeClr val="bg1"/>
                </a:solidFill>
                <a:latin typeface="Arial" charset="0"/>
                <a:ea typeface="ＭＳ Ｐゴシック" pitchFamily="-64" charset="-128"/>
              </a:rPr>
              <a:t>”, “ </a:t>
            </a:r>
            <a:r>
              <a:rPr lang="en-US" sz="3600" dirty="0" err="1" smtClean="0">
                <a:solidFill>
                  <a:schemeClr val="bg1"/>
                </a:solidFill>
                <a:latin typeface="Arial" charset="0"/>
                <a:ea typeface="ＭＳ Ｐゴシック" pitchFamily="-64" charset="-128"/>
              </a:rPr>
              <a:t>hrs</a:t>
            </a:r>
            <a:r>
              <a:rPr lang="en-US" sz="3600" dirty="0" smtClean="0">
                <a:solidFill>
                  <a:schemeClr val="bg1"/>
                </a:solidFill>
                <a:latin typeface="Arial" charset="0"/>
                <a:ea typeface="ＭＳ Ｐゴシック" pitchFamily="-64" charset="-128"/>
              </a:rPr>
              <a:t>”, “”)</a:t>
            </a:r>
            <a:r>
              <a:rPr kumimoji="0" lang="en-US" sz="3600" b="0" i="0" u="none" strike="noStrike" cap="none" normalizeH="0" dirty="0" smtClean="0">
                <a:ln>
                  <a:noFill/>
                </a:ln>
                <a:solidFill>
                  <a:schemeClr val="bg1"/>
                </a:solidFill>
                <a:effectLst/>
                <a:latin typeface="Arial" charset="0"/>
                <a:ea typeface="ＭＳ Ｐゴシック" pitchFamily="-64" charset="-128"/>
              </a:rPr>
              <a:t> </a:t>
            </a:r>
            <a:endParaRPr kumimoji="0" lang="en-US" sz="3600" b="0" i="0" u="none" strike="noStrike" cap="none" normalizeH="0" baseline="0" dirty="0" smtClean="0">
              <a:ln>
                <a:noFill/>
              </a:ln>
              <a:solidFill>
                <a:schemeClr val="bg1"/>
              </a:solidFill>
              <a:effectLst/>
              <a:latin typeface="Arial" charset="0"/>
              <a:ea typeface="ＭＳ Ｐゴシック" pitchFamily="-64" charset="-128"/>
            </a:endParaRPr>
          </a:p>
        </p:txBody>
      </p:sp>
      <p:sp>
        <p:nvSpPr>
          <p:cNvPr id="5" name="Rounded Rectangle 4"/>
          <p:cNvSpPr/>
          <p:nvPr/>
        </p:nvSpPr>
        <p:spPr>
          <a:xfrm>
            <a:off x="198276" y="4724400"/>
            <a:ext cx="8640924" cy="78319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r>
              <a:rPr lang="en-US" sz="4000" dirty="0"/>
              <a:t>=VALUE(SUBSTITUTE(L2,"hrs",""))</a:t>
            </a:r>
          </a:p>
        </p:txBody>
      </p:sp>
      <p:sp>
        <p:nvSpPr>
          <p:cNvPr id="6" name="Rounded Rectangle 5"/>
          <p:cNvSpPr/>
          <p:nvPr/>
        </p:nvSpPr>
        <p:spPr bwMode="auto">
          <a:xfrm>
            <a:off x="228600" y="2966419"/>
            <a:ext cx="8763000" cy="1300781"/>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ea typeface="ＭＳ Ｐゴシック" pitchFamily="-64" charset="-128"/>
              </a:rPr>
              <a:t>=VALUE(text</a:t>
            </a:r>
            <a:r>
              <a:rPr kumimoji="0" lang="en-US" sz="2000" b="0" i="0" u="none" strike="noStrike" cap="none" normalizeH="0" dirty="0" smtClean="0">
                <a:ln>
                  <a:noFill/>
                </a:ln>
                <a:solidFill>
                  <a:schemeClr val="bg1"/>
                </a:solidFill>
                <a:effectLst/>
                <a:latin typeface="Arial" charset="0"/>
                <a:ea typeface="ＭＳ Ｐゴシック" pitchFamily="-64" charset="-128"/>
              </a:rPr>
              <a:t> that should and can be a number knowing this doesn’t remove letters and other stuff that’s preventing it from being one)</a:t>
            </a:r>
          </a:p>
          <a:p>
            <a:pPr marL="0" marR="0" indent="0" algn="l" defTabSz="914400" rtl="0" eaLnBrk="0" fontAlgn="base" latinLnBrk="0" hangingPunct="0">
              <a:lnSpc>
                <a:spcPct val="100000"/>
              </a:lnSpc>
              <a:spcBef>
                <a:spcPct val="0"/>
              </a:spcBef>
              <a:spcAft>
                <a:spcPct val="0"/>
              </a:spcAft>
              <a:buClrTx/>
              <a:buSzTx/>
              <a:buFontTx/>
              <a:buNone/>
              <a:tabLst/>
            </a:pPr>
            <a:r>
              <a:rPr lang="en-US" sz="3600" dirty="0" smtClean="0">
                <a:solidFill>
                  <a:schemeClr val="bg1"/>
                </a:solidFill>
                <a:latin typeface="Arial" charset="0"/>
                <a:ea typeface="ＭＳ Ｐゴシック" pitchFamily="-64" charset="-128"/>
              </a:rPr>
              <a:t>=VALUE(“82”)</a:t>
            </a:r>
            <a:r>
              <a:rPr kumimoji="0" lang="en-US" sz="3600" b="0" i="0" u="none" strike="noStrike" cap="none" normalizeH="0" dirty="0" smtClean="0">
                <a:ln>
                  <a:noFill/>
                </a:ln>
                <a:solidFill>
                  <a:schemeClr val="bg1"/>
                </a:solidFill>
                <a:effectLst/>
                <a:latin typeface="Arial" charset="0"/>
                <a:ea typeface="ＭＳ Ｐゴシック" pitchFamily="-64" charset="-128"/>
              </a:rPr>
              <a:t> </a:t>
            </a:r>
            <a:endParaRPr kumimoji="0" lang="en-US" sz="3600" b="0" i="0" u="none" strike="noStrike" cap="none" normalizeH="0" baseline="0" dirty="0" smtClean="0">
              <a:ln>
                <a:noFill/>
              </a:ln>
              <a:solidFill>
                <a:schemeClr val="bg1"/>
              </a:solidFill>
              <a:effectLst/>
              <a:latin typeface="Arial" charset="0"/>
              <a:ea typeface="ＭＳ Ｐゴシック" pitchFamily="-64" charset="-128"/>
            </a:endParaRPr>
          </a:p>
        </p:txBody>
      </p:sp>
    </p:spTree>
    <p:extLst>
      <p:ext uri="{BB962C8B-B14F-4D97-AF65-F5344CB8AC3E}">
        <p14:creationId xmlns:p14="http://schemas.microsoft.com/office/powerpoint/2010/main" val="6935334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Strategies with Functions</a:t>
            </a:r>
            <a:endParaRPr lang="en-US" dirty="0"/>
          </a:p>
        </p:txBody>
      </p:sp>
      <p:pic>
        <p:nvPicPr>
          <p:cNvPr id="3" name="Picture 2"/>
          <p:cNvPicPr>
            <a:picLocks noChangeAspect="1"/>
          </p:cNvPicPr>
          <p:nvPr/>
        </p:nvPicPr>
        <p:blipFill>
          <a:blip r:embed="rId2"/>
          <a:stretch>
            <a:fillRect/>
          </a:stretch>
        </p:blipFill>
        <p:spPr>
          <a:xfrm>
            <a:off x="256220" y="3014934"/>
            <a:ext cx="8631561" cy="3004866"/>
          </a:xfrm>
          <a:prstGeom prst="rect">
            <a:avLst/>
          </a:prstGeom>
          <a:ln w="19050">
            <a:solidFill>
              <a:schemeClr val="accent1"/>
            </a:solidFill>
          </a:ln>
        </p:spPr>
      </p:pic>
      <p:graphicFrame>
        <p:nvGraphicFramePr>
          <p:cNvPr id="4" name="Table 3"/>
          <p:cNvGraphicFramePr>
            <a:graphicFrameLocks noGrp="1"/>
          </p:cNvGraphicFramePr>
          <p:nvPr>
            <p:extLst>
              <p:ext uri="{D42A27DB-BD31-4B8C-83A1-F6EECF244321}">
                <p14:modId xmlns:p14="http://schemas.microsoft.com/office/powerpoint/2010/main" val="1896344015"/>
              </p:ext>
            </p:extLst>
          </p:nvPr>
        </p:nvGraphicFramePr>
        <p:xfrm>
          <a:off x="1066800" y="1630680"/>
          <a:ext cx="6096000" cy="1112520"/>
        </p:xfrm>
        <a:graphic>
          <a:graphicData uri="http://schemas.openxmlformats.org/drawingml/2006/table">
            <a:tbl>
              <a:tblPr firstRow="1" bandRow="1">
                <a:tableStyleId>{2D5ABB26-0587-4C30-8999-92F81FD0307C}</a:tableStyleId>
              </a:tblPr>
              <a:tblGrid>
                <a:gridCol w="762000">
                  <a:extLst>
                    <a:ext uri="{9D8B030D-6E8A-4147-A177-3AD203B41FA5}">
                      <a16:colId xmlns:a16="http://schemas.microsoft.com/office/drawing/2014/main" val="3686570826"/>
                    </a:ext>
                  </a:extLst>
                </a:gridCol>
                <a:gridCol w="762000">
                  <a:extLst>
                    <a:ext uri="{9D8B030D-6E8A-4147-A177-3AD203B41FA5}">
                      <a16:colId xmlns:a16="http://schemas.microsoft.com/office/drawing/2014/main" val="3378096543"/>
                    </a:ext>
                  </a:extLst>
                </a:gridCol>
                <a:gridCol w="762000">
                  <a:extLst>
                    <a:ext uri="{9D8B030D-6E8A-4147-A177-3AD203B41FA5}">
                      <a16:colId xmlns:a16="http://schemas.microsoft.com/office/drawing/2014/main" val="2856580494"/>
                    </a:ext>
                  </a:extLst>
                </a:gridCol>
                <a:gridCol w="762000">
                  <a:extLst>
                    <a:ext uri="{9D8B030D-6E8A-4147-A177-3AD203B41FA5}">
                      <a16:colId xmlns:a16="http://schemas.microsoft.com/office/drawing/2014/main" val="1588090791"/>
                    </a:ext>
                  </a:extLst>
                </a:gridCol>
                <a:gridCol w="762000">
                  <a:extLst>
                    <a:ext uri="{9D8B030D-6E8A-4147-A177-3AD203B41FA5}">
                      <a16:colId xmlns:a16="http://schemas.microsoft.com/office/drawing/2014/main" val="2924095973"/>
                    </a:ext>
                  </a:extLst>
                </a:gridCol>
                <a:gridCol w="762000">
                  <a:extLst>
                    <a:ext uri="{9D8B030D-6E8A-4147-A177-3AD203B41FA5}">
                      <a16:colId xmlns:a16="http://schemas.microsoft.com/office/drawing/2014/main" val="3826830684"/>
                    </a:ext>
                  </a:extLst>
                </a:gridCol>
                <a:gridCol w="762000">
                  <a:extLst>
                    <a:ext uri="{9D8B030D-6E8A-4147-A177-3AD203B41FA5}">
                      <a16:colId xmlns:a16="http://schemas.microsoft.com/office/drawing/2014/main" val="2236561474"/>
                    </a:ext>
                  </a:extLst>
                </a:gridCol>
                <a:gridCol w="762000">
                  <a:extLst>
                    <a:ext uri="{9D8B030D-6E8A-4147-A177-3AD203B41FA5}">
                      <a16:colId xmlns:a16="http://schemas.microsoft.com/office/drawing/2014/main" val="3403242601"/>
                    </a:ext>
                  </a:extLst>
                </a:gridCol>
              </a:tblGrid>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2574526631"/>
                  </a:ext>
                </a:extLst>
              </a:tr>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40180328"/>
                  </a:ext>
                </a:extLst>
              </a:tr>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87523151"/>
                  </a:ext>
                </a:extLst>
              </a:tr>
            </a:tbl>
          </a:graphicData>
        </a:graphic>
      </p:graphicFrame>
      <p:sp>
        <p:nvSpPr>
          <p:cNvPr id="5" name="TextBox 4"/>
          <p:cNvSpPr txBox="1"/>
          <p:nvPr/>
        </p:nvSpPr>
        <p:spPr>
          <a:xfrm>
            <a:off x="1143000" y="1148341"/>
            <a:ext cx="4419600" cy="400110"/>
          </a:xfrm>
          <a:prstGeom prst="rect">
            <a:avLst/>
          </a:prstGeom>
          <a:noFill/>
        </p:spPr>
        <p:txBody>
          <a:bodyPr wrap="square" rtlCol="0">
            <a:spAutoFit/>
          </a:bodyPr>
          <a:lstStyle/>
          <a:p>
            <a:r>
              <a:rPr lang="en-US" sz="2000" b="1" dirty="0" smtClean="0"/>
              <a:t>Columns Pasting New Data Into</a:t>
            </a:r>
            <a:endParaRPr lang="en-US" sz="2000" b="1" dirty="0"/>
          </a:p>
        </p:txBody>
      </p:sp>
      <p:sp>
        <p:nvSpPr>
          <p:cNvPr id="6" name="TextBox 5"/>
          <p:cNvSpPr txBox="1"/>
          <p:nvPr/>
        </p:nvSpPr>
        <p:spPr>
          <a:xfrm>
            <a:off x="5638800" y="990600"/>
            <a:ext cx="2971799" cy="584775"/>
          </a:xfrm>
          <a:prstGeom prst="rect">
            <a:avLst/>
          </a:prstGeom>
          <a:noFill/>
        </p:spPr>
        <p:txBody>
          <a:bodyPr wrap="square" rtlCol="0">
            <a:spAutoFit/>
          </a:bodyPr>
          <a:lstStyle/>
          <a:p>
            <a:r>
              <a:rPr lang="en-US" sz="1600" b="1" dirty="0" smtClean="0"/>
              <a:t>Functions that fill automatically in data tables</a:t>
            </a:r>
            <a:endParaRPr lang="en-US" sz="1600" b="1" dirty="0"/>
          </a:p>
        </p:txBody>
      </p:sp>
    </p:spTree>
    <p:extLst>
      <p:ext uri="{BB962C8B-B14F-4D97-AF65-F5344CB8AC3E}">
        <p14:creationId xmlns:p14="http://schemas.microsoft.com/office/powerpoint/2010/main" val="310632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Excel PivotTables</a:t>
            </a:r>
            <a:endParaRPr lang="en-US" dirty="0"/>
          </a:p>
        </p:txBody>
      </p:sp>
      <p:grpSp>
        <p:nvGrpSpPr>
          <p:cNvPr id="10" name="Group 9"/>
          <p:cNvGrpSpPr/>
          <p:nvPr/>
        </p:nvGrpSpPr>
        <p:grpSpPr>
          <a:xfrm>
            <a:off x="76200" y="3162476"/>
            <a:ext cx="1866667" cy="1409524"/>
            <a:chOff x="6705600" y="1143000"/>
            <a:chExt cx="1866667" cy="1409524"/>
          </a:xfrm>
        </p:grpSpPr>
        <p:pic>
          <p:nvPicPr>
            <p:cNvPr id="4" name="Picture 3"/>
            <p:cNvPicPr>
              <a:picLocks noChangeAspect="1"/>
            </p:cNvPicPr>
            <p:nvPr/>
          </p:nvPicPr>
          <p:blipFill>
            <a:blip r:embed="rId2"/>
            <a:stretch>
              <a:fillRect/>
            </a:stretch>
          </p:blipFill>
          <p:spPr>
            <a:xfrm>
              <a:off x="6705600" y="1143000"/>
              <a:ext cx="1866667" cy="1409524"/>
            </a:xfrm>
            <a:prstGeom prst="rect">
              <a:avLst/>
            </a:prstGeom>
            <a:ln w="19050">
              <a:solidFill>
                <a:schemeClr val="accent1"/>
              </a:solidFill>
            </a:ln>
          </p:spPr>
        </p:pic>
        <p:sp>
          <p:nvSpPr>
            <p:cNvPr id="6" name="Rectangle 5"/>
            <p:cNvSpPr/>
            <p:nvPr/>
          </p:nvSpPr>
          <p:spPr bwMode="auto">
            <a:xfrm>
              <a:off x="6713376" y="1685731"/>
              <a:ext cx="627450" cy="681197"/>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grpSp>
      <p:grpSp>
        <p:nvGrpSpPr>
          <p:cNvPr id="9" name="Group 8"/>
          <p:cNvGrpSpPr/>
          <p:nvPr/>
        </p:nvGrpSpPr>
        <p:grpSpPr>
          <a:xfrm>
            <a:off x="2098821" y="2953162"/>
            <a:ext cx="3685714" cy="3295238"/>
            <a:chOff x="5229686" y="2881129"/>
            <a:chExt cx="3685714" cy="3295238"/>
          </a:xfrm>
        </p:grpSpPr>
        <p:pic>
          <p:nvPicPr>
            <p:cNvPr id="5" name="Picture 4"/>
            <p:cNvPicPr>
              <a:picLocks noChangeAspect="1"/>
            </p:cNvPicPr>
            <p:nvPr/>
          </p:nvPicPr>
          <p:blipFill>
            <a:blip r:embed="rId3"/>
            <a:stretch>
              <a:fillRect/>
            </a:stretch>
          </p:blipFill>
          <p:spPr>
            <a:xfrm>
              <a:off x="5229686" y="2881129"/>
              <a:ext cx="3685714" cy="3295238"/>
            </a:xfrm>
            <a:prstGeom prst="rect">
              <a:avLst/>
            </a:prstGeom>
            <a:ln w="19050">
              <a:solidFill>
                <a:schemeClr val="accent1"/>
              </a:solidFill>
            </a:ln>
          </p:spPr>
        </p:pic>
        <p:sp>
          <p:nvSpPr>
            <p:cNvPr id="7" name="Rectangle 6"/>
            <p:cNvSpPr/>
            <p:nvPr/>
          </p:nvSpPr>
          <p:spPr bwMode="auto">
            <a:xfrm>
              <a:off x="5334000" y="3380793"/>
              <a:ext cx="1600200" cy="488969"/>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sp>
          <p:nvSpPr>
            <p:cNvPr id="8" name="Rectangle 7"/>
            <p:cNvSpPr/>
            <p:nvPr/>
          </p:nvSpPr>
          <p:spPr bwMode="auto">
            <a:xfrm>
              <a:off x="5257800" y="4580067"/>
              <a:ext cx="3023957" cy="444517"/>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grpSp>
      <p:pic>
        <p:nvPicPr>
          <p:cNvPr id="14" name="Picture 13"/>
          <p:cNvPicPr>
            <a:picLocks noChangeAspect="1"/>
          </p:cNvPicPr>
          <p:nvPr/>
        </p:nvPicPr>
        <p:blipFill>
          <a:blip r:embed="rId4"/>
          <a:stretch>
            <a:fillRect/>
          </a:stretch>
        </p:blipFill>
        <p:spPr>
          <a:xfrm>
            <a:off x="5943600" y="1010305"/>
            <a:ext cx="3123809" cy="5238095"/>
          </a:xfrm>
          <a:prstGeom prst="rect">
            <a:avLst/>
          </a:prstGeom>
          <a:ln w="19050">
            <a:solidFill>
              <a:schemeClr val="accent1"/>
            </a:solidFill>
          </a:ln>
        </p:spPr>
      </p:pic>
      <p:grpSp>
        <p:nvGrpSpPr>
          <p:cNvPr id="25" name="Group 24"/>
          <p:cNvGrpSpPr/>
          <p:nvPr/>
        </p:nvGrpSpPr>
        <p:grpSpPr>
          <a:xfrm>
            <a:off x="761999" y="1010984"/>
            <a:ext cx="4648201" cy="1732216"/>
            <a:chOff x="228599" y="990600"/>
            <a:chExt cx="4648201" cy="1732216"/>
          </a:xfrm>
        </p:grpSpPr>
        <p:sp>
          <p:nvSpPr>
            <p:cNvPr id="3" name="Rectangle 2"/>
            <p:cNvSpPr/>
            <p:nvPr/>
          </p:nvSpPr>
          <p:spPr bwMode="auto">
            <a:xfrm>
              <a:off x="228599" y="990600"/>
              <a:ext cx="1974535" cy="173221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Arial" charset="0"/>
                  <a:ea typeface="ＭＳ Ｐゴシック" pitchFamily="-64" charset="-128"/>
                </a:rPr>
                <a:t>DATA SOURCE</a:t>
              </a:r>
            </a:p>
          </p:txBody>
        </p:sp>
        <p:sp>
          <p:nvSpPr>
            <p:cNvPr id="12" name="Rectangle 11"/>
            <p:cNvSpPr/>
            <p:nvPr/>
          </p:nvSpPr>
          <p:spPr bwMode="auto">
            <a:xfrm>
              <a:off x="3352800" y="1066800"/>
              <a:ext cx="1524000" cy="274320"/>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PivotTable 1</a:t>
              </a:r>
            </a:p>
          </p:txBody>
        </p:sp>
        <p:sp>
          <p:nvSpPr>
            <p:cNvPr id="17" name="Right Arrow 16"/>
            <p:cNvSpPr/>
            <p:nvPr/>
          </p:nvSpPr>
          <p:spPr bwMode="auto">
            <a:xfrm>
              <a:off x="2256890" y="1114044"/>
              <a:ext cx="978408" cy="1798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sp>
          <p:nvSpPr>
            <p:cNvPr id="13" name="Rectangle 12"/>
            <p:cNvSpPr/>
            <p:nvPr/>
          </p:nvSpPr>
          <p:spPr bwMode="auto">
            <a:xfrm>
              <a:off x="3352800" y="1499011"/>
              <a:ext cx="1524000" cy="274320"/>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PivotTable 2</a:t>
              </a:r>
            </a:p>
          </p:txBody>
        </p:sp>
        <p:sp>
          <p:nvSpPr>
            <p:cNvPr id="18" name="Right Arrow 17"/>
            <p:cNvSpPr/>
            <p:nvPr/>
          </p:nvSpPr>
          <p:spPr bwMode="auto">
            <a:xfrm>
              <a:off x="2256890" y="1546255"/>
              <a:ext cx="978408" cy="1798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sp>
          <p:nvSpPr>
            <p:cNvPr id="15" name="Rectangle 14"/>
            <p:cNvSpPr/>
            <p:nvPr/>
          </p:nvSpPr>
          <p:spPr bwMode="auto">
            <a:xfrm>
              <a:off x="3352800" y="1931222"/>
              <a:ext cx="1524000" cy="274320"/>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PivotTable 3</a:t>
              </a:r>
            </a:p>
          </p:txBody>
        </p:sp>
        <p:sp>
          <p:nvSpPr>
            <p:cNvPr id="19" name="Right Arrow 18"/>
            <p:cNvSpPr/>
            <p:nvPr/>
          </p:nvSpPr>
          <p:spPr bwMode="auto">
            <a:xfrm>
              <a:off x="2256890" y="1978466"/>
              <a:ext cx="978408" cy="1798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sp>
          <p:nvSpPr>
            <p:cNvPr id="16" name="Rectangle 15"/>
            <p:cNvSpPr/>
            <p:nvPr/>
          </p:nvSpPr>
          <p:spPr bwMode="auto">
            <a:xfrm>
              <a:off x="3352800" y="2363432"/>
              <a:ext cx="1524000" cy="274320"/>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PivotTable 4</a:t>
              </a:r>
            </a:p>
          </p:txBody>
        </p:sp>
        <p:sp>
          <p:nvSpPr>
            <p:cNvPr id="20" name="Right Arrow 19"/>
            <p:cNvSpPr/>
            <p:nvPr/>
          </p:nvSpPr>
          <p:spPr bwMode="auto">
            <a:xfrm>
              <a:off x="2256890" y="2410676"/>
              <a:ext cx="978408" cy="1798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grpSp>
    </p:spTree>
    <p:extLst>
      <p:ext uri="{BB962C8B-B14F-4D97-AF65-F5344CB8AC3E}">
        <p14:creationId xmlns:p14="http://schemas.microsoft.com/office/powerpoint/2010/main" val="40068394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PivotTable Fields</a:t>
            </a:r>
            <a:endParaRPr lang="en-US" dirty="0"/>
          </a:p>
        </p:txBody>
      </p:sp>
      <p:pic>
        <p:nvPicPr>
          <p:cNvPr id="14" name="Picture 13"/>
          <p:cNvPicPr>
            <a:picLocks noChangeAspect="1"/>
          </p:cNvPicPr>
          <p:nvPr/>
        </p:nvPicPr>
        <p:blipFill rotWithShape="1">
          <a:blip r:embed="rId2"/>
          <a:srcRect t="49461"/>
          <a:stretch/>
        </p:blipFill>
        <p:spPr>
          <a:xfrm>
            <a:off x="2638806" y="1790700"/>
            <a:ext cx="3866389" cy="3276600"/>
          </a:xfrm>
          <a:prstGeom prst="rect">
            <a:avLst/>
          </a:prstGeom>
          <a:ln w="19050">
            <a:solidFill>
              <a:schemeClr val="accent1"/>
            </a:solidFill>
          </a:ln>
        </p:spPr>
      </p:pic>
      <p:sp>
        <p:nvSpPr>
          <p:cNvPr id="3" name="TextBox 2"/>
          <p:cNvSpPr txBox="1"/>
          <p:nvPr/>
        </p:nvSpPr>
        <p:spPr>
          <a:xfrm>
            <a:off x="257175" y="1447800"/>
            <a:ext cx="2209800" cy="1754326"/>
          </a:xfrm>
          <a:prstGeom prst="rect">
            <a:avLst/>
          </a:prstGeom>
          <a:noFill/>
        </p:spPr>
        <p:txBody>
          <a:bodyPr wrap="square" rtlCol="0">
            <a:spAutoFit/>
          </a:bodyPr>
          <a:lstStyle/>
          <a:p>
            <a:r>
              <a:rPr lang="en-US" sz="1800" b="1" dirty="0" smtClean="0"/>
              <a:t>FILTERS</a:t>
            </a:r>
          </a:p>
          <a:p>
            <a:r>
              <a:rPr lang="en-US" sz="1800" dirty="0" smtClean="0"/>
              <a:t>Isolates data (i.e. a report on just 2018 projects, all projects performed for one branch)</a:t>
            </a:r>
            <a:endParaRPr lang="en-US" sz="1800" dirty="0"/>
          </a:p>
        </p:txBody>
      </p:sp>
      <p:sp>
        <p:nvSpPr>
          <p:cNvPr id="13" name="TextBox 12"/>
          <p:cNvSpPr txBox="1"/>
          <p:nvPr/>
        </p:nvSpPr>
        <p:spPr>
          <a:xfrm>
            <a:off x="257174" y="3581400"/>
            <a:ext cx="2333625" cy="1754326"/>
          </a:xfrm>
          <a:prstGeom prst="rect">
            <a:avLst/>
          </a:prstGeom>
          <a:noFill/>
        </p:spPr>
        <p:txBody>
          <a:bodyPr wrap="square" rtlCol="0">
            <a:spAutoFit/>
          </a:bodyPr>
          <a:lstStyle/>
          <a:p>
            <a:r>
              <a:rPr lang="en-US" sz="1800" b="1" dirty="0" smtClean="0"/>
              <a:t>ROWS</a:t>
            </a:r>
          </a:p>
          <a:p>
            <a:r>
              <a:rPr lang="en-US" sz="1800" dirty="0" smtClean="0"/>
              <a:t>Groups together (consolidates to one row) all the same items from the data column placed here</a:t>
            </a:r>
          </a:p>
        </p:txBody>
      </p:sp>
      <p:sp>
        <p:nvSpPr>
          <p:cNvPr id="15" name="TextBox 14"/>
          <p:cNvSpPr txBox="1"/>
          <p:nvPr/>
        </p:nvSpPr>
        <p:spPr>
          <a:xfrm>
            <a:off x="6667501" y="1447800"/>
            <a:ext cx="2333625" cy="1754326"/>
          </a:xfrm>
          <a:prstGeom prst="rect">
            <a:avLst/>
          </a:prstGeom>
          <a:noFill/>
        </p:spPr>
        <p:txBody>
          <a:bodyPr wrap="square" rtlCol="0">
            <a:spAutoFit/>
          </a:bodyPr>
          <a:lstStyle/>
          <a:p>
            <a:r>
              <a:rPr lang="en-US" sz="1800" b="1" dirty="0" smtClean="0"/>
              <a:t>COLUMNS</a:t>
            </a:r>
          </a:p>
          <a:p>
            <a:r>
              <a:rPr lang="en-US" sz="1800" dirty="0" smtClean="0"/>
              <a:t>Groups together (consolidates to one row) all the same items from the data column placed here</a:t>
            </a:r>
          </a:p>
        </p:txBody>
      </p:sp>
      <p:sp>
        <p:nvSpPr>
          <p:cNvPr id="16" name="TextBox 15"/>
          <p:cNvSpPr txBox="1"/>
          <p:nvPr/>
        </p:nvSpPr>
        <p:spPr>
          <a:xfrm>
            <a:off x="6667500" y="3581400"/>
            <a:ext cx="2333625" cy="2031325"/>
          </a:xfrm>
          <a:prstGeom prst="rect">
            <a:avLst/>
          </a:prstGeom>
          <a:noFill/>
        </p:spPr>
        <p:txBody>
          <a:bodyPr wrap="square" rtlCol="0">
            <a:spAutoFit/>
          </a:bodyPr>
          <a:lstStyle/>
          <a:p>
            <a:r>
              <a:rPr lang="en-US" sz="1800" b="1" dirty="0" smtClean="0"/>
              <a:t>VALUES</a:t>
            </a:r>
          </a:p>
          <a:p>
            <a:r>
              <a:rPr lang="en-US" sz="1800" dirty="0" smtClean="0"/>
              <a:t>Automatically COUNTs text fields and SUMs number fields by whatever is placed in ROWS and COLUMNS</a:t>
            </a:r>
          </a:p>
        </p:txBody>
      </p:sp>
    </p:spTree>
    <p:extLst>
      <p:ext uri="{BB962C8B-B14F-4D97-AF65-F5344CB8AC3E}">
        <p14:creationId xmlns:p14="http://schemas.microsoft.com/office/powerpoint/2010/main" val="16219996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Type by Month</a:t>
            </a:r>
            <a:endParaRPr lang="en-US" dirty="0"/>
          </a:p>
        </p:txBody>
      </p:sp>
      <p:grpSp>
        <p:nvGrpSpPr>
          <p:cNvPr id="7" name="Group 6"/>
          <p:cNvGrpSpPr/>
          <p:nvPr/>
        </p:nvGrpSpPr>
        <p:grpSpPr>
          <a:xfrm>
            <a:off x="314596" y="2333953"/>
            <a:ext cx="8514809" cy="2695247"/>
            <a:chOff x="381000" y="2333953"/>
            <a:chExt cx="8514809" cy="2695247"/>
          </a:xfrm>
        </p:grpSpPr>
        <p:pic>
          <p:nvPicPr>
            <p:cNvPr id="4" name="Picture 3"/>
            <p:cNvPicPr>
              <a:picLocks noChangeAspect="1"/>
            </p:cNvPicPr>
            <p:nvPr/>
          </p:nvPicPr>
          <p:blipFill rotWithShape="1">
            <a:blip r:embed="rId2"/>
            <a:srcRect t="48545"/>
            <a:stretch/>
          </p:blipFill>
          <p:spPr>
            <a:xfrm>
              <a:off x="381000" y="2333953"/>
              <a:ext cx="3123809" cy="2695247"/>
            </a:xfrm>
            <a:prstGeom prst="rect">
              <a:avLst/>
            </a:prstGeom>
            <a:ln w="19050">
              <a:solidFill>
                <a:schemeClr val="accent1"/>
              </a:solidFill>
            </a:ln>
          </p:spPr>
        </p:pic>
        <p:pic>
          <p:nvPicPr>
            <p:cNvPr id="5" name="Picture 4"/>
            <p:cNvPicPr>
              <a:picLocks noChangeAspect="1"/>
            </p:cNvPicPr>
            <p:nvPr/>
          </p:nvPicPr>
          <p:blipFill>
            <a:blip r:embed="rId3"/>
            <a:stretch>
              <a:fillRect/>
            </a:stretch>
          </p:blipFill>
          <p:spPr>
            <a:xfrm>
              <a:off x="4572000" y="2781576"/>
              <a:ext cx="4323809" cy="1800000"/>
            </a:xfrm>
            <a:prstGeom prst="rect">
              <a:avLst/>
            </a:prstGeom>
            <a:ln w="19050">
              <a:solidFill>
                <a:schemeClr val="accent1"/>
              </a:solidFill>
            </a:ln>
          </p:spPr>
        </p:pic>
        <p:sp>
          <p:nvSpPr>
            <p:cNvPr id="6" name="Right Arrow 5"/>
            <p:cNvSpPr/>
            <p:nvPr/>
          </p:nvSpPr>
          <p:spPr bwMode="auto">
            <a:xfrm>
              <a:off x="3752265" y="3186276"/>
              <a:ext cx="609600" cy="99060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grpSp>
    </p:spTree>
    <p:extLst>
      <p:ext uri="{BB962C8B-B14F-4D97-AF65-F5344CB8AC3E}">
        <p14:creationId xmlns:p14="http://schemas.microsoft.com/office/powerpoint/2010/main" val="25296356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Type by Month</a:t>
            </a:r>
            <a:endParaRPr lang="en-US" dirty="0"/>
          </a:p>
        </p:txBody>
      </p:sp>
      <p:grpSp>
        <p:nvGrpSpPr>
          <p:cNvPr id="8" name="Group 7"/>
          <p:cNvGrpSpPr/>
          <p:nvPr/>
        </p:nvGrpSpPr>
        <p:grpSpPr>
          <a:xfrm>
            <a:off x="738391" y="2286000"/>
            <a:ext cx="7667219" cy="3085128"/>
            <a:chOff x="228600" y="2286000"/>
            <a:chExt cx="7667219" cy="3085128"/>
          </a:xfrm>
        </p:grpSpPr>
        <p:sp>
          <p:nvSpPr>
            <p:cNvPr id="6" name="Right Arrow 5"/>
            <p:cNvSpPr/>
            <p:nvPr/>
          </p:nvSpPr>
          <p:spPr bwMode="auto">
            <a:xfrm>
              <a:off x="3752265" y="3048000"/>
              <a:ext cx="609600" cy="99060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pic>
          <p:nvPicPr>
            <p:cNvPr id="3" name="Picture 2"/>
            <p:cNvPicPr>
              <a:picLocks noChangeAspect="1"/>
            </p:cNvPicPr>
            <p:nvPr/>
          </p:nvPicPr>
          <p:blipFill rotWithShape="1">
            <a:blip r:embed="rId2"/>
            <a:srcRect t="47568"/>
            <a:stretch/>
          </p:blipFill>
          <p:spPr>
            <a:xfrm>
              <a:off x="228600" y="2286000"/>
              <a:ext cx="3371265" cy="3085128"/>
            </a:xfrm>
            <a:prstGeom prst="rect">
              <a:avLst/>
            </a:prstGeom>
            <a:ln w="19050">
              <a:solidFill>
                <a:schemeClr val="accent1"/>
              </a:solidFill>
            </a:ln>
          </p:spPr>
        </p:pic>
        <p:pic>
          <p:nvPicPr>
            <p:cNvPr id="7" name="Picture 6"/>
            <p:cNvPicPr>
              <a:picLocks noChangeAspect="1"/>
            </p:cNvPicPr>
            <p:nvPr/>
          </p:nvPicPr>
          <p:blipFill>
            <a:blip r:embed="rId3"/>
            <a:stretch>
              <a:fillRect/>
            </a:stretch>
          </p:blipFill>
          <p:spPr>
            <a:xfrm>
              <a:off x="4648200" y="2662347"/>
              <a:ext cx="3247619" cy="1761905"/>
            </a:xfrm>
            <a:prstGeom prst="rect">
              <a:avLst/>
            </a:prstGeom>
            <a:ln w="19050">
              <a:solidFill>
                <a:schemeClr val="accent1"/>
              </a:solidFill>
            </a:ln>
          </p:spPr>
        </p:pic>
      </p:grpSp>
    </p:spTree>
    <p:extLst>
      <p:ext uri="{BB962C8B-B14F-4D97-AF65-F5344CB8AC3E}">
        <p14:creationId xmlns:p14="http://schemas.microsoft.com/office/powerpoint/2010/main" val="31652886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Example Data</a:t>
            </a:r>
            <a:endParaRPr lang="en-US" dirty="0"/>
          </a:p>
        </p:txBody>
      </p:sp>
      <p:pic>
        <p:nvPicPr>
          <p:cNvPr id="3" name="Picture 2"/>
          <p:cNvPicPr>
            <a:picLocks noChangeAspect="1"/>
          </p:cNvPicPr>
          <p:nvPr/>
        </p:nvPicPr>
        <p:blipFill>
          <a:blip r:embed="rId2"/>
          <a:stretch>
            <a:fillRect/>
          </a:stretch>
        </p:blipFill>
        <p:spPr>
          <a:xfrm>
            <a:off x="152400" y="2083167"/>
            <a:ext cx="8712292" cy="2946033"/>
          </a:xfrm>
          <a:prstGeom prst="rect">
            <a:avLst/>
          </a:prstGeom>
          <a:ln w="19050">
            <a:solidFill>
              <a:schemeClr val="accent1"/>
            </a:solidFill>
          </a:ln>
        </p:spPr>
      </p:pic>
    </p:spTree>
    <p:extLst>
      <p:ext uri="{BB962C8B-B14F-4D97-AF65-F5344CB8AC3E}">
        <p14:creationId xmlns:p14="http://schemas.microsoft.com/office/powerpoint/2010/main" val="10244751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quarter" idx="10"/>
          </p:nvPr>
        </p:nvSpPr>
        <p:spPr/>
        <p:txBody>
          <a:bodyPr/>
          <a:lstStyle/>
          <a:p>
            <a:r>
              <a:rPr lang="en-US" dirty="0" smtClean="0"/>
              <a:t>Concentrated only on tasks</a:t>
            </a:r>
          </a:p>
          <a:p>
            <a:pPr lvl="1"/>
            <a:r>
              <a:rPr lang="en-US" dirty="0" smtClean="0"/>
              <a:t>Prorated timescale of data possible, but not “simple”</a:t>
            </a:r>
          </a:p>
          <a:p>
            <a:pPr lvl="1"/>
            <a:r>
              <a:rPr lang="en-US" dirty="0" smtClean="0"/>
              <a:t>Exporting Usage Views (Assignment Data) is far more complex</a:t>
            </a:r>
          </a:p>
          <a:p>
            <a:r>
              <a:rPr lang="en-US" dirty="0" smtClean="0"/>
              <a:t>Shaped perfectly for this example</a:t>
            </a:r>
          </a:p>
          <a:p>
            <a:pPr lvl="1"/>
            <a:r>
              <a:rPr lang="en-US" dirty="0" smtClean="0"/>
              <a:t>Task naming conventions</a:t>
            </a:r>
          </a:p>
          <a:p>
            <a:pPr lvl="1"/>
            <a:r>
              <a:rPr lang="en-US" dirty="0" smtClean="0"/>
              <a:t>Calculations of items or units produced</a:t>
            </a:r>
          </a:p>
          <a:p>
            <a:r>
              <a:rPr lang="en-US" dirty="0" smtClean="0"/>
              <a:t>Excludes other technologies</a:t>
            </a:r>
          </a:p>
          <a:p>
            <a:pPr lvl="1"/>
            <a:r>
              <a:rPr lang="en-US" dirty="0" smtClean="0"/>
              <a:t>Access to technologies may alter the process</a:t>
            </a:r>
          </a:p>
        </p:txBody>
      </p:sp>
    </p:spTree>
    <p:extLst>
      <p:ext uri="{BB962C8B-B14F-4D97-AF65-F5344CB8AC3E}">
        <p14:creationId xmlns:p14="http://schemas.microsoft.com/office/powerpoint/2010/main" val="25926092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52800" y="1905000"/>
            <a:ext cx="184731" cy="461665"/>
          </a:xfrm>
          <a:prstGeom prst="rect">
            <a:avLst/>
          </a:prstGeom>
          <a:noFill/>
        </p:spPr>
        <p:txBody>
          <a:bodyPr wrap="none" rtlCol="0">
            <a:spAutoFit/>
          </a:bodyPr>
          <a:lstStyle/>
          <a:p>
            <a:endParaRPr lang="en-US" dirty="0"/>
          </a:p>
        </p:txBody>
      </p:sp>
      <p:sp>
        <p:nvSpPr>
          <p:cNvPr id="3" name="Title 2"/>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15494799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7171" name="Picture 15" descr="mpug_logo_for_pp_reversed"/>
          <p:cNvPicPr>
            <a:picLocks noChangeAspect="1" noChangeArrowheads="1"/>
          </p:cNvPicPr>
          <p:nvPr/>
        </p:nvPicPr>
        <p:blipFill>
          <a:blip r:embed="rId3" cstate="print"/>
          <a:srcRect/>
          <a:stretch>
            <a:fillRect/>
          </a:stretch>
        </p:blipFill>
        <p:spPr bwMode="auto">
          <a:xfrm>
            <a:off x="2133600" y="609600"/>
            <a:ext cx="4781259" cy="917268"/>
          </a:xfrm>
          <a:prstGeom prst="rect">
            <a:avLst/>
          </a:prstGeom>
          <a:noFill/>
          <a:ln w="9525">
            <a:noFill/>
            <a:miter lim="800000"/>
            <a:headEnd/>
            <a:tailEnd/>
          </a:ln>
        </p:spPr>
      </p:pic>
      <p:sp>
        <p:nvSpPr>
          <p:cNvPr id="5" name="Rectangle 4"/>
          <p:cNvSpPr/>
          <p:nvPr/>
        </p:nvSpPr>
        <p:spPr>
          <a:xfrm>
            <a:off x="1524000" y="3048000"/>
            <a:ext cx="6400800" cy="1815882"/>
          </a:xfrm>
          <a:prstGeom prst="rect">
            <a:avLst/>
          </a:prstGeom>
        </p:spPr>
        <p:txBody>
          <a:bodyPr wrap="square">
            <a:spAutoFit/>
          </a:bodyPr>
          <a:lstStyle/>
          <a:p>
            <a:r>
              <a:rPr lang="en-US" sz="3200" b="1" dirty="0">
                <a:solidFill>
                  <a:schemeClr val="bg1"/>
                </a:solidFill>
              </a:rPr>
              <a:t>Data Analysis using Project with Excel</a:t>
            </a:r>
          </a:p>
          <a:p>
            <a:r>
              <a:rPr lang="en-US" dirty="0">
                <a:solidFill>
                  <a:srgbClr val="4F5151"/>
                </a:solidFill>
              </a:rPr>
              <a:t>November 28, 2018x  @ 12pm-1pm EST</a:t>
            </a:r>
            <a:r>
              <a:rPr lang="en-US">
                <a:solidFill>
                  <a:srgbClr val="4F5151"/>
                </a:solidFill>
              </a:rPr>
              <a:t/>
            </a:r>
            <a:br>
              <a:rPr lang="en-US">
                <a:solidFill>
                  <a:srgbClr val="4F5151"/>
                </a:solidFill>
              </a:rPr>
            </a:br>
            <a:r>
              <a:rPr lang="en-US" smtClean="0">
                <a:solidFill>
                  <a:schemeClr val="bg1"/>
                </a:solidFill>
              </a:rPr>
              <a:t>jbongiovani@edwps.com</a:t>
            </a:r>
            <a:r>
              <a:rPr lang="en-US" dirty="0">
                <a:solidFill>
                  <a:schemeClr val="bg1"/>
                </a:solidFill>
              </a:rPr>
              <a:t>	</a:t>
            </a:r>
          </a:p>
        </p:txBody>
      </p:sp>
      <p:sp>
        <p:nvSpPr>
          <p:cNvPr id="6" name="Rectangle 5"/>
          <p:cNvSpPr/>
          <p:nvPr/>
        </p:nvSpPr>
        <p:spPr>
          <a:xfrm>
            <a:off x="3266929" y="1918846"/>
            <a:ext cx="2514600" cy="584775"/>
          </a:xfrm>
          <a:prstGeom prst="rect">
            <a:avLst/>
          </a:prstGeom>
        </p:spPr>
        <p:txBody>
          <a:bodyPr wrap="square">
            <a:spAutoFit/>
          </a:bodyPr>
          <a:lstStyle/>
          <a:p>
            <a:r>
              <a:rPr lang="en-US" sz="3200" b="1" dirty="0">
                <a:solidFill>
                  <a:schemeClr val="bg1"/>
                </a:solidFill>
              </a:rPr>
              <a:t>Thank You!</a:t>
            </a:r>
          </a:p>
        </p:txBody>
      </p:sp>
    </p:spTree>
    <p:extLst>
      <p:ext uri="{BB962C8B-B14F-4D97-AF65-F5344CB8AC3E}">
        <p14:creationId xmlns:p14="http://schemas.microsoft.com/office/powerpoint/2010/main" val="488166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Information</a:t>
            </a:r>
            <a:endParaRPr lang="en-US" dirty="0"/>
          </a:p>
        </p:txBody>
      </p:sp>
      <p:sp>
        <p:nvSpPr>
          <p:cNvPr id="3" name="Content Placeholder 2"/>
          <p:cNvSpPr>
            <a:spLocks noGrp="1"/>
          </p:cNvSpPr>
          <p:nvPr>
            <p:ph sz="quarter" idx="10"/>
          </p:nvPr>
        </p:nvSpPr>
        <p:spPr/>
        <p:txBody>
          <a:bodyPr/>
          <a:lstStyle/>
          <a:p>
            <a:r>
              <a:rPr lang="en-US" dirty="0" smtClean="0"/>
              <a:t>IT Instructor for 12 years</a:t>
            </a:r>
          </a:p>
          <a:p>
            <a:r>
              <a:rPr lang="en-US" dirty="0" smtClean="0"/>
              <a:t>Employed with State of Maryland for 2 years</a:t>
            </a:r>
          </a:p>
          <a:p>
            <a:r>
              <a:rPr lang="en-US" dirty="0" smtClean="0"/>
              <a:t>IT Instructor again for 3 years</a:t>
            </a:r>
          </a:p>
          <a:p>
            <a:r>
              <a:rPr lang="en-US" dirty="0" smtClean="0"/>
              <a:t>Instructional Designer for 7 months</a:t>
            </a:r>
            <a:endParaRPr lang="en-US" dirty="0"/>
          </a:p>
        </p:txBody>
      </p:sp>
    </p:spTree>
    <p:extLst>
      <p:ext uri="{BB962C8B-B14F-4D97-AF65-F5344CB8AC3E}">
        <p14:creationId xmlns:p14="http://schemas.microsoft.com/office/powerpoint/2010/main" val="4283194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Database Concepts</a:t>
            </a:r>
            <a:endParaRPr lang="en-US" dirty="0"/>
          </a:p>
        </p:txBody>
      </p:sp>
    </p:spTree>
    <p:extLst>
      <p:ext uri="{BB962C8B-B14F-4D97-AF65-F5344CB8AC3E}">
        <p14:creationId xmlns:p14="http://schemas.microsoft.com/office/powerpoint/2010/main" val="37990939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Relational</a:t>
            </a:r>
            <a:r>
              <a:rPr lang="en-US" baseline="0" dirty="0" smtClean="0"/>
              <a:t> Database</a:t>
            </a:r>
            <a:endParaRPr lang="en-US" dirty="0"/>
          </a:p>
        </p:txBody>
      </p:sp>
      <p:sp>
        <p:nvSpPr>
          <p:cNvPr id="3" name="Content Placeholder 2"/>
          <p:cNvSpPr>
            <a:spLocks noGrp="1"/>
          </p:cNvSpPr>
          <p:nvPr>
            <p:ph sz="quarter" idx="10"/>
          </p:nvPr>
        </p:nvSpPr>
        <p:spPr/>
        <p:txBody>
          <a:bodyPr/>
          <a:lstStyle/>
          <a:p>
            <a:r>
              <a:rPr lang="en-US" sz="2000" dirty="0" smtClean="0"/>
              <a:t>Typically represents a central transaction or activity that involves relevant people, places, objects, and classifications</a:t>
            </a:r>
          </a:p>
          <a:p>
            <a:r>
              <a:rPr lang="en-US" sz="2000" dirty="0" smtClean="0"/>
              <a:t>Each grouping of people, places, objects, classifications, and activities is stored within separate tables</a:t>
            </a:r>
          </a:p>
          <a:p>
            <a:pPr lvl="1"/>
            <a:r>
              <a:rPr lang="en-US" sz="1800" dirty="0" smtClean="0"/>
              <a:t>Each table contains a primary key unique identifier</a:t>
            </a:r>
          </a:p>
          <a:p>
            <a:pPr lvl="1"/>
            <a:r>
              <a:rPr lang="en-US" sz="1800" dirty="0" smtClean="0"/>
              <a:t>Each table contains relevant attributes for those entities uniquely identified</a:t>
            </a:r>
          </a:p>
          <a:p>
            <a:r>
              <a:rPr lang="en-US" sz="2000" dirty="0" smtClean="0"/>
              <a:t>Unique information is stored only one time</a:t>
            </a:r>
          </a:p>
          <a:p>
            <a:r>
              <a:rPr lang="en-US" sz="2000" dirty="0" smtClean="0"/>
              <a:t>Tables reference the unique identifiers of other tables with which they are associated</a:t>
            </a:r>
          </a:p>
        </p:txBody>
      </p:sp>
      <p:sp>
        <p:nvSpPr>
          <p:cNvPr id="4" name="Rectangle 3"/>
          <p:cNvSpPr/>
          <p:nvPr/>
        </p:nvSpPr>
        <p:spPr bwMode="auto">
          <a:xfrm>
            <a:off x="354157" y="3938155"/>
            <a:ext cx="1600200" cy="914400"/>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Customers</a:t>
            </a:r>
          </a:p>
        </p:txBody>
      </p:sp>
      <p:sp>
        <p:nvSpPr>
          <p:cNvPr id="7" name="Rectangle 6"/>
          <p:cNvSpPr/>
          <p:nvPr/>
        </p:nvSpPr>
        <p:spPr bwMode="auto">
          <a:xfrm>
            <a:off x="2632652" y="4495800"/>
            <a:ext cx="1600200" cy="914400"/>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Orders</a:t>
            </a:r>
          </a:p>
        </p:txBody>
      </p:sp>
      <p:sp>
        <p:nvSpPr>
          <p:cNvPr id="8" name="Rectangle 7"/>
          <p:cNvSpPr/>
          <p:nvPr/>
        </p:nvSpPr>
        <p:spPr bwMode="auto">
          <a:xfrm>
            <a:off x="4911147" y="4828310"/>
            <a:ext cx="1600200" cy="1420090"/>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Order Line Items</a:t>
            </a:r>
          </a:p>
        </p:txBody>
      </p:sp>
      <p:sp>
        <p:nvSpPr>
          <p:cNvPr id="9" name="Rectangle 8"/>
          <p:cNvSpPr/>
          <p:nvPr/>
        </p:nvSpPr>
        <p:spPr bwMode="auto">
          <a:xfrm>
            <a:off x="7189643" y="4502728"/>
            <a:ext cx="1600200" cy="91440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Products</a:t>
            </a:r>
          </a:p>
        </p:txBody>
      </p:sp>
      <p:cxnSp>
        <p:nvCxnSpPr>
          <p:cNvPr id="11" name="Elbow Connector 10"/>
          <p:cNvCxnSpPr>
            <a:stCxn id="4" idx="3"/>
            <a:endCxn id="7" idx="1"/>
          </p:cNvCxnSpPr>
          <p:nvPr/>
        </p:nvCxnSpPr>
        <p:spPr bwMode="auto">
          <a:xfrm>
            <a:off x="1954357" y="4395355"/>
            <a:ext cx="678295" cy="557645"/>
          </a:xfrm>
          <a:prstGeom prst="bentConnector3">
            <a:avLst/>
          </a:prstGeom>
          <a:solidFill>
            <a:schemeClr val="accent1"/>
          </a:solidFill>
          <a:ln w="38100" cap="flat" cmpd="sng" algn="ctr">
            <a:solidFill>
              <a:schemeClr val="tx1"/>
            </a:solidFill>
            <a:prstDash val="solid"/>
            <a:round/>
            <a:headEnd type="none" w="med" len="med"/>
            <a:tailEnd type="none" w="med" len="med"/>
          </a:ln>
          <a:effectLst/>
        </p:spPr>
      </p:cxnSp>
      <p:cxnSp>
        <p:nvCxnSpPr>
          <p:cNvPr id="14" name="Elbow Connector 13"/>
          <p:cNvCxnSpPr>
            <a:stCxn id="7" idx="3"/>
            <a:endCxn id="8" idx="1"/>
          </p:cNvCxnSpPr>
          <p:nvPr/>
        </p:nvCxnSpPr>
        <p:spPr bwMode="auto">
          <a:xfrm>
            <a:off x="4232852" y="4953000"/>
            <a:ext cx="678295" cy="585355"/>
          </a:xfrm>
          <a:prstGeom prst="bentConnector3">
            <a:avLst/>
          </a:prstGeom>
          <a:solidFill>
            <a:schemeClr val="accent1"/>
          </a:solidFill>
          <a:ln w="38100" cap="flat" cmpd="sng" algn="ctr">
            <a:solidFill>
              <a:schemeClr val="tx1"/>
            </a:solidFill>
            <a:prstDash val="solid"/>
            <a:round/>
            <a:headEnd type="none" w="med" len="med"/>
            <a:tailEnd type="none" w="med" len="med"/>
          </a:ln>
          <a:effectLst/>
        </p:spPr>
      </p:cxnSp>
      <p:cxnSp>
        <p:nvCxnSpPr>
          <p:cNvPr id="18" name="Elbow Connector 17"/>
          <p:cNvCxnSpPr>
            <a:stCxn id="8" idx="3"/>
            <a:endCxn id="9" idx="1"/>
          </p:cNvCxnSpPr>
          <p:nvPr/>
        </p:nvCxnSpPr>
        <p:spPr bwMode="auto">
          <a:xfrm flipV="1">
            <a:off x="6511347" y="4959928"/>
            <a:ext cx="678296" cy="578427"/>
          </a:xfrm>
          <a:prstGeom prst="bentConnector3">
            <a:avLst/>
          </a:prstGeom>
          <a:solidFill>
            <a:schemeClr val="accent1"/>
          </a:solidFill>
          <a:ln w="381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7906320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Relationships</a:t>
            </a:r>
            <a:endParaRPr lang="en-US" dirty="0"/>
          </a:p>
        </p:txBody>
      </p:sp>
      <p:sp>
        <p:nvSpPr>
          <p:cNvPr id="3" name="Content Placeholder 2"/>
          <p:cNvSpPr>
            <a:spLocks noGrp="1"/>
          </p:cNvSpPr>
          <p:nvPr>
            <p:ph sz="quarter" idx="10"/>
          </p:nvPr>
        </p:nvSpPr>
        <p:spPr/>
        <p:txBody>
          <a:bodyPr/>
          <a:lstStyle/>
          <a:p>
            <a:r>
              <a:rPr lang="en-US" dirty="0" smtClean="0"/>
              <a:t>Parent to Child or One to Many</a:t>
            </a:r>
          </a:p>
          <a:p>
            <a:pPr lvl="1"/>
            <a:r>
              <a:rPr lang="en-US" dirty="0" smtClean="0"/>
              <a:t>Several customers may place orders over time</a:t>
            </a:r>
          </a:p>
          <a:p>
            <a:pPr lvl="1"/>
            <a:r>
              <a:rPr lang="en-US" dirty="0" smtClean="0"/>
              <a:t>A single customer could return multiple times</a:t>
            </a:r>
          </a:p>
          <a:p>
            <a:pPr lvl="1"/>
            <a:r>
              <a:rPr lang="en-US" dirty="0" smtClean="0"/>
              <a:t>Only one customer name appears on the order</a:t>
            </a:r>
          </a:p>
          <a:p>
            <a:pPr lvl="1"/>
            <a:r>
              <a:rPr lang="en-US" dirty="0" smtClean="0"/>
              <a:t>Every time that same customer places an order, we refer to that customer by the same identifier</a:t>
            </a:r>
          </a:p>
        </p:txBody>
      </p:sp>
      <p:sp>
        <p:nvSpPr>
          <p:cNvPr id="4" name="Rectangle 3"/>
          <p:cNvSpPr/>
          <p:nvPr/>
        </p:nvSpPr>
        <p:spPr bwMode="auto">
          <a:xfrm>
            <a:off x="354157" y="3938155"/>
            <a:ext cx="1600200" cy="914400"/>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Customers</a:t>
            </a:r>
          </a:p>
        </p:txBody>
      </p:sp>
      <p:sp>
        <p:nvSpPr>
          <p:cNvPr id="7" name="Rectangle 6"/>
          <p:cNvSpPr/>
          <p:nvPr/>
        </p:nvSpPr>
        <p:spPr bwMode="auto">
          <a:xfrm>
            <a:off x="2632652" y="4495800"/>
            <a:ext cx="1600200" cy="914400"/>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Orders</a:t>
            </a:r>
          </a:p>
        </p:txBody>
      </p:sp>
      <p:sp>
        <p:nvSpPr>
          <p:cNvPr id="8" name="Rectangle 7"/>
          <p:cNvSpPr/>
          <p:nvPr/>
        </p:nvSpPr>
        <p:spPr bwMode="auto">
          <a:xfrm>
            <a:off x="4911147" y="4828310"/>
            <a:ext cx="1600200" cy="1420090"/>
          </a:xfrm>
          <a:prstGeom prst="rect">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Order Line Items</a:t>
            </a:r>
          </a:p>
        </p:txBody>
      </p:sp>
      <p:sp>
        <p:nvSpPr>
          <p:cNvPr id="9" name="Rectangle 8"/>
          <p:cNvSpPr/>
          <p:nvPr/>
        </p:nvSpPr>
        <p:spPr bwMode="auto">
          <a:xfrm>
            <a:off x="7189643" y="4502728"/>
            <a:ext cx="1600200" cy="914400"/>
          </a:xfrm>
          <a:prstGeom prst="rect">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Products</a:t>
            </a:r>
          </a:p>
        </p:txBody>
      </p:sp>
      <p:cxnSp>
        <p:nvCxnSpPr>
          <p:cNvPr id="11" name="Elbow Connector 10"/>
          <p:cNvCxnSpPr>
            <a:stCxn id="4" idx="3"/>
            <a:endCxn id="7" idx="1"/>
          </p:cNvCxnSpPr>
          <p:nvPr/>
        </p:nvCxnSpPr>
        <p:spPr bwMode="auto">
          <a:xfrm>
            <a:off x="1954357" y="4395355"/>
            <a:ext cx="678295" cy="557645"/>
          </a:xfrm>
          <a:prstGeom prst="bentConnector3">
            <a:avLst/>
          </a:prstGeom>
          <a:solidFill>
            <a:schemeClr val="accent1"/>
          </a:solidFill>
          <a:ln w="38100" cap="flat" cmpd="sng" algn="ctr">
            <a:solidFill>
              <a:schemeClr val="tx1"/>
            </a:solidFill>
            <a:prstDash val="solid"/>
            <a:round/>
            <a:headEnd type="none" w="med" len="med"/>
            <a:tailEnd type="none" w="med" len="med"/>
          </a:ln>
          <a:effectLst/>
        </p:spPr>
      </p:cxnSp>
      <p:cxnSp>
        <p:nvCxnSpPr>
          <p:cNvPr id="14" name="Elbow Connector 13"/>
          <p:cNvCxnSpPr>
            <a:stCxn id="7" idx="3"/>
            <a:endCxn id="8" idx="1"/>
          </p:cNvCxnSpPr>
          <p:nvPr/>
        </p:nvCxnSpPr>
        <p:spPr bwMode="auto">
          <a:xfrm>
            <a:off x="4232852" y="4953000"/>
            <a:ext cx="678295" cy="585355"/>
          </a:xfrm>
          <a:prstGeom prst="bentConnector3">
            <a:avLst/>
          </a:prstGeom>
          <a:solidFill>
            <a:schemeClr val="accent1"/>
          </a:solidFill>
          <a:ln w="38100" cap="flat" cmpd="sng" algn="ctr">
            <a:solidFill>
              <a:schemeClr val="bg1">
                <a:lumMod val="75000"/>
              </a:schemeClr>
            </a:solidFill>
            <a:prstDash val="solid"/>
            <a:round/>
            <a:headEnd type="none" w="med" len="med"/>
            <a:tailEnd type="none" w="med" len="med"/>
          </a:ln>
          <a:effectLst/>
        </p:spPr>
      </p:cxnSp>
      <p:cxnSp>
        <p:nvCxnSpPr>
          <p:cNvPr id="18" name="Elbow Connector 17"/>
          <p:cNvCxnSpPr>
            <a:stCxn id="8" idx="3"/>
            <a:endCxn id="9" idx="1"/>
          </p:cNvCxnSpPr>
          <p:nvPr/>
        </p:nvCxnSpPr>
        <p:spPr bwMode="auto">
          <a:xfrm flipV="1">
            <a:off x="6511347" y="4959928"/>
            <a:ext cx="678296" cy="578427"/>
          </a:xfrm>
          <a:prstGeom prst="bentConnector3">
            <a:avLst/>
          </a:prstGeom>
          <a:solidFill>
            <a:schemeClr val="accent1"/>
          </a:solidFill>
          <a:ln w="38100" cap="flat" cmpd="sng" algn="ctr">
            <a:solidFill>
              <a:schemeClr val="bg1">
                <a:lumMod val="75000"/>
              </a:schemeClr>
            </a:solidFill>
            <a:prstDash val="solid"/>
            <a:round/>
            <a:headEnd type="none" w="med" len="med"/>
            <a:tailEnd type="none" w="med" len="med"/>
          </a:ln>
          <a:effectLst/>
        </p:spPr>
      </p:cxnSp>
      <p:sp>
        <p:nvSpPr>
          <p:cNvPr id="12" name="TextBox 11"/>
          <p:cNvSpPr txBox="1"/>
          <p:nvPr/>
        </p:nvSpPr>
        <p:spPr>
          <a:xfrm>
            <a:off x="2750704" y="4800600"/>
            <a:ext cx="1364095" cy="553998"/>
          </a:xfrm>
          <a:prstGeom prst="rect">
            <a:avLst/>
          </a:prstGeom>
          <a:solidFill>
            <a:schemeClr val="bg1"/>
          </a:solidFill>
        </p:spPr>
        <p:txBody>
          <a:bodyPr wrap="square" rtlCol="0">
            <a:spAutoFit/>
          </a:bodyPr>
          <a:lstStyle/>
          <a:p>
            <a:r>
              <a:rPr lang="en-US" sz="1000" dirty="0" smtClean="0"/>
              <a:t>1001 - </a:t>
            </a:r>
            <a:r>
              <a:rPr lang="en-US" sz="1000" b="1" dirty="0" smtClean="0">
                <a:solidFill>
                  <a:srgbClr val="7030A0"/>
                </a:solidFill>
              </a:rPr>
              <a:t>A</a:t>
            </a:r>
          </a:p>
          <a:p>
            <a:r>
              <a:rPr lang="en-US" sz="1000" dirty="0" smtClean="0"/>
              <a:t>1002 - B</a:t>
            </a:r>
          </a:p>
          <a:p>
            <a:r>
              <a:rPr lang="en-US" sz="1000" dirty="0" smtClean="0"/>
              <a:t>1003 - </a:t>
            </a:r>
            <a:r>
              <a:rPr lang="en-US" sz="1000" b="1" dirty="0" smtClean="0">
                <a:solidFill>
                  <a:srgbClr val="7030A0"/>
                </a:solidFill>
              </a:rPr>
              <a:t>A</a:t>
            </a:r>
            <a:endParaRPr lang="en-US" sz="1000" b="1" dirty="0">
              <a:solidFill>
                <a:srgbClr val="7030A0"/>
              </a:solidFill>
            </a:endParaRPr>
          </a:p>
        </p:txBody>
      </p:sp>
      <p:sp>
        <p:nvSpPr>
          <p:cNvPr id="13" name="TextBox 12"/>
          <p:cNvSpPr txBox="1"/>
          <p:nvPr/>
        </p:nvSpPr>
        <p:spPr>
          <a:xfrm>
            <a:off x="472210" y="4246602"/>
            <a:ext cx="1364095" cy="553998"/>
          </a:xfrm>
          <a:prstGeom prst="rect">
            <a:avLst/>
          </a:prstGeom>
          <a:solidFill>
            <a:schemeClr val="bg1"/>
          </a:solidFill>
        </p:spPr>
        <p:txBody>
          <a:bodyPr wrap="square" rtlCol="0">
            <a:spAutoFit/>
          </a:bodyPr>
          <a:lstStyle/>
          <a:p>
            <a:r>
              <a:rPr lang="en-US" sz="1000" b="1" dirty="0" smtClean="0">
                <a:solidFill>
                  <a:srgbClr val="7030A0"/>
                </a:solidFill>
              </a:rPr>
              <a:t>A – Mike</a:t>
            </a:r>
          </a:p>
          <a:p>
            <a:r>
              <a:rPr lang="en-US" sz="1000" dirty="0" smtClean="0"/>
              <a:t>B – Judy</a:t>
            </a:r>
          </a:p>
          <a:p>
            <a:r>
              <a:rPr lang="en-US" sz="1000" dirty="0" smtClean="0"/>
              <a:t>C – Pat</a:t>
            </a:r>
          </a:p>
        </p:txBody>
      </p:sp>
    </p:spTree>
    <p:extLst>
      <p:ext uri="{BB962C8B-B14F-4D97-AF65-F5344CB8AC3E}">
        <p14:creationId xmlns:p14="http://schemas.microsoft.com/office/powerpoint/2010/main" val="34617090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 or Junction Relationships</a:t>
            </a:r>
            <a:endParaRPr lang="en-US" dirty="0"/>
          </a:p>
        </p:txBody>
      </p:sp>
      <p:sp>
        <p:nvSpPr>
          <p:cNvPr id="3" name="Content Placeholder 2"/>
          <p:cNvSpPr>
            <a:spLocks noGrp="1"/>
          </p:cNvSpPr>
          <p:nvPr>
            <p:ph sz="quarter" idx="10"/>
          </p:nvPr>
        </p:nvSpPr>
        <p:spPr/>
        <p:txBody>
          <a:bodyPr/>
          <a:lstStyle/>
          <a:p>
            <a:r>
              <a:rPr lang="en-US" dirty="0" smtClean="0"/>
              <a:t>Many for Many</a:t>
            </a:r>
          </a:p>
          <a:p>
            <a:pPr lvl="1"/>
            <a:r>
              <a:rPr lang="en-US" dirty="0" smtClean="0"/>
              <a:t>For each order, multiple products are purchased</a:t>
            </a:r>
          </a:p>
          <a:p>
            <a:pPr lvl="1"/>
            <a:r>
              <a:rPr lang="en-US" dirty="0" smtClean="0"/>
              <a:t>A single product could be sold multiple times</a:t>
            </a:r>
          </a:p>
          <a:p>
            <a:pPr lvl="2"/>
            <a:r>
              <a:rPr lang="en-US" dirty="0" smtClean="0"/>
              <a:t>By its title (i.e. not one specific jar of jam, but a name referring to the brand, type, and size of jam)</a:t>
            </a:r>
          </a:p>
          <a:p>
            <a:pPr lvl="1"/>
            <a:r>
              <a:rPr lang="en-US" dirty="0" smtClean="0"/>
              <a:t>The Order Number cannot be repeated in its table; the Product ID cannot be repeated in its table</a:t>
            </a:r>
          </a:p>
        </p:txBody>
      </p:sp>
      <p:sp>
        <p:nvSpPr>
          <p:cNvPr id="4" name="Rectangle 3"/>
          <p:cNvSpPr/>
          <p:nvPr/>
        </p:nvSpPr>
        <p:spPr bwMode="auto">
          <a:xfrm>
            <a:off x="354157" y="3938155"/>
            <a:ext cx="1600200" cy="914400"/>
          </a:xfrm>
          <a:prstGeom prst="rect">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Customers</a:t>
            </a:r>
          </a:p>
        </p:txBody>
      </p:sp>
      <p:sp>
        <p:nvSpPr>
          <p:cNvPr id="7" name="Rectangle 6"/>
          <p:cNvSpPr/>
          <p:nvPr/>
        </p:nvSpPr>
        <p:spPr bwMode="auto">
          <a:xfrm>
            <a:off x="2632652" y="4495800"/>
            <a:ext cx="1600200" cy="914400"/>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Orders</a:t>
            </a:r>
          </a:p>
        </p:txBody>
      </p:sp>
      <p:sp>
        <p:nvSpPr>
          <p:cNvPr id="8" name="Rectangle 7"/>
          <p:cNvSpPr/>
          <p:nvPr/>
        </p:nvSpPr>
        <p:spPr bwMode="auto">
          <a:xfrm>
            <a:off x="4911147" y="4828310"/>
            <a:ext cx="1600200" cy="1420090"/>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Order Line Items</a:t>
            </a:r>
          </a:p>
        </p:txBody>
      </p:sp>
      <p:sp>
        <p:nvSpPr>
          <p:cNvPr id="9" name="Rectangle 8"/>
          <p:cNvSpPr/>
          <p:nvPr/>
        </p:nvSpPr>
        <p:spPr bwMode="auto">
          <a:xfrm>
            <a:off x="7189643" y="4502728"/>
            <a:ext cx="1600200" cy="91440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pitchFamily="-64" charset="-128"/>
              </a:rPr>
              <a:t>Products</a:t>
            </a:r>
          </a:p>
        </p:txBody>
      </p:sp>
      <p:cxnSp>
        <p:nvCxnSpPr>
          <p:cNvPr id="11" name="Elbow Connector 10"/>
          <p:cNvCxnSpPr>
            <a:stCxn id="4" idx="3"/>
            <a:endCxn id="7" idx="1"/>
          </p:cNvCxnSpPr>
          <p:nvPr/>
        </p:nvCxnSpPr>
        <p:spPr bwMode="auto">
          <a:xfrm>
            <a:off x="1954357" y="4395355"/>
            <a:ext cx="678295" cy="557645"/>
          </a:xfrm>
          <a:prstGeom prst="bentConnector3">
            <a:avLst/>
          </a:prstGeom>
          <a:solidFill>
            <a:schemeClr val="accent1"/>
          </a:solidFill>
          <a:ln w="38100" cap="flat" cmpd="sng" algn="ctr">
            <a:solidFill>
              <a:schemeClr val="bg1">
                <a:lumMod val="85000"/>
              </a:schemeClr>
            </a:solidFill>
            <a:prstDash val="solid"/>
            <a:round/>
            <a:headEnd type="none" w="med" len="med"/>
            <a:tailEnd type="none" w="med" len="med"/>
          </a:ln>
          <a:effectLst/>
        </p:spPr>
      </p:cxnSp>
      <p:cxnSp>
        <p:nvCxnSpPr>
          <p:cNvPr id="14" name="Elbow Connector 13"/>
          <p:cNvCxnSpPr>
            <a:stCxn id="7" idx="3"/>
            <a:endCxn id="8" idx="1"/>
          </p:cNvCxnSpPr>
          <p:nvPr/>
        </p:nvCxnSpPr>
        <p:spPr bwMode="auto">
          <a:xfrm>
            <a:off x="4232852" y="4953000"/>
            <a:ext cx="678295" cy="585355"/>
          </a:xfrm>
          <a:prstGeom prst="bentConnector3">
            <a:avLst/>
          </a:prstGeom>
          <a:solidFill>
            <a:schemeClr val="accent1"/>
          </a:solidFill>
          <a:ln w="38100" cap="flat" cmpd="sng" algn="ctr">
            <a:solidFill>
              <a:schemeClr val="tx1"/>
            </a:solidFill>
            <a:prstDash val="solid"/>
            <a:round/>
            <a:headEnd type="none" w="med" len="med"/>
            <a:tailEnd type="none" w="med" len="med"/>
          </a:ln>
          <a:effectLst/>
        </p:spPr>
      </p:cxnSp>
      <p:cxnSp>
        <p:nvCxnSpPr>
          <p:cNvPr id="18" name="Elbow Connector 17"/>
          <p:cNvCxnSpPr>
            <a:stCxn id="8" idx="3"/>
            <a:endCxn id="9" idx="1"/>
          </p:cNvCxnSpPr>
          <p:nvPr/>
        </p:nvCxnSpPr>
        <p:spPr bwMode="auto">
          <a:xfrm flipV="1">
            <a:off x="6511347" y="4959928"/>
            <a:ext cx="678296" cy="578427"/>
          </a:xfrm>
          <a:prstGeom prst="bentConnector3">
            <a:avLst/>
          </a:prstGeom>
          <a:solidFill>
            <a:schemeClr val="accent1"/>
          </a:solidFill>
          <a:ln w="38100" cap="flat" cmpd="sng" algn="ctr">
            <a:solidFill>
              <a:schemeClr val="tx1"/>
            </a:solidFill>
            <a:prstDash val="solid"/>
            <a:round/>
            <a:headEnd type="none" w="med" len="med"/>
            <a:tailEnd type="none" w="med" len="med"/>
          </a:ln>
          <a:effectLst/>
        </p:spPr>
      </p:cxnSp>
      <p:sp>
        <p:nvSpPr>
          <p:cNvPr id="5" name="TextBox 4"/>
          <p:cNvSpPr txBox="1"/>
          <p:nvPr/>
        </p:nvSpPr>
        <p:spPr>
          <a:xfrm>
            <a:off x="2750704" y="4796360"/>
            <a:ext cx="1364095" cy="553998"/>
          </a:xfrm>
          <a:prstGeom prst="rect">
            <a:avLst/>
          </a:prstGeom>
          <a:solidFill>
            <a:schemeClr val="bg1"/>
          </a:solidFill>
        </p:spPr>
        <p:txBody>
          <a:bodyPr wrap="square" rtlCol="0">
            <a:spAutoFit/>
          </a:bodyPr>
          <a:lstStyle/>
          <a:p>
            <a:r>
              <a:rPr lang="en-US" sz="1000" b="1" dirty="0" smtClean="0">
                <a:solidFill>
                  <a:srgbClr val="FF0000"/>
                </a:solidFill>
              </a:rPr>
              <a:t>1001 </a:t>
            </a:r>
            <a:r>
              <a:rPr lang="en-US" sz="1000" b="1" dirty="0" smtClean="0"/>
              <a:t>- A</a:t>
            </a:r>
          </a:p>
          <a:p>
            <a:r>
              <a:rPr lang="en-US" sz="1000" dirty="0" smtClean="0"/>
              <a:t>1002 - B</a:t>
            </a:r>
          </a:p>
          <a:p>
            <a:r>
              <a:rPr lang="en-US" sz="1000" dirty="0" smtClean="0"/>
              <a:t>1003 - A</a:t>
            </a:r>
            <a:endParaRPr lang="en-US" sz="1000" dirty="0"/>
          </a:p>
        </p:txBody>
      </p:sp>
      <p:sp>
        <p:nvSpPr>
          <p:cNvPr id="12" name="TextBox 11"/>
          <p:cNvSpPr txBox="1"/>
          <p:nvPr/>
        </p:nvSpPr>
        <p:spPr>
          <a:xfrm>
            <a:off x="7315199" y="4796360"/>
            <a:ext cx="1364095" cy="553998"/>
          </a:xfrm>
          <a:prstGeom prst="rect">
            <a:avLst/>
          </a:prstGeom>
          <a:solidFill>
            <a:schemeClr val="bg1"/>
          </a:solidFill>
        </p:spPr>
        <p:txBody>
          <a:bodyPr wrap="square" rtlCol="0">
            <a:spAutoFit/>
          </a:bodyPr>
          <a:lstStyle/>
          <a:p>
            <a:r>
              <a:rPr lang="en-US" sz="1000" dirty="0" smtClean="0"/>
              <a:t>Wine</a:t>
            </a:r>
          </a:p>
          <a:p>
            <a:r>
              <a:rPr lang="en-US" sz="1000" b="1" dirty="0" smtClean="0">
                <a:solidFill>
                  <a:srgbClr val="00B0F0"/>
                </a:solidFill>
              </a:rPr>
              <a:t>Cheese</a:t>
            </a:r>
          </a:p>
          <a:p>
            <a:r>
              <a:rPr lang="en-US" sz="1000" dirty="0" smtClean="0"/>
              <a:t>Pickles</a:t>
            </a:r>
            <a:endParaRPr lang="en-US" sz="1000" dirty="0"/>
          </a:p>
        </p:txBody>
      </p:sp>
      <p:sp>
        <p:nvSpPr>
          <p:cNvPr id="13" name="TextBox 12"/>
          <p:cNvSpPr txBox="1"/>
          <p:nvPr/>
        </p:nvSpPr>
        <p:spPr>
          <a:xfrm>
            <a:off x="5021695" y="5140129"/>
            <a:ext cx="1364095" cy="861774"/>
          </a:xfrm>
          <a:prstGeom prst="rect">
            <a:avLst/>
          </a:prstGeom>
          <a:solidFill>
            <a:schemeClr val="bg1"/>
          </a:solidFill>
        </p:spPr>
        <p:txBody>
          <a:bodyPr wrap="square" rtlCol="0">
            <a:spAutoFit/>
          </a:bodyPr>
          <a:lstStyle/>
          <a:p>
            <a:r>
              <a:rPr lang="en-US" sz="1000" b="1" dirty="0" smtClean="0">
                <a:solidFill>
                  <a:srgbClr val="FF0000"/>
                </a:solidFill>
              </a:rPr>
              <a:t>1001</a:t>
            </a:r>
            <a:r>
              <a:rPr lang="en-US" sz="1000" dirty="0" smtClean="0"/>
              <a:t> - Wine</a:t>
            </a:r>
          </a:p>
          <a:p>
            <a:r>
              <a:rPr lang="en-US" sz="1000" b="1" dirty="0" smtClean="0">
                <a:solidFill>
                  <a:srgbClr val="FF0000"/>
                </a:solidFill>
              </a:rPr>
              <a:t>1001</a:t>
            </a:r>
            <a:r>
              <a:rPr lang="en-US" sz="1000" dirty="0" smtClean="0"/>
              <a:t> - </a:t>
            </a:r>
            <a:r>
              <a:rPr lang="en-US" sz="1000" b="1" dirty="0" smtClean="0">
                <a:solidFill>
                  <a:srgbClr val="00B0F0"/>
                </a:solidFill>
              </a:rPr>
              <a:t>Cheese</a:t>
            </a:r>
          </a:p>
          <a:p>
            <a:r>
              <a:rPr lang="en-US" sz="1000" dirty="0" smtClean="0"/>
              <a:t>1002 - </a:t>
            </a:r>
            <a:r>
              <a:rPr lang="en-US" sz="1000" b="1" dirty="0" smtClean="0">
                <a:solidFill>
                  <a:srgbClr val="00B0F0"/>
                </a:solidFill>
              </a:rPr>
              <a:t>Cheese</a:t>
            </a:r>
          </a:p>
          <a:p>
            <a:r>
              <a:rPr lang="en-US" sz="1000" dirty="0" smtClean="0"/>
              <a:t>1002 - Pickles</a:t>
            </a:r>
          </a:p>
          <a:p>
            <a:r>
              <a:rPr lang="en-US" sz="1000" dirty="0" smtClean="0"/>
              <a:t>1003 - Wine</a:t>
            </a:r>
            <a:endParaRPr lang="en-US" sz="1000" dirty="0"/>
          </a:p>
        </p:txBody>
      </p:sp>
    </p:spTree>
    <p:extLst>
      <p:ext uri="{BB962C8B-B14F-4D97-AF65-F5344CB8AC3E}">
        <p14:creationId xmlns:p14="http://schemas.microsoft.com/office/powerpoint/2010/main" val="23508416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Blank Presentation">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6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6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6CBD73AAFA5124A9E9883B57192D543" ma:contentTypeVersion="7" ma:contentTypeDescription="Create a new document." ma:contentTypeScope="" ma:versionID="484f8f785f78d3aa91e8997d52e1b7a2">
  <xsd:schema xmlns:xsd="http://www.w3.org/2001/XMLSchema" xmlns:xs="http://www.w3.org/2001/XMLSchema" xmlns:p="http://schemas.microsoft.com/office/2006/metadata/properties" xmlns:ns1="http://schemas.microsoft.com/sharepoint/v3" xmlns:ns2="2c7cc81c-a460-46d5-92b5-f81be39f5ce3" xmlns:ns3="3bbd7cc3-35d0-4950-ae72-a1528be613af" targetNamespace="http://schemas.microsoft.com/office/2006/metadata/properties" ma:root="true" ma:fieldsID="e1be9b4a629d709119b12b00569df64e" ns1:_="" ns2:_="" ns3:_="">
    <xsd:import namespace="http://schemas.microsoft.com/sharepoint/v3"/>
    <xsd:import namespace="2c7cc81c-a460-46d5-92b5-f81be39f5ce3"/>
    <xsd:import namespace="3bbd7cc3-35d0-4950-ae72-a1528be613af"/>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3:DLCPolicyLabelValue" minOccurs="0"/>
                <xsd:element ref="ns3:DLCPolicyLabelClientValue" minOccurs="0"/>
                <xsd:element ref="ns3:DLCPolicyLabelLock"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c7cc81c-a460-46d5-92b5-f81be39f5ce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3bbd7cc3-35d0-4950-ae72-a1528be613af" elementFormDefault="qualified">
    <xsd:import namespace="http://schemas.microsoft.com/office/2006/documentManagement/types"/>
    <xsd:import namespace="http://schemas.microsoft.com/office/infopath/2007/PartnerControls"/>
    <xsd:element name="DLCPolicyLabelValue" ma:index="12" nillable="true" ma:displayName="Label" ma:description="Stores the current value of the label." ma:internalName="DLCPolicyLabelValue" ma:readOnly="true">
      <xsd:simpleType>
        <xsd:restriction base="dms:Note">
          <xsd:maxLength value="255"/>
        </xsd:restriction>
      </xsd:simpleType>
    </xsd:element>
    <xsd:element name="DLCPolicyLabelClientValue" ma:index="13" nillable="true" ma:displayName="Client Label Value" ma:description="Stores the last label value computed on the client." ma:hidden="true" ma:internalName="DLCPolicyLabelClientValue" ma:readOnly="false">
      <xsd:simpleType>
        <xsd:restriction base="dms:Note"/>
      </xsd:simpleType>
    </xsd:element>
    <xsd:element name="DLCPolicyLabelLock" ma:index="14" nillable="true" ma:displayName="Label Locked" ma:description="Indicates whether the label should be updated when item properties are modified." ma:hidden="true" ma:internalName="DLCPolicyLabelLock"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DLCPolicyLabelClientValue xmlns="3bbd7cc3-35d0-4950-ae72-a1528be613af" xsi:nil="true"/>
    <DLCPolicyLabelLock xmlns="3bbd7cc3-35d0-4950-ae72-a1528be613af" xsi:nil="true"/>
    <_dlc_DocId xmlns="2c7cc81c-a460-46d5-92b5-f81be39f5ce3">6F37JUVU6NH4-141236210-111</_dlc_DocId>
    <_dlc_DocIdUrl xmlns="2c7cc81c-a460-46d5-92b5-f81be39f5ce3">
      <Url>http://portal/Training/_layouts/15/DocIdRedir.aspx?ID=6F37JUVU6NH4-141236210-111</Url>
      <Description>6F37JUVU6NH4-141236210-111</Description>
    </_dlc_DocIdUrl>
    <DLCPolicyLabelValue xmlns="3bbd7cc3-35d0-4950-ae72-a1528be613af">Version: 0.5</DLCPolicyLabelValue>
  </documentManagement>
</p:properties>
</file>

<file path=customXml/item4.xml><?xml version="1.0" encoding="utf-8"?>
<?mso-contentType ?>
<p:Policy xmlns:p="office.server.policy" id="" local="true">
  <p:Name>Document</p:Name>
  <p:Description/>
  <p:Statement/>
  <p:PolicyItems>
    <p:PolicyItem featureId="Microsoft.Office.RecordsManagement.PolicyFeatures.PolicyLabel" staticId="0x01010036CBD73AAFA5124A9E9883B57192D543|24802151" UniqueId="c8015df9-46cd-4b38-a5ac-0d7a7797d3f2">
      <p:Name>Labels</p:Name>
      <p:Description>Generates labels that can be inserted in Microsoft Office documents to ensure that document properties or other important information are included when documents are printed. Labels can also be used to search for documents.</p:Description>
      <p:CustomData>
        <label>
          <properties>
            <font>Arial</font>
          </properties>
          <segment type="literal">Version: </segment>
          <segment type="metadata">_UIVersionString</segment>
        </label>
      </p:CustomData>
    </p:PolicyItem>
  </p:PolicyItems>
</p:Policy>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FDDC83BB-6EA4-4A63-BDEC-B6DB14A942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c7cc81c-a460-46d5-92b5-f81be39f5ce3"/>
    <ds:schemaRef ds:uri="3bbd7cc3-35d0-4950-ae72-a1528be613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5D152AE-8F1E-4061-8664-9561136094A2}">
  <ds:schemaRefs>
    <ds:schemaRef ds:uri="http://schemas.microsoft.com/sharepoint/v3/contenttype/forms"/>
  </ds:schemaRefs>
</ds:datastoreItem>
</file>

<file path=customXml/itemProps3.xml><?xml version="1.0" encoding="utf-8"?>
<ds:datastoreItem xmlns:ds="http://schemas.openxmlformats.org/officeDocument/2006/customXml" ds:itemID="{51DD26C8-AC82-4E29-85B3-723EAAAEC479}">
  <ds:schemaRefs>
    <ds:schemaRef ds:uri="3bbd7cc3-35d0-4950-ae72-a1528be613af"/>
    <ds:schemaRef ds:uri="http://purl.org/dc/elements/1.1/"/>
    <ds:schemaRef ds:uri="http://purl.org/dc/terms/"/>
    <ds:schemaRef ds:uri="http://schemas.microsoft.com/office/2006/metadata/properties"/>
    <ds:schemaRef ds:uri="http://schemas.microsoft.com/office/2006/documentManagement/types"/>
    <ds:schemaRef ds:uri="2c7cc81c-a460-46d5-92b5-f81be39f5ce3"/>
    <ds:schemaRef ds:uri="http://www.w3.org/XML/1998/namespace"/>
    <ds:schemaRef ds:uri="http://schemas.openxmlformats.org/package/2006/metadata/core-properties"/>
    <ds:schemaRef ds:uri="http://schemas.microsoft.com/office/infopath/2007/PartnerControls"/>
    <ds:schemaRef ds:uri="http://schemas.microsoft.com/sharepoint/v3"/>
    <ds:schemaRef ds:uri="http://purl.org/dc/dcmitype/"/>
  </ds:schemaRefs>
</ds:datastoreItem>
</file>

<file path=customXml/itemProps4.xml><?xml version="1.0" encoding="utf-8"?>
<ds:datastoreItem xmlns:ds="http://schemas.openxmlformats.org/officeDocument/2006/customXml" ds:itemID="{A5D0406C-5AE1-4D53-BE0F-CB37328F3D32}">
  <ds:schemaRefs>
    <ds:schemaRef ds:uri="office.server.policy"/>
  </ds:schemaRefs>
</ds:datastoreItem>
</file>

<file path=customXml/itemProps5.xml><?xml version="1.0" encoding="utf-8"?>
<ds:datastoreItem xmlns:ds="http://schemas.openxmlformats.org/officeDocument/2006/customXml" ds:itemID="{7C3712DA-25E9-4BD2-A00A-EA7783009F74}">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0</TotalTime>
  <Words>2059</Words>
  <Application>Microsoft Office PowerPoint</Application>
  <PresentationFormat>On-screen Show (4:3)</PresentationFormat>
  <Paragraphs>490</Paragraphs>
  <Slides>49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ＭＳ Ｐゴシック</vt:lpstr>
      <vt:lpstr>Arial</vt:lpstr>
      <vt:lpstr>Calibri</vt:lpstr>
      <vt:lpstr>Blank Presentation</vt:lpstr>
      <vt:lpstr>PowerPoint Presentation</vt:lpstr>
      <vt:lpstr>Topic Outline</vt:lpstr>
      <vt:lpstr>Intentions</vt:lpstr>
      <vt:lpstr>Disclaimer</vt:lpstr>
      <vt:lpstr>Background Information</vt:lpstr>
      <vt:lpstr>Database Concepts</vt:lpstr>
      <vt:lpstr>The Relational Database</vt:lpstr>
      <vt:lpstr>Table Relationships</vt:lpstr>
      <vt:lpstr>Join or Junction Relationships</vt:lpstr>
      <vt:lpstr>Potential Analysis</vt:lpstr>
      <vt:lpstr>Grouping and Aggregate Formulas</vt:lpstr>
      <vt:lpstr>Each Project is a Database</vt:lpstr>
      <vt:lpstr>Project Views</vt:lpstr>
      <vt:lpstr>Anatomy of Project Views</vt:lpstr>
      <vt:lpstr>The Project Table Concept</vt:lpstr>
      <vt:lpstr>Existing Project Tables</vt:lpstr>
      <vt:lpstr>Project Custom Fields</vt:lpstr>
      <vt:lpstr>Solution Example</vt:lpstr>
      <vt:lpstr>Solution Limitations</vt:lpstr>
      <vt:lpstr>Importing Process</vt:lpstr>
      <vt:lpstr>The Selected Solution</vt:lpstr>
      <vt:lpstr>Adapting Microsoft Project</vt:lpstr>
      <vt:lpstr>Fields for Analysis</vt:lpstr>
      <vt:lpstr>Creating Custom Fields</vt:lpstr>
      <vt:lpstr>Creating Lookups</vt:lpstr>
      <vt:lpstr>Calculated Fields</vt:lpstr>
      <vt:lpstr>Customizing Tables</vt:lpstr>
      <vt:lpstr>Date Formatting Options</vt:lpstr>
      <vt:lpstr>Shared Templates</vt:lpstr>
      <vt:lpstr>The Custom Table</vt:lpstr>
      <vt:lpstr>The Custom Table</vt:lpstr>
      <vt:lpstr>Microsoft Excel Tables</vt:lpstr>
      <vt:lpstr>Essential Excel Concepts</vt:lpstr>
      <vt:lpstr>Cell References</vt:lpstr>
      <vt:lpstr>Named Ranges</vt:lpstr>
      <vt:lpstr>Data Tables</vt:lpstr>
      <vt:lpstr>Needs for Proper Excel Tables</vt:lpstr>
      <vt:lpstr>Somewhat Simple Copy and Paste</vt:lpstr>
      <vt:lpstr>Data Type Issues</vt:lpstr>
      <vt:lpstr>Excel Functions</vt:lpstr>
      <vt:lpstr>Best Strategies with Functions</vt:lpstr>
      <vt:lpstr>Excel PivotTables</vt:lpstr>
      <vt:lpstr>PivotTable Fields</vt:lpstr>
      <vt:lpstr>Case Type by Month</vt:lpstr>
      <vt:lpstr>Case Type by Month</vt:lpstr>
      <vt:lpstr>Additional Example Data</vt:lpstr>
      <vt:lpstr>Conclusion</vt:lpstr>
      <vt:lpstr>Questions?</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494</cp:revision>
  <cp:lastPrinted>2010-07-06T16:55:16Z</cp:lastPrinted>
  <dcterms:created xsi:type="dcterms:W3CDTF">2008-06-08T17:44:03Z</dcterms:created>
  <dcterms:modified xsi:type="dcterms:W3CDTF">2018-11-28T18:04:01Z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0x01010036CBD73AAFA5124A9E9883B57192D543</vt:lpwstr>
  </property>
  <property fmtid="{D5CDD505-2E9C-101B-9397-08002B2CF9AE}" pid="3" name="_dlc_DocIdItemGuid">
    <vt:lpwstr>b771960e-763f-4e10-a441-b1221c05d43e</vt:lpwstr>
  </property>
</Properties>
</file>