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60" r:id="rId5"/>
    <p:sldMasterId id="2147483673" r:id="rId6"/>
  </p:sldMasterIdLst>
  <p:notesMasterIdLst>
    <p:notesMasterId r:id="rId43"/>
  </p:notesMasterIdLst>
  <p:sldIdLst>
    <p:sldId id="370" r:id="rId7"/>
    <p:sldId id="279" r:id="rId8"/>
    <p:sldId id="274" r:id="rId9"/>
    <p:sldId id="294" r:id="rId10"/>
    <p:sldId id="283" r:id="rId11"/>
    <p:sldId id="269" r:id="rId12"/>
    <p:sldId id="260" r:id="rId13"/>
    <p:sldId id="261" r:id="rId14"/>
    <p:sldId id="268" r:id="rId15"/>
    <p:sldId id="291" r:id="rId16"/>
    <p:sldId id="295" r:id="rId17"/>
    <p:sldId id="263" r:id="rId18"/>
    <p:sldId id="257" r:id="rId19"/>
    <p:sldId id="289" r:id="rId20"/>
    <p:sldId id="290" r:id="rId21"/>
    <p:sldId id="284" r:id="rId22"/>
    <p:sldId id="264" r:id="rId23"/>
    <p:sldId id="286" r:id="rId24"/>
    <p:sldId id="278" r:id="rId25"/>
    <p:sldId id="298" r:id="rId26"/>
    <p:sldId id="262" r:id="rId27"/>
    <p:sldId id="273" r:id="rId28"/>
    <p:sldId id="280" r:id="rId29"/>
    <p:sldId id="375" r:id="rId30"/>
    <p:sldId id="293" r:id="rId31"/>
    <p:sldId id="377" r:id="rId32"/>
    <p:sldId id="258" r:id="rId33"/>
    <p:sldId id="271" r:id="rId34"/>
    <p:sldId id="281" r:id="rId35"/>
    <p:sldId id="272" r:id="rId36"/>
    <p:sldId id="270" r:id="rId37"/>
    <p:sldId id="288" r:id="rId38"/>
    <p:sldId id="276" r:id="rId39"/>
    <p:sldId id="266" r:id="rId40"/>
    <p:sldId id="265" r:id="rId41"/>
    <p:sldId id="376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orient="horz" pos="3984">
          <p15:clr>
            <a:srgbClr val="A4A3A4"/>
          </p15:clr>
        </p15:guide>
        <p15:guide id="3" orient="horz" pos="3312">
          <p15:clr>
            <a:srgbClr val="A4A3A4"/>
          </p15:clr>
        </p15:guide>
        <p15:guide id="4" pos="1440">
          <p15:clr>
            <a:srgbClr val="A4A3A4"/>
          </p15:clr>
        </p15:guide>
        <p15:guide id="5" pos="4320">
          <p15:clr>
            <a:srgbClr val="A4A3A4"/>
          </p15:clr>
        </p15:guide>
        <p15:guide id="6" pos="2880">
          <p15:clr>
            <a:srgbClr val="A4A3A4"/>
          </p15:clr>
        </p15:guide>
        <p15:guide id="7" pos="288">
          <p15:clr>
            <a:srgbClr val="A4A3A4"/>
          </p15:clr>
        </p15:guide>
        <p15:guide id="8" pos="1920">
          <p15:clr>
            <a:srgbClr val="A4A3A4"/>
          </p15:clr>
        </p15:guide>
        <p15:guide id="9" pos="1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" initials="M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92323"/>
    <a:srgbClr val="4F5151"/>
    <a:srgbClr val="D02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6" autoAdjust="0"/>
    <p:restoredTop sz="88455" autoAdjust="0"/>
  </p:normalViewPr>
  <p:slideViewPr>
    <p:cSldViewPr>
      <p:cViewPr varScale="1">
        <p:scale>
          <a:sx n="64" d="100"/>
          <a:sy n="64" d="100"/>
        </p:scale>
        <p:origin x="1260" y="24"/>
      </p:cViewPr>
      <p:guideLst>
        <p:guide orient="horz" pos="720"/>
        <p:guide orient="horz" pos="3984"/>
        <p:guide orient="horz" pos="3312"/>
        <p:guide pos="1440"/>
        <p:guide pos="4320"/>
        <p:guide pos="2880"/>
        <p:guide pos="288"/>
        <p:guide pos="1920"/>
        <p:guide pos="1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fld id="{69684D22-C51A-4A57-A2B3-FD4D52A3A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9030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6C5189-490B-4A99-82A6-CDC2C93602CE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</a:t>
            </a:fld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Arial" pitchFamily="34" charset="0"/>
                <a:ea typeface="ＭＳ Ｐゴシック" pitchFamily="34" charset="-128"/>
              </a:rPr>
              <a:t>Start Recording</a:t>
            </a:r>
          </a:p>
          <a:p>
            <a:pPr eaLnBrk="1" hangingPunct="1"/>
            <a:endParaRPr lang="en-US" dirty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r>
              <a:rPr lang="en-US" dirty="0">
                <a:latin typeface="Arial" pitchFamily="34" charset="0"/>
                <a:ea typeface="ＭＳ Ｐゴシック" pitchFamily="34" charset="-128"/>
              </a:rPr>
              <a:t>We are going to go ahead and get</a:t>
            </a:r>
            <a:r>
              <a:rPr lang="en-US" baseline="0" dirty="0">
                <a:latin typeface="Arial" pitchFamily="34" charset="0"/>
                <a:ea typeface="ＭＳ Ｐゴシック" pitchFamily="34" charset="-128"/>
              </a:rPr>
              <a:t> started with </a:t>
            </a:r>
            <a:r>
              <a:rPr lang="en-US" baseline="0" dirty="0" err="1">
                <a:latin typeface="Arial" pitchFamily="34" charset="0"/>
                <a:ea typeface="ＭＳ Ｐゴシック" pitchFamily="34" charset="-128"/>
              </a:rPr>
              <a:t>todays</a:t>
            </a:r>
            <a:r>
              <a:rPr lang="en-US" baseline="0" dirty="0">
                <a:latin typeface="Arial" pitchFamily="34" charset="0"/>
                <a:ea typeface="ＭＳ Ｐゴシック" pitchFamily="34" charset="-128"/>
              </a:rPr>
              <a:t> session on </a:t>
            </a:r>
            <a:r>
              <a:rPr lang="en-US" baseline="0" dirty="0" err="1">
                <a:latin typeface="Arial" pitchFamily="34" charset="0"/>
                <a:ea typeface="ＭＳ Ｐゴシック" pitchFamily="34" charset="-128"/>
              </a:rPr>
              <a:t>xxxxx</a:t>
            </a:r>
            <a:r>
              <a:rPr lang="en-US" baseline="0" dirty="0">
                <a:latin typeface="Arial" pitchFamily="34" charset="0"/>
                <a:ea typeface="ＭＳ Ｐゴシック" pitchFamily="34" charset="-128"/>
              </a:rPr>
              <a:t>.</a:t>
            </a:r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804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7E472-CED0-429D-B36C-DBE9D404A9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45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6C5189-490B-4A99-82A6-CDC2C93602CE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24</a:t>
            </a:fld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Arial" pitchFamily="34" charset="0"/>
                <a:ea typeface="ＭＳ Ｐゴシック" pitchFamily="34" charset="-128"/>
              </a:rPr>
              <a:t>Start Recording</a:t>
            </a:r>
          </a:p>
          <a:p>
            <a:pPr eaLnBrk="1" hangingPunct="1"/>
            <a:endParaRPr lang="en-US" dirty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r>
              <a:rPr lang="en-US" dirty="0">
                <a:latin typeface="Arial" pitchFamily="34" charset="0"/>
                <a:ea typeface="ＭＳ Ｐゴシック" pitchFamily="34" charset="-128"/>
              </a:rPr>
              <a:t>We are going to go ahead and get</a:t>
            </a:r>
            <a:r>
              <a:rPr lang="en-US" baseline="0" dirty="0">
                <a:latin typeface="Arial" pitchFamily="34" charset="0"/>
                <a:ea typeface="ＭＳ Ｐゴシック" pitchFamily="34" charset="-128"/>
              </a:rPr>
              <a:t> started with </a:t>
            </a:r>
            <a:r>
              <a:rPr lang="en-US" baseline="0" dirty="0" err="1">
                <a:latin typeface="Arial" pitchFamily="34" charset="0"/>
                <a:ea typeface="ＭＳ Ｐゴシック" pitchFamily="34" charset="-128"/>
              </a:rPr>
              <a:t>todays</a:t>
            </a:r>
            <a:r>
              <a:rPr lang="en-US" baseline="0" dirty="0">
                <a:latin typeface="Arial" pitchFamily="34" charset="0"/>
                <a:ea typeface="ＭＳ Ｐゴシック" pitchFamily="34" charset="-128"/>
              </a:rPr>
              <a:t> session on </a:t>
            </a:r>
            <a:r>
              <a:rPr lang="en-US" baseline="0" dirty="0" err="1">
                <a:latin typeface="Arial" pitchFamily="34" charset="0"/>
                <a:ea typeface="ＭＳ Ｐゴシック" pitchFamily="34" charset="-128"/>
              </a:rPr>
              <a:t>xxxxx</a:t>
            </a:r>
            <a:r>
              <a:rPr lang="en-US" baseline="0" dirty="0">
                <a:latin typeface="Arial" pitchFamily="34" charset="0"/>
                <a:ea typeface="ＭＳ Ｐゴシック" pitchFamily="34" charset="-128"/>
              </a:rPr>
              <a:t>.</a:t>
            </a:r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595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7E472-CED0-429D-B36C-DBE9D404A9A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1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64" charset="-128"/>
            </a:endParaRPr>
          </a:p>
        </p:txBody>
      </p:sp>
      <p:pic>
        <p:nvPicPr>
          <p:cNvPr id="6" name="Picture 15" descr="mpug_logo_for_pp_revers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299" y="6495783"/>
            <a:ext cx="1676400" cy="32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8000738" y="6481346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mpug.</a:t>
            </a:r>
            <a:r>
              <a:rPr lang="en-US" sz="1600" baseline="0" dirty="0">
                <a:solidFill>
                  <a:schemeClr val="bg1"/>
                </a:solidFill>
              </a:rPr>
              <a:t>com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000738" y="6481346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mpug.</a:t>
            </a:r>
            <a:r>
              <a:rPr lang="en-US" sz="1600" baseline="0" dirty="0">
                <a:solidFill>
                  <a:schemeClr val="bg1"/>
                </a:solidFill>
              </a:rPr>
              <a:t>com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064A-963D-4D65-BA3B-7D40DE826D5B}" type="datetime1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 Oliver D Gildersleeve, Jr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4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67761-CDC6-4C3D-8072-18779D34ABB7}" type="datetime1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 Oliver D Gildersleeve, Jr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6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64" charset="-128"/>
            </a:endParaRPr>
          </a:p>
        </p:txBody>
      </p:sp>
      <p:pic>
        <p:nvPicPr>
          <p:cNvPr id="11" name="Picture 15" descr="mpug_logo_for_pp_reversed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299" y="6495783"/>
            <a:ext cx="1676400" cy="32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>
          <a:xfrm>
            <a:off x="8000738" y="6481346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mpug.</a:t>
            </a:r>
            <a:r>
              <a:rPr lang="en-US" sz="1600" baseline="0" dirty="0">
                <a:solidFill>
                  <a:schemeClr val="bg1"/>
                </a:solidFill>
              </a:rPr>
              <a:t>com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9" r:id="rId2"/>
    <p:sldLayoutId id="2147483697" r:id="rId3"/>
    <p:sldLayoutId id="214748369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6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fld id="{2C76E79D-C8CA-4179-AFA8-D05E9D29F7BD}" type="datetimeFigureOut">
              <a:rPr lang="en-US"/>
              <a:pPr>
                <a:defRPr/>
              </a:pPr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dirty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fld id="{90DEB8D8-EF95-49DD-BA87-8A0E66D126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fld id="{581BBA74-C5D9-4478-A78B-BD07A8385E45}" type="datetimeFigureOut">
              <a:rPr lang="en-US"/>
              <a:pPr>
                <a:defRPr/>
              </a:pPr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dirty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-64" charset="-128"/>
                <a:cs typeface="+mn-cs"/>
              </a:defRPr>
            </a:lvl1pPr>
          </a:lstStyle>
          <a:p>
            <a:pPr>
              <a:defRPr/>
            </a:pPr>
            <a:fld id="{DE0688DE-05EE-4CC4-9EBE-4EA70F006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ogilders@sbcglobal.net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ogilders@sbcglobal.net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ogilders@sbcglobal.net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br.org/2003/07/delusions-of-success-how-optimism-undermines-executives-decisio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hbr.org/2020/02/use-data-to-revolutionize-project-planning?utm_campaign=hbr&amp;utm_source=twitter&amp;utm_medium=social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15" descr="mpug_logo_for_pp_revers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609600"/>
            <a:ext cx="4781259" cy="91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52600" y="2514600"/>
            <a:ext cx="64008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Analogous &amp; Parametric Estimating Schedule Template</a:t>
            </a:r>
          </a:p>
          <a:p>
            <a:r>
              <a:rPr lang="en-US" dirty="0">
                <a:solidFill>
                  <a:srgbClr val="4F5151"/>
                </a:solidFill>
              </a:rPr>
              <a:t>April 15, 2020  @ 12pm-1pm EST</a:t>
            </a:r>
            <a:br>
              <a:rPr lang="en-US" dirty="0">
                <a:solidFill>
                  <a:srgbClr val="4F515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Oliver Gildersleeve Jr., PMP, MCTS</a:t>
            </a:r>
          </a:p>
          <a:p>
            <a:r>
              <a:rPr lang="en-US" dirty="0">
                <a:hlinkClick r:id="rId4"/>
              </a:rPr>
              <a:t>ogilders@sbcglobal.net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USA  650-328-6087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8651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C299-A840-47C3-99B3-C32AF51B3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br>
              <a:rPr lang="en-US" b="1" dirty="0"/>
            </a:br>
            <a:br>
              <a:rPr lang="en-US" b="1" dirty="0"/>
            </a:br>
            <a:r>
              <a:rPr lang="en-US" b="1" dirty="0"/>
              <a:t>   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3AE33-A3F9-4A52-A6D5-C032DA009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43B6D4-3AFD-4DD9-B922-7333DB72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31472D-4988-48D9-AA0E-2525BD733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10</a:t>
            </a:fld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B27A5A-628F-43A6-91FA-DE1481DEB829}"/>
              </a:ext>
            </a:extLst>
          </p:cNvPr>
          <p:cNvSpPr/>
          <p:nvPr/>
        </p:nvSpPr>
        <p:spPr>
          <a:xfrm>
            <a:off x="685801" y="2489774"/>
            <a:ext cx="7620000" cy="238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Copy template to make a </a:t>
            </a:r>
            <a:r>
              <a:rPr lang="en-US" sz="1800" b="1" dirty="0"/>
              <a:t>future project schedule </a:t>
            </a:r>
            <a:r>
              <a:rPr lang="en-US" sz="1800" dirty="0"/>
              <a:t>(.mpp)</a:t>
            </a:r>
          </a:p>
          <a:p>
            <a:r>
              <a:rPr lang="en-US" sz="1800" b="1" dirty="0"/>
              <a:t>Scale</a:t>
            </a:r>
            <a:r>
              <a:rPr lang="en-US" sz="1800" dirty="0"/>
              <a:t> the tasks future project size</a:t>
            </a:r>
          </a:p>
          <a:p>
            <a:pPr lvl="1"/>
            <a:r>
              <a:rPr lang="en-US" sz="1800" dirty="0"/>
              <a:t>Use ratios to make conservative estimates.  Check consistency.</a:t>
            </a:r>
          </a:p>
          <a:p>
            <a:pPr lvl="1"/>
            <a:r>
              <a:rPr lang="en-US" sz="1800" dirty="0"/>
              <a:t>Just before product delivery task</a:t>
            </a:r>
          </a:p>
          <a:p>
            <a:pPr lvl="2"/>
            <a:r>
              <a:rPr lang="en-US" sz="1800" dirty="0"/>
              <a:t>set Deadline to get Total Slack to show the critical path</a:t>
            </a:r>
          </a:p>
          <a:p>
            <a:r>
              <a:rPr lang="en-US" sz="1800" dirty="0"/>
              <a:t>Add Shock Absorbers after the deadlined task</a:t>
            </a:r>
          </a:p>
          <a:p>
            <a:pPr lvl="1"/>
            <a:r>
              <a:rPr lang="en-US" sz="1800" dirty="0"/>
              <a:t>Add a project </a:t>
            </a:r>
            <a:r>
              <a:rPr lang="en-US" sz="1800" b="1" dirty="0"/>
              <a:t>Risk Reserve</a:t>
            </a:r>
          </a:p>
          <a:p>
            <a:pPr lvl="1"/>
            <a:r>
              <a:rPr lang="en-US" sz="1800" dirty="0"/>
              <a:t>If using median estimates, add an</a:t>
            </a:r>
            <a:r>
              <a:rPr lang="en-US" sz="1800" b="1" dirty="0"/>
              <a:t> Estimating Uncertainty Buffer</a:t>
            </a:r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98CEC3-667C-46F8-87E6-FBCA41B488DD}"/>
              </a:ext>
            </a:extLst>
          </p:cNvPr>
          <p:cNvSpPr/>
          <p:nvPr/>
        </p:nvSpPr>
        <p:spPr>
          <a:xfrm>
            <a:off x="1752600" y="1447800"/>
            <a:ext cx="6248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Forecast the future project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76770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91C14-89F4-423E-AE92-6C2ADDD50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5E33B-18C0-40CC-80AB-F944D7900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81200"/>
            <a:ext cx="8070850" cy="3508773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Execute</a:t>
            </a:r>
            <a:r>
              <a:rPr lang="en-US" sz="2400" dirty="0"/>
              <a:t> the project using </a:t>
            </a:r>
            <a:r>
              <a:rPr lang="en-US" sz="2400" b="1" dirty="0"/>
              <a:t>median estimates</a:t>
            </a:r>
          </a:p>
          <a:p>
            <a:r>
              <a:rPr lang="en-US" sz="2400" dirty="0"/>
              <a:t>Update each task with </a:t>
            </a:r>
          </a:p>
          <a:p>
            <a:pPr lvl="1"/>
            <a:r>
              <a:rPr lang="en-US" sz="2100" dirty="0"/>
              <a:t>Actual Start, Actual Work, and Remaining Work</a:t>
            </a:r>
          </a:p>
          <a:p>
            <a:pPr lvl="1"/>
            <a:r>
              <a:rPr lang="en-US" sz="2100" dirty="0"/>
              <a:t>If Peak units differ from Assignment Units, discuss adjustments</a:t>
            </a:r>
          </a:p>
          <a:p>
            <a:r>
              <a:rPr lang="en-US" sz="2550" dirty="0"/>
              <a:t>After the 1</a:t>
            </a:r>
            <a:r>
              <a:rPr lang="en-US" sz="2550" baseline="30000" dirty="0"/>
              <a:t>st</a:t>
            </a:r>
            <a:r>
              <a:rPr lang="en-US" sz="2550" dirty="0"/>
              <a:t> task using each parameter, if needed:</a:t>
            </a:r>
          </a:p>
          <a:p>
            <a:pPr lvl="1"/>
            <a:r>
              <a:rPr lang="en-US" sz="2250" dirty="0"/>
              <a:t>Adjust the “N14 Items in Project” for its remaining tasks</a:t>
            </a:r>
          </a:p>
          <a:p>
            <a:r>
              <a:rPr lang="en-US" sz="2550" dirty="0"/>
              <a:t>After 1</a:t>
            </a:r>
            <a:r>
              <a:rPr lang="en-US" sz="2550" baseline="30000" dirty="0"/>
              <a:t>st</a:t>
            </a:r>
            <a:r>
              <a:rPr lang="en-US" sz="2550" dirty="0"/>
              <a:t> task by each resource, discuss their Assignment Units</a:t>
            </a:r>
          </a:p>
          <a:p>
            <a:r>
              <a:rPr lang="en-US" sz="2250" dirty="0"/>
              <a:t>If Buffer penetrated 1/3,      </a:t>
            </a:r>
            <a:r>
              <a:rPr lang="en-US" sz="2250" b="1" dirty="0"/>
              <a:t>plan recovery</a:t>
            </a:r>
          </a:p>
          <a:p>
            <a:r>
              <a:rPr lang="en-US" sz="2250" dirty="0"/>
              <a:t>If Buffer penetrated 2/3rds, </a:t>
            </a:r>
            <a:r>
              <a:rPr lang="en-US" sz="2250" b="1" dirty="0"/>
              <a:t>recover Buffer </a:t>
            </a:r>
            <a:r>
              <a:rPr lang="en-US" sz="2250" dirty="0"/>
              <a:t>then needed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7D6365-8D7D-4506-BDFC-82F57452E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20539B-206E-46DB-95C2-F0AF3E561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11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525141-EDA1-452A-8755-9626EDD70162}"/>
              </a:ext>
            </a:extLst>
          </p:cNvPr>
          <p:cNvSpPr/>
          <p:nvPr/>
        </p:nvSpPr>
        <p:spPr>
          <a:xfrm>
            <a:off x="1066800" y="931218"/>
            <a:ext cx="64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		Update Correctly</a:t>
            </a:r>
          </a:p>
        </p:txBody>
      </p:sp>
    </p:spTree>
    <p:extLst>
      <p:ext uri="{BB962C8B-B14F-4D97-AF65-F5344CB8AC3E}">
        <p14:creationId xmlns:p14="http://schemas.microsoft.com/office/powerpoint/2010/main" val="1682309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709F2-D243-429F-A776-01B8FAA71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F6C0D-42BE-423B-B9F3-38F8491CB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2226469"/>
            <a:ext cx="7696200" cy="339804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If a common case, in “06 Estimating data improvement” enter in the “F17 Use” column “Yes”</a:t>
            </a:r>
          </a:p>
          <a:p>
            <a:pPr lvl="1"/>
            <a:r>
              <a:rPr lang="en-US" dirty="0"/>
              <a:t>Increment  “Yes: Observations +1” (similar to averaging)</a:t>
            </a:r>
          </a:p>
          <a:p>
            <a:pPr lvl="1"/>
            <a:r>
              <a:rPr lang="en-US" dirty="0"/>
              <a:t>Copy “T20 New Work Number”</a:t>
            </a:r>
          </a:p>
          <a:p>
            <a:pPr lvl="1"/>
            <a:endParaRPr lang="en-US" dirty="0"/>
          </a:p>
          <a:p>
            <a:r>
              <a:rPr lang="en-US" dirty="0"/>
              <a:t>In template’s “04 Initial Data in Template” </a:t>
            </a:r>
          </a:p>
          <a:p>
            <a:pPr lvl="1"/>
            <a:r>
              <a:rPr lang="en-US" dirty="0"/>
              <a:t>Paste in the “T21 Work Number”</a:t>
            </a:r>
          </a:p>
          <a:p>
            <a:pPr lvl="1"/>
            <a:endParaRPr lang="en-US" dirty="0"/>
          </a:p>
          <a:p>
            <a:r>
              <a:rPr lang="en-US" dirty="0"/>
              <a:t>Updating and estimating cycle:  </a:t>
            </a:r>
            <a:r>
              <a:rPr lang="en-US" b="1" dirty="0"/>
              <a:t>CLOSED LOOP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48F3C-4766-4166-A6C2-780013514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68CA1-EF3D-46A0-B6BF-EF50F0461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12</a:t>
            </a:fld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4E7234-376A-4F5F-98CC-3FA409782014}"/>
              </a:ext>
            </a:extLst>
          </p:cNvPr>
          <p:cNvSpPr/>
          <p:nvPr/>
        </p:nvSpPr>
        <p:spPr>
          <a:xfrm>
            <a:off x="1905000" y="941100"/>
            <a:ext cx="4990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Improve Estimating Data</a:t>
            </a:r>
          </a:p>
        </p:txBody>
      </p:sp>
    </p:spTree>
    <p:extLst>
      <p:ext uri="{BB962C8B-B14F-4D97-AF65-F5344CB8AC3E}">
        <p14:creationId xmlns:p14="http://schemas.microsoft.com/office/powerpoint/2010/main" val="2268749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B12DD-BEA5-42F1-AED9-7786BD29E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AC0F1-5DB0-4EE3-BE2E-E7C46B602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05000"/>
            <a:ext cx="8001000" cy="3581400"/>
          </a:xfrm>
        </p:spPr>
        <p:txBody>
          <a:bodyPr/>
          <a:lstStyle/>
          <a:p>
            <a:r>
              <a:rPr lang="en-US" sz="2400" b="1" dirty="0"/>
              <a:t>Problem</a:t>
            </a:r>
            <a:r>
              <a:rPr lang="en-US" sz="2400" dirty="0"/>
              <a:t>:  Actual Work updates planned Work</a:t>
            </a:r>
          </a:p>
          <a:p>
            <a:pPr lvl="1"/>
            <a:r>
              <a:rPr lang="en-US" sz="2000" dirty="0"/>
              <a:t>But, to improve Work estimating data</a:t>
            </a:r>
          </a:p>
          <a:p>
            <a:pPr lvl="2"/>
            <a:r>
              <a:rPr lang="en-US" sz="1800" dirty="0"/>
              <a:t>Need to retain the original Work estimate</a:t>
            </a:r>
          </a:p>
          <a:p>
            <a:pPr lvl="1"/>
            <a:r>
              <a:rPr lang="en-US" sz="2000" b="1" dirty="0"/>
              <a:t>Solution</a:t>
            </a:r>
            <a:r>
              <a:rPr lang="en-US" sz="2000" dirty="0"/>
              <a:t>: </a:t>
            </a:r>
            <a:r>
              <a:rPr lang="en-US" sz="2000" b="1" dirty="0"/>
              <a:t>Copy/paste </a:t>
            </a:r>
            <a:r>
              <a:rPr lang="en-US" sz="2000" dirty="0"/>
              <a:t>Work into a Text column</a:t>
            </a:r>
          </a:p>
          <a:p>
            <a:pPr lvl="2"/>
            <a:r>
              <a:rPr lang="en-US" sz="1800" dirty="0"/>
              <a:t>“T21 Work Number”</a:t>
            </a:r>
          </a:p>
          <a:p>
            <a:pPr lvl="1"/>
            <a:endParaRPr lang="en-US" sz="2000" dirty="0"/>
          </a:p>
          <a:p>
            <a:r>
              <a:rPr lang="en-US" sz="2400" b="1" dirty="0"/>
              <a:t>Problem</a:t>
            </a:r>
            <a:r>
              <a:rPr lang="en-US" sz="2400" dirty="0"/>
              <a:t>:  Work data ends in “… hrs”</a:t>
            </a:r>
          </a:p>
          <a:p>
            <a:pPr lvl="1"/>
            <a:r>
              <a:rPr lang="en-US" sz="2000" dirty="0"/>
              <a:t>But, to improve estimating data, need </a:t>
            </a:r>
            <a:r>
              <a:rPr lang="en-US" sz="1400" dirty="0"/>
              <a:t>to do calculations</a:t>
            </a:r>
          </a:p>
          <a:p>
            <a:pPr lvl="1"/>
            <a:r>
              <a:rPr lang="en-US" sz="2000" b="1" dirty="0"/>
              <a:t>Solution</a:t>
            </a:r>
            <a:r>
              <a:rPr lang="en-US" sz="2000" dirty="0"/>
              <a:t>:  Format; Find; </a:t>
            </a:r>
            <a:r>
              <a:rPr lang="en-US" sz="2000" b="1" dirty="0"/>
              <a:t>Replace</a:t>
            </a:r>
            <a:r>
              <a:rPr lang="en-US" sz="2000" dirty="0"/>
              <a:t> “ hrs” with “”  (nothing)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3A3D5-FC99-466B-B2E5-8BD794710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8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F222C1-9068-46D1-8BEA-F2D9014F2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13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364177-F4DC-4D67-A529-119748439B05}"/>
              </a:ext>
            </a:extLst>
          </p:cNvPr>
          <p:cNvSpPr/>
          <p:nvPr/>
        </p:nvSpPr>
        <p:spPr>
          <a:xfrm>
            <a:off x="914400" y="812155"/>
            <a:ext cx="739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Tricks necessary in Microsoft Project</a:t>
            </a:r>
          </a:p>
        </p:txBody>
      </p:sp>
    </p:spTree>
    <p:extLst>
      <p:ext uri="{BB962C8B-B14F-4D97-AF65-F5344CB8AC3E}">
        <p14:creationId xmlns:p14="http://schemas.microsoft.com/office/powerpoint/2010/main" val="3953122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BF88-766F-41A9-AA3F-FE6470A81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6EEF1-8238-4A98-BB82-9ADEACBDF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442" y="2125266"/>
            <a:ext cx="8214691" cy="3499246"/>
          </a:xfrm>
        </p:spPr>
        <p:txBody>
          <a:bodyPr>
            <a:normAutofit fontScale="85000" lnSpcReduction="10000"/>
          </a:bodyPr>
          <a:lstStyle/>
          <a:p>
            <a:r>
              <a:rPr lang="en-US" sz="2700" dirty="0"/>
              <a:t>In specific schedule, “Gantt Chart 2”, </a:t>
            </a:r>
          </a:p>
          <a:p>
            <a:pPr lvl="1"/>
            <a:r>
              <a:rPr lang="en-US" sz="2400" dirty="0"/>
              <a:t>In View; Outline:  Level 1 (or 2 if using Project Summary Task)</a:t>
            </a:r>
          </a:p>
          <a:p>
            <a:pPr lvl="1"/>
            <a:r>
              <a:rPr lang="en-US" sz="2100" dirty="0"/>
              <a:t>Copy columns: Task Name, Work, Duration</a:t>
            </a:r>
          </a:p>
          <a:p>
            <a:pPr lvl="1"/>
            <a:r>
              <a:rPr lang="en-US" sz="2100" dirty="0"/>
              <a:t>Paste columns below the parametric schedule or in a blank schedule</a:t>
            </a:r>
            <a:r>
              <a:rPr lang="en-US" sz="1800" dirty="0"/>
              <a:t> </a:t>
            </a:r>
          </a:p>
          <a:p>
            <a:pPr lvl="2"/>
            <a:r>
              <a:rPr lang="en-US" sz="1800" dirty="0"/>
              <a:t>Above these tasks, insert Summary, “Analogous Plan”</a:t>
            </a:r>
          </a:p>
          <a:p>
            <a:r>
              <a:rPr lang="en-US" sz="2700" dirty="0"/>
              <a:t>In Analogous Plan, change all tasks to Fixed Work</a:t>
            </a:r>
          </a:p>
          <a:p>
            <a:pPr lvl="1"/>
            <a:r>
              <a:rPr lang="en-US" sz="2100" dirty="0"/>
              <a:t>One task at a time, copy Duration</a:t>
            </a:r>
          </a:p>
          <a:p>
            <a:pPr lvl="2"/>
            <a:r>
              <a:rPr lang="en-US" sz="1800" dirty="0"/>
              <a:t>Enter “Resource”.  If Duration changes, replace Duration.</a:t>
            </a:r>
          </a:p>
          <a:p>
            <a:pPr lvl="3"/>
            <a:r>
              <a:rPr lang="en-US" sz="1650" dirty="0"/>
              <a:t>Copy Peak units.  Delete Assignment Units.  Paste into Assignment Units.</a:t>
            </a:r>
          </a:p>
          <a:p>
            <a:pPr lvl="1"/>
            <a:r>
              <a:rPr lang="en-US" sz="2100" dirty="0"/>
              <a:t>Change all tasks back to Fixed Units, Effort Driven: No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6DDF50-3B4B-41F5-95A9-80DB60749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6AD769-C865-4E23-B952-F3D2B921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11B252-F1E0-4704-9D6D-85167231E9B7}"/>
              </a:ext>
            </a:extLst>
          </p:cNvPr>
          <p:cNvSpPr/>
          <p:nvPr/>
        </p:nvSpPr>
        <p:spPr>
          <a:xfrm>
            <a:off x="838200" y="817989"/>
            <a:ext cx="7875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Make an Analogous Schedule – 1 of 2</a:t>
            </a:r>
          </a:p>
        </p:txBody>
      </p:sp>
    </p:spTree>
    <p:extLst>
      <p:ext uri="{BB962C8B-B14F-4D97-AF65-F5344CB8AC3E}">
        <p14:creationId xmlns:p14="http://schemas.microsoft.com/office/powerpoint/2010/main" val="1949257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12B8E-60FA-4420-BA4C-9B4141B9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D7D4D-3B03-48E1-901A-01F797F68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831" y="1981200"/>
            <a:ext cx="7886700" cy="39624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Link tasks with Predecessors to match Parametric Plan Finish dates</a:t>
            </a:r>
          </a:p>
          <a:p>
            <a:pPr lvl="1"/>
            <a:r>
              <a:rPr lang="en-US" dirty="0"/>
              <a:t>Add Risk Reserve and Estimating Uncertainty Buffer using lags.</a:t>
            </a:r>
          </a:p>
          <a:p>
            <a:r>
              <a:rPr lang="en-US" dirty="0"/>
              <a:t>In view, “04 Template Initial Data”</a:t>
            </a:r>
          </a:p>
          <a:p>
            <a:pPr lvl="1"/>
            <a:r>
              <a:rPr lang="en-US" dirty="0"/>
              <a:t>Copy column, Work, &amp; paste to , “ T21 Work Number”</a:t>
            </a:r>
          </a:p>
          <a:p>
            <a:pPr lvl="2"/>
            <a:r>
              <a:rPr lang="en-US" dirty="0"/>
              <a:t>Task; Find (dropdown); Replace: “ hrs” to nothing in T21 column</a:t>
            </a:r>
          </a:p>
          <a:p>
            <a:pPr lvl="1"/>
            <a:r>
              <a:rPr lang="en-US" dirty="0"/>
              <a:t>In column, “ N16 Items in Template”, enter “1” &amp; drag down</a:t>
            </a:r>
          </a:p>
          <a:p>
            <a:r>
              <a:rPr lang="en-US" dirty="0"/>
              <a:t>In view, “05 Estimating the Specific Project”</a:t>
            </a:r>
          </a:p>
          <a:p>
            <a:pPr lvl="1"/>
            <a:r>
              <a:rPr lang="en-US" dirty="0"/>
              <a:t>In column, “N14 Items in Project”, enter “1” &amp; drag down</a:t>
            </a:r>
          </a:p>
          <a:p>
            <a:r>
              <a:rPr lang="en-US" dirty="0"/>
              <a:t>Set Baseline:  Format; Baseline, click Baseline; OK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A2D198-1597-4F06-873F-7CD74E4D4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D9F50-5040-46CE-AA8F-069CBCD7B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15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F89F-5479-4C58-A4E7-634FE8C36A1E}"/>
              </a:ext>
            </a:extLst>
          </p:cNvPr>
          <p:cNvSpPr/>
          <p:nvPr/>
        </p:nvSpPr>
        <p:spPr>
          <a:xfrm>
            <a:off x="680830" y="838200"/>
            <a:ext cx="78866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Make an Analogous Schedule – 2 of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6903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6E58C-FD88-4ED8-BD79-3D491F97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CE35F-4FFB-42BE-A02E-EF4D88378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1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000245-8040-4C36-900F-8E6B76A08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83AC4-9656-4DC7-B3E8-4E9870B11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16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808F66-C765-4685-80D8-975189CC7746}"/>
              </a:ext>
            </a:extLst>
          </p:cNvPr>
          <p:cNvSpPr/>
          <p:nvPr/>
        </p:nvSpPr>
        <p:spPr>
          <a:xfrm>
            <a:off x="382588" y="1076752"/>
            <a:ext cx="84566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How do I Scale the Analogous Schedule?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9A8F80-FF02-4477-92D6-9F7E8C17E327}"/>
              </a:ext>
            </a:extLst>
          </p:cNvPr>
          <p:cNvSpPr/>
          <p:nvPr/>
        </p:nvSpPr>
        <p:spPr>
          <a:xfrm>
            <a:off x="762000" y="2362200"/>
            <a:ext cx="738028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0">
              <a:buNone/>
            </a:pPr>
            <a:endParaRPr lang="en-US" sz="2000" dirty="0"/>
          </a:p>
          <a:p>
            <a:pPr lvl="1"/>
            <a:r>
              <a:rPr lang="en-US" dirty="0"/>
              <a:t>In “05 Estimating the Specific Project”</a:t>
            </a:r>
          </a:p>
          <a:p>
            <a:pPr lvl="2"/>
            <a:r>
              <a:rPr lang="en-US" sz="2000" dirty="0"/>
              <a:t>Optionally, in “T15 Factor”, enter “Analogous”</a:t>
            </a:r>
          </a:p>
          <a:p>
            <a:pPr lvl="2"/>
            <a:r>
              <a:rPr lang="en-US" sz="2000" dirty="0"/>
              <a:t>In “14N Items in Project” enter a scaling multiplier, e.g. 1.25</a:t>
            </a:r>
          </a:p>
          <a:p>
            <a:pPr lvl="2"/>
            <a:r>
              <a:rPr lang="en-US" sz="2000" dirty="0"/>
              <a:t>Copy “N3 Median Work” column into “Work” column</a:t>
            </a:r>
          </a:p>
          <a:p>
            <a:pPr lvl="2"/>
            <a:r>
              <a:rPr lang="en-US" sz="2000" dirty="0"/>
              <a:t>Negotiate:  Adjust scaling multipliers</a:t>
            </a:r>
          </a:p>
          <a:p>
            <a:pPr lvl="3"/>
            <a:r>
              <a:rPr lang="en-US" dirty="0"/>
              <a:t>Delivery date, Cost and Resources</a:t>
            </a:r>
          </a:p>
        </p:txBody>
      </p:sp>
    </p:spTree>
    <p:extLst>
      <p:ext uri="{BB962C8B-B14F-4D97-AF65-F5344CB8AC3E}">
        <p14:creationId xmlns:p14="http://schemas.microsoft.com/office/powerpoint/2010/main" val="3713717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360C4-B1D8-4BA6-8616-E56FBD7F1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76" y="1016116"/>
            <a:ext cx="8330823" cy="994172"/>
          </a:xfrm>
        </p:spPr>
        <p:txBody>
          <a:bodyPr/>
          <a:lstStyle/>
          <a:p>
            <a:r>
              <a:rPr lang="en-US" sz="3200" b="1" dirty="0"/>
              <a:t>Scale Data Parametrically: </a:t>
            </a:r>
            <a:r>
              <a:rPr lang="en-US" sz="3200" dirty="0"/>
              <a:t>ways 1 &amp;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9397C-A7D5-43D7-AF64-BAFA97EB6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553" y="2086499"/>
            <a:ext cx="7965346" cy="37356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Factors:  Fixed, Pages, Analogous, Parametric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2400" b="1" dirty="0"/>
              <a:t>Fixed</a:t>
            </a:r>
            <a:r>
              <a:rPr lang="en-US" sz="2400" dirty="0"/>
              <a:t>:  If a task’s Work is </a:t>
            </a:r>
            <a:r>
              <a:rPr lang="en-US" sz="2400" b="1" dirty="0"/>
              <a:t>same</a:t>
            </a:r>
            <a:r>
              <a:rPr lang="en-US" sz="2400" dirty="0"/>
              <a:t> in all sizes of these projects</a:t>
            </a:r>
          </a:p>
          <a:p>
            <a:pPr lvl="1"/>
            <a:r>
              <a:rPr lang="en-US" sz="2100" dirty="0"/>
              <a:t>In “04…(template)”, enter 1.  In “05…(project)”, enter 1.</a:t>
            </a:r>
          </a:p>
          <a:p>
            <a:pPr lvl="1"/>
            <a:r>
              <a:rPr lang="en-US" sz="2100" dirty="0"/>
              <a:t>Project: Work = Template: Median Scaled Work</a:t>
            </a:r>
          </a:p>
          <a:p>
            <a:pPr lvl="1"/>
            <a:endParaRPr lang="en-US" sz="2100" dirty="0"/>
          </a:p>
          <a:p>
            <a:pPr marL="0" indent="0" defTabSz="342900">
              <a:buNone/>
            </a:pPr>
            <a:r>
              <a:rPr lang="en-US" sz="2400" dirty="0"/>
              <a:t>2.	</a:t>
            </a:r>
            <a:r>
              <a:rPr lang="en-US" sz="2400" b="1" dirty="0"/>
              <a:t>Pages</a:t>
            </a:r>
            <a:r>
              <a:rPr lang="en-US" sz="2400" dirty="0"/>
              <a:t>:  If the deliverable is a </a:t>
            </a:r>
            <a:r>
              <a:rPr lang="en-US" sz="2400" b="1" dirty="0"/>
              <a:t>document</a:t>
            </a:r>
          </a:p>
          <a:p>
            <a:pPr lvl="1"/>
            <a:r>
              <a:rPr lang="en-US" sz="2100" dirty="0"/>
              <a:t>Enter the number of </a:t>
            </a:r>
            <a:r>
              <a:rPr lang="en-US" sz="1800" dirty="0"/>
              <a:t>equivalent new pages if revising the deliverable</a:t>
            </a:r>
          </a:p>
          <a:p>
            <a:pPr lvl="2"/>
            <a:r>
              <a:rPr lang="en-US" sz="1800" dirty="0"/>
              <a:t>Adjust work until workhours per page is appropriate, e.g. 90 minutes</a:t>
            </a:r>
          </a:p>
          <a:p>
            <a:pPr lvl="3"/>
            <a:r>
              <a:rPr lang="en-US" sz="1650" dirty="0"/>
              <a:t>If estimating work to produce a first draft, maybe 30 to 45 minutes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1C910-5841-49B9-90B1-C1C96A407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7BFA75-8B79-4342-8AB8-7A3D03A4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17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11963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DA71E-3E92-4F2B-BB66-5AC326B6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E70FE-8620-4C67-BDF1-45539F0DF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37" y="1981200"/>
            <a:ext cx="8362950" cy="3886200"/>
          </a:xfrm>
        </p:spPr>
        <p:txBody>
          <a:bodyPr>
            <a:normAutofit fontScale="92500" lnSpcReduction="20000"/>
          </a:bodyPr>
          <a:lstStyle/>
          <a:p>
            <a:pPr marL="0" indent="0" defTabSz="342900">
              <a:buNone/>
            </a:pPr>
            <a:r>
              <a:rPr lang="en-US" sz="2400" dirty="0"/>
              <a:t>3.	</a:t>
            </a:r>
            <a:r>
              <a:rPr lang="en-US" sz="2400" b="1" dirty="0"/>
              <a:t>Analogous:  </a:t>
            </a:r>
            <a:r>
              <a:rPr lang="en-US" sz="2400" dirty="0"/>
              <a:t>If the task </a:t>
            </a:r>
            <a:r>
              <a:rPr lang="en-US" sz="2400" b="1" dirty="0"/>
              <a:t>does not produce items</a:t>
            </a:r>
            <a:endParaRPr lang="en-US" sz="2400" dirty="0"/>
          </a:p>
          <a:p>
            <a:pPr lvl="1"/>
            <a:r>
              <a:rPr lang="en-US" sz="1900" dirty="0"/>
              <a:t>Enter “1” in “04…(template)”</a:t>
            </a:r>
          </a:p>
          <a:p>
            <a:pPr lvl="1"/>
            <a:r>
              <a:rPr lang="en-US" sz="1900" dirty="0"/>
              <a:t>Enter subjective scaling multiplier in “05…(project), 	e.g. 1.25</a:t>
            </a:r>
          </a:p>
          <a:p>
            <a:pPr lvl="1"/>
            <a:r>
              <a:rPr lang="en-US" sz="1900" dirty="0"/>
              <a:t>Project Work = Template Work * scaling multiplier</a:t>
            </a:r>
          </a:p>
          <a:p>
            <a:pPr lvl="1"/>
            <a:endParaRPr lang="en-US" sz="2400" dirty="0"/>
          </a:p>
          <a:p>
            <a:pPr marL="385763" indent="-385763">
              <a:buFont typeface="+mj-lt"/>
              <a:buAutoNum type="arabicPeriod" startAt="4"/>
            </a:pPr>
            <a:r>
              <a:rPr lang="en-US" sz="2400" b="1" dirty="0"/>
              <a:t>Parametric</a:t>
            </a:r>
            <a:r>
              <a:rPr lang="en-US" sz="2400" dirty="0"/>
              <a:t>:  If the task </a:t>
            </a:r>
            <a:r>
              <a:rPr lang="en-US" sz="2400" b="1" dirty="0"/>
              <a:t>involves</a:t>
            </a:r>
            <a:r>
              <a:rPr lang="en-US" sz="2400" dirty="0"/>
              <a:t> </a:t>
            </a:r>
            <a:r>
              <a:rPr lang="en-US" sz="2400" b="1" dirty="0"/>
              <a:t>items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1900" dirty="0"/>
              <a:t>		(e.g. Needs, modules, sessions)</a:t>
            </a:r>
          </a:p>
          <a:p>
            <a:pPr lvl="1"/>
            <a:r>
              <a:rPr lang="en-US" sz="1900" dirty="0"/>
              <a:t>In “04…(template)” enter Items in template</a:t>
            </a:r>
          </a:p>
          <a:p>
            <a:pPr lvl="1"/>
            <a:r>
              <a:rPr lang="en-US" sz="1900" dirty="0"/>
              <a:t>In “05…(project)” in Items in Project</a:t>
            </a:r>
          </a:p>
          <a:p>
            <a:pPr lvl="1"/>
            <a:r>
              <a:rPr lang="en-US" sz="1900" dirty="0"/>
              <a:t>All tasks scaled by the same Factor have the same number of items</a:t>
            </a:r>
          </a:p>
          <a:p>
            <a:pPr lvl="2"/>
            <a:r>
              <a:rPr lang="en-US" sz="1900" dirty="0"/>
              <a:t>(Except pages) </a:t>
            </a:r>
          </a:p>
          <a:p>
            <a:pPr lvl="1"/>
            <a:r>
              <a:rPr lang="en-US" sz="1900" dirty="0"/>
              <a:t>Project Work = Template unit Work * Items in Project</a:t>
            </a:r>
          </a:p>
          <a:p>
            <a:pPr lvl="1"/>
            <a:r>
              <a:rPr lang="en-US" sz="1900" dirty="0"/>
              <a:t>First task using a Factor may adjust the items count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EBEDC5-1587-41B7-9604-6BC03378B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A17B8-2635-4F92-B1E4-EB9A62C36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18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070E7-3FF8-4E13-B3A7-C95E3FEEE8E8}"/>
              </a:ext>
            </a:extLst>
          </p:cNvPr>
          <p:cNvSpPr/>
          <p:nvPr/>
        </p:nvSpPr>
        <p:spPr>
          <a:xfrm>
            <a:off x="750511" y="906362"/>
            <a:ext cx="807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Scale Data Parametrically:  </a:t>
            </a:r>
            <a:r>
              <a:rPr lang="en-US" sz="3200" dirty="0"/>
              <a:t>ways 3 &amp; 4</a:t>
            </a:r>
          </a:p>
        </p:txBody>
      </p:sp>
    </p:spTree>
    <p:extLst>
      <p:ext uri="{BB962C8B-B14F-4D97-AF65-F5344CB8AC3E}">
        <p14:creationId xmlns:p14="http://schemas.microsoft.com/office/powerpoint/2010/main" val="1659252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4B167-A653-4314-AC67-0B495B88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28261"/>
            <a:ext cx="7886700" cy="994172"/>
          </a:xfrm>
        </p:spPr>
        <p:txBody>
          <a:bodyPr/>
          <a:lstStyle/>
          <a:p>
            <a:r>
              <a:rPr lang="en-US" sz="3200" b="1" dirty="0"/>
              <a:t>Are there other considerations?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0C7DF-A31B-4A42-9AE9-6676F9890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55563"/>
            <a:ext cx="7794763" cy="4065984"/>
          </a:xfrm>
        </p:spPr>
        <p:txBody>
          <a:bodyPr>
            <a:normAutofit fontScale="85000" lnSpcReduction="20000"/>
          </a:bodyPr>
          <a:lstStyle/>
          <a:p>
            <a:r>
              <a:rPr lang="en-US" sz="2700" dirty="0"/>
              <a:t>Adjust estimates for:</a:t>
            </a:r>
            <a:r>
              <a:rPr lang="en-US" dirty="0"/>
              <a:t>    		</a:t>
            </a:r>
            <a:r>
              <a:rPr lang="en-US" sz="1800" dirty="0"/>
              <a:t>(The CMMI-1.3,  pg.~284.)  </a:t>
            </a:r>
            <a:endParaRPr lang="en-US" dirty="0"/>
          </a:p>
          <a:p>
            <a:pPr lvl="1"/>
            <a:r>
              <a:rPr lang="en-US" dirty="0"/>
              <a:t>Skill levels of managers</a:t>
            </a:r>
          </a:p>
          <a:p>
            <a:pPr lvl="1"/>
            <a:r>
              <a:rPr lang="en-US" dirty="0"/>
              <a:t>Staff knowledge and training</a:t>
            </a:r>
          </a:p>
          <a:p>
            <a:pPr lvl="1"/>
            <a:r>
              <a:rPr lang="en-US" dirty="0"/>
              <a:t>Facilities for engineering and manufacturing</a:t>
            </a:r>
          </a:p>
          <a:p>
            <a:pPr lvl="1"/>
            <a:r>
              <a:rPr lang="en-US" dirty="0"/>
              <a:t>Computer &amp; tool capabilities</a:t>
            </a:r>
          </a:p>
          <a:p>
            <a:pPr lvl="1"/>
            <a:r>
              <a:rPr lang="en-US" dirty="0"/>
              <a:t>Project approach and methods</a:t>
            </a:r>
          </a:p>
          <a:p>
            <a:pPr lvl="1"/>
            <a:r>
              <a:rPr lang="en-US" dirty="0"/>
              <a:t>Security considerations, Etc.</a:t>
            </a:r>
          </a:p>
          <a:p>
            <a:r>
              <a:rPr lang="en-US" sz="2700" dirty="0"/>
              <a:t>Creative tasks - Decompose tasks into: </a:t>
            </a:r>
          </a:p>
          <a:p>
            <a:pPr lvl="1"/>
            <a:r>
              <a:rPr lang="en-US" dirty="0"/>
              <a:t>Discovery - Like Search &amp; Rescue pattern</a:t>
            </a:r>
          </a:p>
          <a:p>
            <a:pPr lvl="2"/>
            <a:r>
              <a:rPr lang="en-US" sz="1800" dirty="0"/>
              <a:t>Median:  50% of pattern.  Conservative:  80% of pattern</a:t>
            </a:r>
          </a:p>
          <a:p>
            <a:pPr lvl="1"/>
            <a:r>
              <a:rPr lang="en-US" dirty="0"/>
              <a:t>Implementation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A172D-514C-4FDB-9D12-C7D4C3478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7A9720-3822-401E-AA08-DC7A3387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19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47574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F2270-822D-4133-9DFF-D89B6DCCC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137" y="269133"/>
            <a:ext cx="8045726" cy="994172"/>
          </a:xfrm>
        </p:spPr>
        <p:txBody>
          <a:bodyPr/>
          <a:lstStyle/>
          <a:p>
            <a:r>
              <a:rPr lang="en-US" b="1" dirty="0"/>
              <a:t>What you will see:  Approach, then 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779ED-787C-4726-B37C-274C1D3B9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8102068" cy="349924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2925" dirty="0"/>
              <a:t>3 custom views	 </a:t>
            </a:r>
            <a:r>
              <a:rPr lang="en-US" sz="1950" dirty="0"/>
              <a:t> (View = Table, Filter, Group)</a:t>
            </a:r>
            <a:endParaRPr lang="en-US" sz="2925" dirty="0"/>
          </a:p>
          <a:p>
            <a:pPr marL="342900" lvl="1" indent="0">
              <a:buNone/>
            </a:pPr>
            <a:r>
              <a:rPr lang="en-US" sz="2250" dirty="0"/>
              <a:t>“04 – Estimating template initial data”  (In template)</a:t>
            </a:r>
          </a:p>
          <a:p>
            <a:pPr marL="685800" lvl="2" indent="0">
              <a:buNone/>
            </a:pPr>
            <a:r>
              <a:rPr lang="en-US" sz="1800" dirty="0"/>
              <a:t>	Use a past project or published data</a:t>
            </a:r>
          </a:p>
          <a:p>
            <a:pPr marL="342900" lvl="1" indent="0">
              <a:buNone/>
            </a:pPr>
            <a:r>
              <a:rPr lang="en-US" sz="2250" dirty="0"/>
              <a:t>“05 – Estimating the specific project”  (In project schedule)</a:t>
            </a:r>
          </a:p>
          <a:p>
            <a:pPr marL="685800" lvl="2" indent="0">
              <a:buNone/>
            </a:pPr>
            <a:r>
              <a:rPr lang="en-US" sz="1800" dirty="0"/>
              <a:t>	Include estimating uncertainty</a:t>
            </a:r>
          </a:p>
          <a:p>
            <a:pPr marL="342900" lvl="1" indent="0">
              <a:buNone/>
            </a:pPr>
            <a:r>
              <a:rPr lang="en-US" sz="2400" dirty="0"/>
              <a:t>“06 – Estimating data improvement”</a:t>
            </a:r>
            <a:endParaRPr lang="en-US" sz="2250" dirty="0"/>
          </a:p>
          <a:p>
            <a:pPr marL="342900" lvl="1" indent="0">
              <a:buNone/>
            </a:pPr>
            <a:endParaRPr lang="en-US" sz="750" dirty="0"/>
          </a:p>
          <a:p>
            <a:pPr lvl="0"/>
            <a:r>
              <a:rPr lang="en-US" sz="2925" dirty="0"/>
              <a:t>Adding: Risk Reserve &amp; Estimating Uncertainty Buffer</a:t>
            </a:r>
          </a:p>
          <a:p>
            <a:pPr lvl="0"/>
            <a:r>
              <a:rPr lang="en-US" sz="2925" dirty="0"/>
              <a:t>Tracking task progress correctly</a:t>
            </a:r>
          </a:p>
          <a:p>
            <a:pPr lvl="0"/>
            <a:r>
              <a:rPr lang="en-US" sz="2925" dirty="0"/>
              <a:t>Transferring custom artifacts to your schedules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0D7959-011A-4664-9EFA-9CD1D87D5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7CD5A5-87D9-4D2D-8E6F-2A90BD5E3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66555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D1182-94E4-45E1-8B53-CF9CFCA74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71502"/>
            <a:ext cx="7886700" cy="935750"/>
          </a:xfrm>
        </p:spPr>
        <p:txBody>
          <a:bodyPr>
            <a:noAutofit/>
          </a:bodyPr>
          <a:lstStyle/>
          <a:p>
            <a:r>
              <a:rPr lang="en-US" sz="3200" b="1" dirty="0"/>
              <a:t>Copy views to your templates?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50B7E-997A-4C39-B326-8BD4B1DEB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1507252"/>
            <a:ext cx="7886700" cy="1223943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Use File &gt; Organizer</a:t>
            </a:r>
          </a:p>
          <a:p>
            <a:pPr lvl="2"/>
            <a:r>
              <a:rPr lang="en-US" sz="2100" dirty="0"/>
              <a:t>From </a:t>
            </a:r>
            <a:r>
              <a:rPr lang="en-US" sz="2100" b="1" dirty="0"/>
              <a:t>right to left</a:t>
            </a:r>
            <a:r>
              <a:rPr lang="en-US" sz="2100" dirty="0"/>
              <a:t>: Groups, Fields, Calendars, Filters, Tables, Views</a:t>
            </a:r>
          </a:p>
          <a:p>
            <a:pPr lvl="3"/>
            <a:r>
              <a:rPr lang="en-US" sz="1900" dirty="0"/>
              <a:t>(If left to right, column names &amp; formulae are lost)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CADF83-1722-4121-A5D2-DC58AC063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C59189-40F6-4E00-9E1B-4FD29FE69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20</a:t>
            </a:fld>
            <a:endParaRPr lang="en-US" sz="1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5AFED39-29B2-4BCC-A8C1-B5E62FACC217}"/>
              </a:ext>
            </a:extLst>
          </p:cNvPr>
          <p:cNvSpPr/>
          <p:nvPr/>
        </p:nvSpPr>
        <p:spPr>
          <a:xfrm>
            <a:off x="4203700" y="3937000"/>
            <a:ext cx="654050" cy="2738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24F9E2D-20F0-4BA3-9D79-32363AF6C850}"/>
              </a:ext>
            </a:extLst>
          </p:cNvPr>
          <p:cNvSpPr/>
          <p:nvPr/>
        </p:nvSpPr>
        <p:spPr>
          <a:xfrm rot="10800000">
            <a:off x="5080003" y="3302000"/>
            <a:ext cx="311150" cy="6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9B81F24-081E-458E-B1A3-6CEA87E0F5D3}"/>
              </a:ext>
            </a:extLst>
          </p:cNvPr>
          <p:cNvSpPr/>
          <p:nvPr/>
        </p:nvSpPr>
        <p:spPr>
          <a:xfrm rot="10800000">
            <a:off x="4563588" y="3302074"/>
            <a:ext cx="311150" cy="6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5C022EB-F53A-4768-B0A4-0DB869C2C58A}"/>
              </a:ext>
            </a:extLst>
          </p:cNvPr>
          <p:cNvSpPr/>
          <p:nvPr/>
        </p:nvSpPr>
        <p:spPr>
          <a:xfrm rot="10800000">
            <a:off x="4013206" y="3302074"/>
            <a:ext cx="311150" cy="6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1CF1AE-265A-4F9C-8ADC-C81BA5C88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344" y="2830710"/>
            <a:ext cx="5676056" cy="3265289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C1DC8732-4B41-48E5-A9BE-458A65D1FB03}"/>
              </a:ext>
            </a:extLst>
          </p:cNvPr>
          <p:cNvSpPr/>
          <p:nvPr/>
        </p:nvSpPr>
        <p:spPr>
          <a:xfrm rot="10800000">
            <a:off x="4578180" y="2924248"/>
            <a:ext cx="311150" cy="6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CF694AAC-68D2-4A8D-B6B1-748F86FAEF0F}"/>
              </a:ext>
            </a:extLst>
          </p:cNvPr>
          <p:cNvSpPr/>
          <p:nvPr/>
        </p:nvSpPr>
        <p:spPr>
          <a:xfrm rot="10800000">
            <a:off x="4013206" y="2924248"/>
            <a:ext cx="311150" cy="6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E96E65A-B640-4202-AC93-E09A88AC9B74}"/>
              </a:ext>
            </a:extLst>
          </p:cNvPr>
          <p:cNvSpPr/>
          <p:nvPr/>
        </p:nvSpPr>
        <p:spPr>
          <a:xfrm rot="10800000">
            <a:off x="5166701" y="2921812"/>
            <a:ext cx="311150" cy="6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87E77BF-7FE9-4610-9373-1B228AD6F4AA}"/>
              </a:ext>
            </a:extLst>
          </p:cNvPr>
          <p:cNvSpPr/>
          <p:nvPr/>
        </p:nvSpPr>
        <p:spPr>
          <a:xfrm>
            <a:off x="4228069" y="3917156"/>
            <a:ext cx="671038" cy="2738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95645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40E1C-1B71-4825-8037-EB868C90A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974" y="977651"/>
            <a:ext cx="7702826" cy="1064841"/>
          </a:xfrm>
        </p:spPr>
        <p:txBody>
          <a:bodyPr/>
          <a:lstStyle/>
          <a:p>
            <a:r>
              <a:rPr lang="en-US" b="1" dirty="0"/>
              <a:t>Summary of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89B6E-8D15-40DB-BD6E-749BB3930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19498"/>
            <a:ext cx="7829551" cy="369550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Make a schedule </a:t>
            </a:r>
            <a:r>
              <a:rPr lang="en-US" b="1" dirty="0"/>
              <a:t>template </a:t>
            </a:r>
            <a:r>
              <a:rPr lang="en-US" dirty="0"/>
              <a:t>with</a:t>
            </a:r>
            <a:r>
              <a:rPr lang="en-US" b="1" dirty="0"/>
              <a:t> unit effort </a:t>
            </a:r>
            <a:r>
              <a:rPr lang="en-US" dirty="0"/>
              <a:t>data</a:t>
            </a:r>
          </a:p>
          <a:p>
            <a:r>
              <a:rPr lang="en-US" dirty="0"/>
              <a:t>Get template data from a </a:t>
            </a:r>
            <a:r>
              <a:rPr lang="en-US" b="1" dirty="0"/>
              <a:t>past project </a:t>
            </a:r>
            <a:r>
              <a:rPr lang="en-US" dirty="0"/>
              <a:t>of medium size</a:t>
            </a:r>
          </a:p>
          <a:p>
            <a:pPr lvl="1"/>
            <a:r>
              <a:rPr lang="en-US" b="1" dirty="0"/>
              <a:t>Factor out:  </a:t>
            </a:r>
            <a:r>
              <a:rPr lang="en-US" dirty="0"/>
              <a:t>risks, issues, unusual waiting, change requests </a:t>
            </a:r>
          </a:p>
          <a:p>
            <a:pPr lvl="1"/>
            <a:r>
              <a:rPr lang="en-US" b="1" dirty="0"/>
              <a:t>Factor</a:t>
            </a:r>
            <a:r>
              <a:rPr lang="en-US" dirty="0"/>
              <a:t> </a:t>
            </a:r>
            <a:r>
              <a:rPr lang="en-US" b="1" dirty="0"/>
              <a:t>in: </a:t>
            </a:r>
            <a:r>
              <a:rPr lang="en-US" dirty="0"/>
              <a:t> lessons learned, improvements in processes &amp; tools</a:t>
            </a:r>
          </a:p>
          <a:p>
            <a:r>
              <a:rPr lang="en-US" dirty="0"/>
              <a:t>Make a specific project schedule</a:t>
            </a:r>
          </a:p>
          <a:p>
            <a:pPr lvl="1"/>
            <a:r>
              <a:rPr lang="en-US" dirty="0"/>
              <a:t>Scale by equivalent new pages, items in the project, or multipliers</a:t>
            </a:r>
          </a:p>
          <a:p>
            <a:pPr lvl="2"/>
            <a:r>
              <a:rPr lang="en-US" dirty="0"/>
              <a:t>Adjust for other considerations:  knowledge, complexity, productivity, etc.</a:t>
            </a:r>
          </a:p>
          <a:p>
            <a:pPr lvl="1"/>
            <a:r>
              <a:rPr lang="en-US" dirty="0"/>
              <a:t>Use ratios to make conservative estimates </a:t>
            </a:r>
          </a:p>
          <a:p>
            <a:pPr lvl="2"/>
            <a:r>
              <a:rPr lang="en-US" dirty="0"/>
              <a:t>Or work backwards: Use </a:t>
            </a:r>
            <a:r>
              <a:rPr lang="en-US" b="1" dirty="0"/>
              <a:t>ratios</a:t>
            </a:r>
            <a:r>
              <a:rPr lang="en-US" dirty="0"/>
              <a:t> to derive </a:t>
            </a:r>
            <a:r>
              <a:rPr lang="en-US" b="1" dirty="0"/>
              <a:t>median estimates	</a:t>
            </a:r>
          </a:p>
          <a:p>
            <a:r>
              <a:rPr lang="en-US" dirty="0"/>
              <a:t>Execute projects using median estimates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ECF15D-3AA0-4CAE-B77B-CFEA81041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B128D4-9B85-46C3-8E74-8B0D96F5A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21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2376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1F290-8DD8-4836-BF3B-8935B3A9E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59253-9A64-4790-9426-EF5F87391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5037"/>
            <a:ext cx="7984788" cy="3756163"/>
          </a:xfrm>
        </p:spPr>
        <p:txBody>
          <a:bodyPr>
            <a:normAutofit fontScale="77500" lnSpcReduction="20000"/>
          </a:bodyPr>
          <a:lstStyle/>
          <a:p>
            <a:r>
              <a:rPr lang="en-US" sz="2700" dirty="0"/>
              <a:t>Give up </a:t>
            </a:r>
            <a:r>
              <a:rPr lang="en-US" sz="2700" b="1" dirty="0"/>
              <a:t>fallacies</a:t>
            </a:r>
          </a:p>
          <a:p>
            <a:pPr lvl="1"/>
            <a:r>
              <a:rPr lang="en-US" sz="2400" dirty="0"/>
              <a:t>On-time tasks produce on an time project</a:t>
            </a:r>
          </a:p>
          <a:p>
            <a:pPr lvl="2"/>
            <a:r>
              <a:rPr lang="en-US" sz="2100" dirty="0"/>
              <a:t>Wrong:  Late starts and surprises produce </a:t>
            </a:r>
          </a:p>
          <a:p>
            <a:pPr lvl="3"/>
            <a:r>
              <a:rPr lang="en-US" sz="1950" dirty="0"/>
              <a:t>Rushing, short cutting, increased error rates, late delivery</a:t>
            </a:r>
          </a:p>
          <a:p>
            <a:pPr lvl="1"/>
            <a:r>
              <a:rPr lang="en-US" sz="2400" dirty="0"/>
              <a:t>Estimate Work.  Calculate Durations:  = </a:t>
            </a:r>
            <a:r>
              <a:rPr lang="en-US" sz="2100" dirty="0"/>
              <a:t>Work / Assignment Units</a:t>
            </a:r>
          </a:p>
          <a:p>
            <a:r>
              <a:rPr lang="en-US" sz="2700" dirty="0"/>
              <a:t>Update – (not by %-complete)</a:t>
            </a:r>
          </a:p>
          <a:p>
            <a:pPr lvl="1"/>
            <a:r>
              <a:rPr lang="en-US" sz="2400" dirty="0"/>
              <a:t>Update by </a:t>
            </a:r>
            <a:r>
              <a:rPr lang="en-US" sz="2400" b="1" dirty="0"/>
              <a:t>Actual Start, Actual &amp; Remaining Work</a:t>
            </a:r>
          </a:p>
          <a:p>
            <a:pPr lvl="1"/>
            <a:r>
              <a:rPr lang="en-US" sz="2400" dirty="0"/>
              <a:t>Show all </a:t>
            </a:r>
            <a:r>
              <a:rPr lang="en-US" sz="2400" b="1" dirty="0"/>
              <a:t>progress</a:t>
            </a:r>
            <a:r>
              <a:rPr lang="en-US" sz="2400" dirty="0"/>
              <a:t> in the past</a:t>
            </a:r>
          </a:p>
          <a:p>
            <a:pPr lvl="1"/>
            <a:r>
              <a:rPr lang="en-US" sz="2400" dirty="0"/>
              <a:t>Move any </a:t>
            </a:r>
            <a:r>
              <a:rPr lang="en-US" sz="2400" b="1" dirty="0"/>
              <a:t>incomplete</a:t>
            </a:r>
            <a:r>
              <a:rPr lang="en-US" sz="2400" dirty="0"/>
              <a:t> work to the future</a:t>
            </a:r>
          </a:p>
          <a:p>
            <a:pPr lvl="1"/>
            <a:r>
              <a:rPr lang="en-US" sz="2400" dirty="0"/>
              <a:t>Upon initial factor and resource updates</a:t>
            </a:r>
          </a:p>
          <a:p>
            <a:pPr lvl="2"/>
            <a:r>
              <a:rPr lang="en-US" sz="2100" dirty="0"/>
              <a:t>Adjust resource’s Assignment Units and task’s “Items in Project”</a:t>
            </a:r>
          </a:p>
          <a:p>
            <a:pPr lvl="1"/>
            <a:r>
              <a:rPr lang="en-US" sz="2400" dirty="0"/>
              <a:t>Use buffer penetration to trigger schedule recoveries</a:t>
            </a:r>
          </a:p>
          <a:p>
            <a:r>
              <a:rPr lang="en-US" sz="2700" dirty="0"/>
              <a:t>Gather &amp; improve template estimating data</a:t>
            </a:r>
          </a:p>
          <a:p>
            <a:pPr marL="685800" lvl="2" indent="0">
              <a:buNone/>
            </a:pPr>
            <a:endParaRPr lang="en-US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DC9378-2C38-443F-AACD-981397BA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2366FC-A5FA-4248-B003-A13646005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22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1272C0-22EF-4F6A-85A2-A0B19DA92EEF}"/>
              </a:ext>
            </a:extLst>
          </p:cNvPr>
          <p:cNvSpPr/>
          <p:nvPr/>
        </p:nvSpPr>
        <p:spPr>
          <a:xfrm>
            <a:off x="990599" y="783253"/>
            <a:ext cx="76962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Conclusions: </a:t>
            </a:r>
          </a:p>
          <a:p>
            <a:r>
              <a:rPr lang="en-US" sz="3200" b="1" dirty="0"/>
              <a:t>Connect Estimating &amp; Tracking</a:t>
            </a:r>
          </a:p>
        </p:txBody>
      </p:sp>
    </p:spTree>
    <p:extLst>
      <p:ext uri="{BB962C8B-B14F-4D97-AF65-F5344CB8AC3E}">
        <p14:creationId xmlns:p14="http://schemas.microsoft.com/office/powerpoint/2010/main" val="674422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F2270-822D-4133-9DFF-D89B6DCCC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779ED-787C-4726-B37C-274C1D3B9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57400"/>
            <a:ext cx="7886700" cy="3263504"/>
          </a:xfrm>
        </p:spPr>
        <p:txBody>
          <a:bodyPr>
            <a:normAutofit fontScale="85000" lnSpcReduction="10000"/>
          </a:bodyPr>
          <a:lstStyle/>
          <a:p>
            <a:r>
              <a:rPr lang="en-US" sz="2700" dirty="0"/>
              <a:t>Estimating views:  </a:t>
            </a:r>
            <a:r>
              <a:rPr lang="en-US" sz="2700" b="1" dirty="0"/>
              <a:t>Analogous &amp; Parametric </a:t>
            </a:r>
          </a:p>
          <a:p>
            <a:pPr lvl="1"/>
            <a:r>
              <a:rPr lang="en-US" sz="2100" b="1" dirty="0"/>
              <a:t>Using</a:t>
            </a:r>
            <a:r>
              <a:rPr lang="en-US" sz="2100" dirty="0"/>
              <a:t> data from past, medium size project or commercial sources</a:t>
            </a:r>
          </a:p>
          <a:p>
            <a:pPr lvl="1"/>
            <a:r>
              <a:rPr lang="en-US" sz="2100" b="1" dirty="0"/>
              <a:t>Scaling</a:t>
            </a:r>
            <a:r>
              <a:rPr lang="en-US" sz="2100" dirty="0"/>
              <a:t> of estimating data for a specific project</a:t>
            </a:r>
          </a:p>
          <a:p>
            <a:pPr lvl="1"/>
            <a:r>
              <a:rPr lang="en-US" sz="2100" b="1" dirty="0"/>
              <a:t>Improving</a:t>
            </a:r>
            <a:r>
              <a:rPr lang="en-US" sz="2100" dirty="0"/>
              <a:t> estimating data continuously</a:t>
            </a:r>
          </a:p>
          <a:p>
            <a:pPr lvl="0"/>
            <a:r>
              <a:rPr lang="en-US" sz="2700" dirty="0"/>
              <a:t>Adding a Risk </a:t>
            </a:r>
            <a:r>
              <a:rPr lang="en-US" sz="2700" b="1" dirty="0"/>
              <a:t>Reserve</a:t>
            </a:r>
            <a:r>
              <a:rPr lang="en-US" sz="2700" dirty="0"/>
              <a:t> &amp; Estimating Uncertainty </a:t>
            </a:r>
            <a:r>
              <a:rPr lang="en-US" sz="2700" b="1" dirty="0"/>
              <a:t>Buffer</a:t>
            </a:r>
          </a:p>
          <a:p>
            <a:endParaRPr lang="en-US" sz="3000" b="1" i="1" dirty="0"/>
          </a:p>
          <a:p>
            <a:r>
              <a:rPr lang="en-US" sz="2700" dirty="0"/>
              <a:t>Warning:  Get ready for </a:t>
            </a:r>
            <a:r>
              <a:rPr lang="en-US" sz="2700" b="1" dirty="0"/>
              <a:t>BRPs</a:t>
            </a:r>
          </a:p>
          <a:p>
            <a:pPr lvl="1"/>
            <a:r>
              <a:rPr lang="en-US" sz="2400" dirty="0"/>
              <a:t>(Bonuses, Raises, Promotions)</a:t>
            </a:r>
            <a:endParaRPr lang="en-US" sz="2700" dirty="0"/>
          </a:p>
          <a:p>
            <a:pPr lvl="0"/>
            <a:endParaRPr lang="en-US" sz="2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0D7959-011A-4664-9EFA-9CD1D87D5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7CD5A5-87D9-4D2D-8E6F-2A90BD5E3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23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CF349D-9AD4-4D08-9FB9-19CEE99BCC2A}"/>
              </a:ext>
            </a:extLst>
          </p:cNvPr>
          <p:cNvSpPr/>
          <p:nvPr/>
        </p:nvSpPr>
        <p:spPr>
          <a:xfrm>
            <a:off x="2667000" y="802631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What did you see?</a:t>
            </a:r>
          </a:p>
        </p:txBody>
      </p:sp>
    </p:spTree>
    <p:extLst>
      <p:ext uri="{BB962C8B-B14F-4D97-AF65-F5344CB8AC3E}">
        <p14:creationId xmlns:p14="http://schemas.microsoft.com/office/powerpoint/2010/main" val="4052869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15" descr="mpug_logo_for_pp_revers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609600"/>
            <a:ext cx="4781259" cy="91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0" y="3048000"/>
            <a:ext cx="64008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Analogous &amp; Parametric Estimating Schedule Template</a:t>
            </a:r>
          </a:p>
          <a:p>
            <a:r>
              <a:rPr lang="en-US" dirty="0">
                <a:solidFill>
                  <a:srgbClr val="4F5151"/>
                </a:solidFill>
              </a:rPr>
              <a:t>April 15, 2020  @ 12pm-1pm EST</a:t>
            </a:r>
            <a:br>
              <a:rPr lang="en-US" dirty="0">
                <a:solidFill>
                  <a:srgbClr val="4F515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Oliver Gildersleeve Jr, PMP, MCTS</a:t>
            </a:r>
          </a:p>
          <a:p>
            <a:r>
              <a:rPr lang="en-US" sz="2000" dirty="0">
                <a:solidFill>
                  <a:schemeClr val="bg1"/>
                </a:solidFill>
              </a:rPr>
              <a:t>Consultant, Instructor, Mentor</a:t>
            </a:r>
          </a:p>
          <a:p>
            <a:r>
              <a:rPr lang="en-US" sz="2000" dirty="0">
                <a:solidFill>
                  <a:schemeClr val="bg1"/>
                </a:solidFill>
                <a:hlinkClick r:id="rId4"/>
              </a:rPr>
              <a:t>ogilders@sbcglobal.net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USA 650-328-6087</a:t>
            </a:r>
          </a:p>
        </p:txBody>
      </p:sp>
      <p:sp>
        <p:nvSpPr>
          <p:cNvPr id="6" name="Rectangle 5"/>
          <p:cNvSpPr/>
          <p:nvPr/>
        </p:nvSpPr>
        <p:spPr>
          <a:xfrm>
            <a:off x="3266929" y="1918846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8816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4BCD2-BD50-4FEE-B604-818135EBB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110" y="1469272"/>
            <a:ext cx="8281781" cy="99417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Analogous &amp; Parametric </a:t>
            </a:r>
            <a:br>
              <a:rPr lang="en-US" sz="3600" b="1" dirty="0"/>
            </a:br>
            <a:r>
              <a:rPr lang="en-US" sz="3600" b="1" dirty="0"/>
              <a:t>Estimating Schedule Template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BF5C4-ABED-41E8-BF4B-12C48AE46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531" y="3198046"/>
            <a:ext cx="8281781" cy="2176410"/>
          </a:xfrm>
        </p:spPr>
        <p:txBody>
          <a:bodyPr/>
          <a:lstStyle/>
          <a:p>
            <a:pPr marL="0" indent="0" algn="ctr">
              <a:buNone/>
            </a:pPr>
            <a:r>
              <a:rPr lang="en-US" sz="2700" dirty="0"/>
              <a:t>Closing the loop between tracking &amp; estimating</a:t>
            </a:r>
          </a:p>
          <a:p>
            <a:pPr algn="ctr"/>
            <a:r>
              <a:rPr lang="en-US" dirty="0"/>
              <a:t>Oliver Gildersleeve, PMP, MCTS</a:t>
            </a:r>
          </a:p>
          <a:p>
            <a:pPr algn="ctr"/>
            <a:r>
              <a:rPr lang="en-US" dirty="0"/>
              <a:t>Consultant, Instructor, Mentor</a:t>
            </a:r>
          </a:p>
          <a:p>
            <a:pPr algn="ctr"/>
            <a:r>
              <a:rPr lang="en-US" dirty="0">
                <a:hlinkClick r:id="rId2"/>
              </a:rPr>
              <a:t>ogilders@sbcglobal.net</a:t>
            </a:r>
            <a:endParaRPr lang="en-US" dirty="0"/>
          </a:p>
          <a:p>
            <a:pPr algn="ctr"/>
            <a:r>
              <a:rPr lang="en-US" dirty="0"/>
              <a:t>USA:   650-328-6087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BE4638-2BCB-40C6-B747-DA9A8607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/>
              <a:t>© Oliver D Gildersleeve, Jr 2020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C45A2BC-782A-48B3-A62B-A527A616E892}"/>
              </a:ext>
            </a:extLst>
          </p:cNvPr>
          <p:cNvSpPr txBox="1">
            <a:spLocks/>
          </p:cNvSpPr>
          <p:nvPr/>
        </p:nvSpPr>
        <p:spPr>
          <a:xfrm>
            <a:off x="1539689" y="1813322"/>
            <a:ext cx="6299946" cy="17907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300" b="1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6A803EC-7764-43AA-88EA-D1C0E9DAB430}"/>
              </a:ext>
            </a:extLst>
          </p:cNvPr>
          <p:cNvSpPr txBox="1">
            <a:spLocks/>
          </p:cNvSpPr>
          <p:nvPr/>
        </p:nvSpPr>
        <p:spPr>
          <a:xfrm>
            <a:off x="1465731" y="3673078"/>
            <a:ext cx="6468035" cy="1870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6CE0D7D5-7691-4B8D-AC5D-5FAF2662C240}"/>
              </a:ext>
            </a:extLst>
          </p:cNvPr>
          <p:cNvSpPr txBox="1">
            <a:spLocks/>
          </p:cNvSpPr>
          <p:nvPr/>
        </p:nvSpPr>
        <p:spPr>
          <a:xfrm>
            <a:off x="6572250" y="573881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49BF65-4178-400F-A33E-2502B3306A81}" type="slidenum">
              <a:rPr lang="en-US" sz="900"/>
              <a:pPr/>
              <a:t>25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2059626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FD786-53BB-464C-8314-D42551BD9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FA858-039A-4F61-AE3E-BB9B4CF7C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492250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8F78F-1C7C-425B-BABA-C24F181FA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FC6FF-5129-4D5D-80E1-99A627443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2" y="1752600"/>
            <a:ext cx="7543797" cy="4403616"/>
          </a:xfrm>
        </p:spPr>
        <p:txBody>
          <a:bodyPr>
            <a:normAutofit/>
          </a:bodyPr>
          <a:lstStyle/>
          <a:p>
            <a:r>
              <a:rPr lang="en-US" sz="2400" b="1" dirty="0"/>
              <a:t>Subjective</a:t>
            </a:r>
            <a:r>
              <a:rPr lang="en-US" sz="2400" dirty="0"/>
              <a:t> estimates based on human recall</a:t>
            </a:r>
          </a:p>
          <a:p>
            <a:pPr lvl="1"/>
            <a:r>
              <a:rPr lang="en-US" sz="2100" dirty="0"/>
              <a:t>Appropriate where there is no history</a:t>
            </a:r>
          </a:p>
          <a:p>
            <a:pPr lvl="1"/>
            <a:r>
              <a:rPr lang="en-US" sz="2100" dirty="0"/>
              <a:t>Where history is corrupted, inaccurate, different</a:t>
            </a:r>
          </a:p>
          <a:p>
            <a:r>
              <a:rPr lang="en-US" sz="2400" b="1" dirty="0"/>
              <a:t>Modeled</a:t>
            </a:r>
            <a:r>
              <a:rPr lang="en-US" sz="2400" dirty="0"/>
              <a:t> estimates based on historic data</a:t>
            </a:r>
          </a:p>
          <a:p>
            <a:pPr lvl="1"/>
            <a:r>
              <a:rPr lang="en-US" sz="2100" dirty="0"/>
              <a:t>Much better where tasks are process steps</a:t>
            </a:r>
          </a:p>
          <a:p>
            <a:pPr lvl="2"/>
            <a:r>
              <a:rPr lang="en-US" sz="1800" dirty="0"/>
              <a:t>As in project schedule templates</a:t>
            </a:r>
          </a:p>
          <a:p>
            <a:pPr lvl="1"/>
            <a:r>
              <a:rPr lang="en-US" sz="2100" dirty="0"/>
              <a:t>Where Actual Work is recorded daily, reported weekly</a:t>
            </a:r>
          </a:p>
          <a:p>
            <a:pPr lvl="2"/>
            <a:r>
              <a:rPr lang="en-US" sz="1800" dirty="0"/>
              <a:t>Stable, scalable, adjusted for complexity and productivity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43B85-286F-44FD-A56D-3F082AE3C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27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E06B09-E4BF-46CA-8B52-2E8579C453AD}"/>
              </a:ext>
            </a:extLst>
          </p:cNvPr>
          <p:cNvSpPr/>
          <p:nvPr/>
        </p:nvSpPr>
        <p:spPr>
          <a:xfrm>
            <a:off x="1311081" y="701784"/>
            <a:ext cx="68423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Which Estimates are Better ?  </a:t>
            </a:r>
          </a:p>
        </p:txBody>
      </p:sp>
    </p:spTree>
    <p:extLst>
      <p:ext uri="{BB962C8B-B14F-4D97-AF65-F5344CB8AC3E}">
        <p14:creationId xmlns:p14="http://schemas.microsoft.com/office/powerpoint/2010/main" val="2981053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81E75-4BAA-490B-8F31-57058E914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331" y="685801"/>
            <a:ext cx="6781799" cy="994172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Don’t Estimate </a:t>
            </a:r>
            <a:br>
              <a:rPr lang="en-US" sz="3200" b="1" dirty="0"/>
            </a:br>
            <a:r>
              <a:rPr lang="en-US" sz="3200" b="1" dirty="0"/>
              <a:t>Conservative Durations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BAAFE-71BA-4864-9508-A99CB291C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744" y="2013634"/>
            <a:ext cx="7148512" cy="4158565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Why are used widely?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Gantt Chart view:  Duration column appears, not Work</a:t>
            </a:r>
          </a:p>
          <a:p>
            <a:r>
              <a:rPr lang="en-US" b="1" dirty="0"/>
              <a:t>Why are estimates conservative?</a:t>
            </a:r>
          </a:p>
          <a:p>
            <a:pPr lvl="1"/>
            <a:r>
              <a:rPr lang="en-US" b="1" dirty="0"/>
              <a:t>Management</a:t>
            </a:r>
            <a:r>
              <a:rPr lang="en-US" dirty="0"/>
              <a:t> </a:t>
            </a:r>
            <a:r>
              <a:rPr lang="en-US" b="1" dirty="0"/>
              <a:t>criticizes</a:t>
            </a:r>
            <a:r>
              <a:rPr lang="en-US" dirty="0"/>
              <a:t> late tasks</a:t>
            </a:r>
            <a:endParaRPr lang="en-US" b="1" dirty="0"/>
          </a:p>
          <a:p>
            <a:pPr lvl="1"/>
            <a:r>
              <a:rPr lang="en-US" b="1" dirty="0"/>
              <a:t>Single-point estimates</a:t>
            </a:r>
            <a:r>
              <a:rPr lang="en-US" dirty="0"/>
              <a:t>: inappropriate for creative tasks</a:t>
            </a:r>
          </a:p>
          <a:p>
            <a:pPr lvl="2"/>
            <a:r>
              <a:rPr lang="en-US" dirty="0"/>
              <a:t>There’s no place for </a:t>
            </a:r>
            <a:r>
              <a:rPr lang="en-US" b="1" dirty="0"/>
              <a:t>range estimates </a:t>
            </a:r>
            <a:r>
              <a:rPr lang="en-US" dirty="0"/>
              <a:t>(high, median, low) </a:t>
            </a:r>
          </a:p>
          <a:p>
            <a:pPr lvl="1"/>
            <a:r>
              <a:rPr lang="en-US" dirty="0"/>
              <a:t>Lack of project </a:t>
            </a:r>
            <a:r>
              <a:rPr lang="en-US" b="1" dirty="0"/>
              <a:t>priorities</a:t>
            </a:r>
            <a:r>
              <a:rPr lang="en-US" dirty="0"/>
              <a:t> motivates multi-tasking</a:t>
            </a:r>
          </a:p>
          <a:p>
            <a:pPr lvl="2"/>
            <a:r>
              <a:rPr lang="en-US" dirty="0"/>
              <a:t>Degrades productivity, obscures actual work effort</a:t>
            </a:r>
          </a:p>
          <a:p>
            <a:r>
              <a:rPr lang="en-US" b="1" dirty="0"/>
              <a:t>Interrupted</a:t>
            </a:r>
            <a:r>
              <a:rPr lang="en-US" dirty="0"/>
              <a:t> tasks aren’t split;  Durations are extended</a:t>
            </a:r>
          </a:p>
          <a:p>
            <a:r>
              <a:rPr lang="en-US" dirty="0"/>
              <a:t>Firm Fixed Price Contracts motivate hiding 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71AD-6454-4BB1-ABD9-A4577D12D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</p:spTree>
    <p:extLst>
      <p:ext uri="{BB962C8B-B14F-4D97-AF65-F5344CB8AC3E}">
        <p14:creationId xmlns:p14="http://schemas.microsoft.com/office/powerpoint/2010/main" val="5924678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22FD0-F155-43E9-AFC6-CD9375B0C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34736-0070-442B-99E5-6F6F1E5E3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057399"/>
            <a:ext cx="8004313" cy="3797945"/>
          </a:xfrm>
        </p:spPr>
        <p:txBody>
          <a:bodyPr>
            <a:normAutofit fontScale="92500" lnSpcReduction="10000"/>
          </a:bodyPr>
          <a:lstStyle/>
          <a:p>
            <a:r>
              <a:rPr lang="en-US" sz="2700" dirty="0"/>
              <a:t>Critical tasks start on their planned Start date</a:t>
            </a:r>
          </a:p>
          <a:p>
            <a:pPr lvl="1"/>
            <a:r>
              <a:rPr lang="en-US" sz="2100" b="1" dirty="0"/>
              <a:t>Apply assigned </a:t>
            </a:r>
            <a:r>
              <a:rPr lang="en-US" sz="2100" dirty="0"/>
              <a:t>workhours/day</a:t>
            </a:r>
          </a:p>
          <a:p>
            <a:pPr lvl="1"/>
            <a:r>
              <a:rPr lang="en-US" sz="2100" b="1" dirty="0"/>
              <a:t>Finish without delay</a:t>
            </a:r>
            <a:r>
              <a:rPr lang="en-US" sz="2100" dirty="0"/>
              <a:t>:  defend and expand </a:t>
            </a:r>
            <a:r>
              <a:rPr lang="en-US" sz="2100" b="1" dirty="0"/>
              <a:t>Total Slack</a:t>
            </a:r>
          </a:p>
          <a:p>
            <a:r>
              <a:rPr lang="en-US" sz="2700" dirty="0"/>
              <a:t>Interrupt non-critical tasks </a:t>
            </a:r>
          </a:p>
          <a:p>
            <a:r>
              <a:rPr lang="en-US" sz="2700" dirty="0"/>
              <a:t>Select next task based on </a:t>
            </a:r>
            <a:r>
              <a:rPr lang="en-US" sz="2700" b="1" dirty="0"/>
              <a:t>enterprise</a:t>
            </a:r>
            <a:r>
              <a:rPr lang="en-US" sz="2700" dirty="0"/>
              <a:t> </a:t>
            </a:r>
            <a:r>
              <a:rPr lang="en-US" sz="2700" b="1" dirty="0"/>
              <a:t>project priority</a:t>
            </a:r>
          </a:p>
          <a:p>
            <a:r>
              <a:rPr lang="en-US" sz="2700" dirty="0"/>
              <a:t>Alert Project Manager as soon as </a:t>
            </a:r>
            <a:r>
              <a:rPr lang="en-US" sz="2700" b="1" dirty="0"/>
              <a:t>doubt </a:t>
            </a:r>
            <a:r>
              <a:rPr lang="en-US" sz="2700" dirty="0"/>
              <a:t>arises</a:t>
            </a:r>
          </a:p>
          <a:p>
            <a:r>
              <a:rPr lang="en-US" sz="2700" dirty="0"/>
              <a:t>Keep the successor resource aware of your progress</a:t>
            </a:r>
          </a:p>
          <a:p>
            <a:pPr lvl="1"/>
            <a:r>
              <a:rPr lang="en-US" sz="2100" dirty="0"/>
              <a:t>Don’t wait for a status meeting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18F30-56C1-4614-9501-6E2871CCA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29CA51-E1EF-49E7-A9C9-E5100EA89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29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8412E7-DE01-45CB-B991-BBD1FF24032E}"/>
              </a:ext>
            </a:extLst>
          </p:cNvPr>
          <p:cNvSpPr/>
          <p:nvPr/>
        </p:nvSpPr>
        <p:spPr>
          <a:xfrm>
            <a:off x="2438400" y="1002655"/>
            <a:ext cx="601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At Kick-off, require</a:t>
            </a:r>
          </a:p>
        </p:txBody>
      </p:sp>
    </p:spTree>
    <p:extLst>
      <p:ext uri="{BB962C8B-B14F-4D97-AF65-F5344CB8AC3E}">
        <p14:creationId xmlns:p14="http://schemas.microsoft.com/office/powerpoint/2010/main" val="2120303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D80E0-C8E3-4D86-861F-E24DECC91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342" y="523931"/>
            <a:ext cx="7573617" cy="99417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Approach - Best Way:  Estimating Two 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F2561-1C6D-4B33-8C52-5D83E1865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246" y="2236305"/>
            <a:ext cx="7394713" cy="338820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825" dirty="0"/>
              <a:t>Parametric  - Tasks:             Count * Unit effort</a:t>
            </a:r>
          </a:p>
          <a:p>
            <a:pPr marL="0" indent="0">
              <a:buNone/>
            </a:pPr>
            <a:r>
              <a:rPr lang="en-US" sz="3825" dirty="0"/>
              <a:t>Analogous  -  Summaries:  Effort * multiplier</a:t>
            </a:r>
          </a:p>
          <a:p>
            <a:pPr marL="0" indent="0">
              <a:buNone/>
            </a:pPr>
            <a:endParaRPr lang="en-US" sz="1275" dirty="0"/>
          </a:p>
          <a:p>
            <a:endParaRPr lang="en-US" sz="900" dirty="0"/>
          </a:p>
          <a:p>
            <a:r>
              <a:rPr lang="en-US" sz="3825" dirty="0"/>
              <a:t>What’s the trouble:   </a:t>
            </a:r>
            <a:r>
              <a:rPr lang="en-US" sz="2175" dirty="0"/>
              <a:t>(Harvard Business Review)</a:t>
            </a:r>
            <a:endParaRPr lang="en-US" sz="2550" dirty="0"/>
          </a:p>
          <a:p>
            <a:pPr lvl="1"/>
            <a:r>
              <a:rPr lang="en-US" sz="3375" dirty="0"/>
              <a:t>Looking ahead, not back.  Over-confidence.   Ignoring competition.  Durations.</a:t>
            </a:r>
          </a:p>
          <a:p>
            <a:pPr marL="342900" lvl="1" indent="0">
              <a:buNone/>
            </a:pPr>
            <a:r>
              <a:rPr lang="en-US" sz="1875" u="sng" dirty="0">
                <a:hlinkClick r:id="rId3"/>
              </a:rPr>
              <a:t>https://hbr.org/2003/07/delusions-of-success-how-optimism-undermines-executives-decisions</a:t>
            </a:r>
            <a:endParaRPr lang="en-US" sz="1875" dirty="0"/>
          </a:p>
          <a:p>
            <a:endParaRPr lang="en-US" sz="1800" dirty="0"/>
          </a:p>
          <a:p>
            <a:r>
              <a:rPr lang="en-US" sz="3825" dirty="0"/>
              <a:t>What’s the cure:   </a:t>
            </a:r>
          </a:p>
          <a:p>
            <a:pPr lvl="1"/>
            <a:r>
              <a:rPr lang="en-US" sz="3300" dirty="0"/>
              <a:t>Develop &amp; reconcile “Top Down” &amp; “Bottom Up” estimates</a:t>
            </a:r>
            <a:endParaRPr lang="en-US" sz="3300" u="sng" dirty="0">
              <a:hlinkClick r:id="rId4"/>
            </a:endParaRPr>
          </a:p>
          <a:p>
            <a:pPr lvl="1" indent="0">
              <a:buNone/>
            </a:pPr>
            <a:r>
              <a:rPr lang="en-US" sz="1875" u="sng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https://hbr.org/2020/02/use-data-to-revolutionize-project</a:t>
            </a:r>
            <a:r>
              <a:rPr lang="en-US" sz="1875" u="sng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n-US" sz="1875" u="sng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planning?utm_campaign=hbr&amp;utm_source=twitter&amp;utm_medium=social</a:t>
            </a:r>
            <a:endParaRPr lang="en-US" sz="1875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400" dirty="0"/>
          </a:p>
          <a:p>
            <a:r>
              <a:rPr lang="en-US" sz="3825" dirty="0"/>
              <a:t>What executives want to know - quickly:</a:t>
            </a:r>
          </a:p>
          <a:p>
            <a:pPr lvl="1"/>
            <a:r>
              <a:rPr lang="en-US" sz="3300" dirty="0"/>
              <a:t>How soon?  How much?  Who’s needed?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FE2E15-C02F-40DC-96BD-2566FBD5B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 Oliver D Gildersleeve, Jr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EA1902-DA14-4144-BB3B-64F1F12B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3</a:t>
            </a:fld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0F9374-804A-4D73-B034-157F3A488D90}"/>
              </a:ext>
            </a:extLst>
          </p:cNvPr>
          <p:cNvSpPr/>
          <p:nvPr/>
        </p:nvSpPr>
        <p:spPr>
          <a:xfrm>
            <a:off x="940804" y="2122206"/>
            <a:ext cx="5307596" cy="7809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E0766E-508D-420E-BE84-57DFF77CF134}"/>
              </a:ext>
            </a:extLst>
          </p:cNvPr>
          <p:cNvSpPr txBox="1"/>
          <p:nvPr/>
        </p:nvSpPr>
        <p:spPr>
          <a:xfrm rot="20954137">
            <a:off x="7100205" y="2391306"/>
            <a:ext cx="12313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Top Down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C5DC90-DBDD-488D-9719-EA006D5C00DB}"/>
              </a:ext>
            </a:extLst>
          </p:cNvPr>
          <p:cNvSpPr txBox="1"/>
          <p:nvPr/>
        </p:nvSpPr>
        <p:spPr>
          <a:xfrm rot="20954137">
            <a:off x="7081248" y="2056964"/>
            <a:ext cx="1277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Bottom</a:t>
            </a:r>
            <a:r>
              <a:rPr lang="en-US" sz="1800" dirty="0"/>
              <a:t> Up</a:t>
            </a:r>
          </a:p>
        </p:txBody>
      </p:sp>
    </p:spTree>
    <p:extLst>
      <p:ext uri="{BB962C8B-B14F-4D97-AF65-F5344CB8AC3E}">
        <p14:creationId xmlns:p14="http://schemas.microsoft.com/office/powerpoint/2010/main" val="33264401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06707-C644-4C69-B7B9-7766EBA7C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812" y="877825"/>
            <a:ext cx="7832788" cy="994172"/>
          </a:xfrm>
        </p:spPr>
        <p:txBody>
          <a:bodyPr/>
          <a:lstStyle/>
          <a:p>
            <a:r>
              <a:rPr lang="en-US" sz="3200" b="1" dirty="0"/>
              <a:t>What’s the Better Way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DEF22-6956-4D7B-BB2C-CE1E909DA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255"/>
            <a:ext cx="7696200" cy="442319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Plan</a:t>
            </a:r>
            <a:r>
              <a:rPr lang="en-US" dirty="0"/>
              <a:t> from a project schedule </a:t>
            </a:r>
            <a:r>
              <a:rPr lang="en-US" b="1" dirty="0"/>
              <a:t>template</a:t>
            </a:r>
            <a:r>
              <a:rPr lang="en-US" dirty="0"/>
              <a:t>, estimate </a:t>
            </a:r>
            <a:r>
              <a:rPr lang="en-US" b="1" dirty="0"/>
              <a:t>Work</a:t>
            </a:r>
          </a:p>
          <a:p>
            <a:pPr lvl="1"/>
            <a:r>
              <a:rPr lang="en-US" dirty="0"/>
              <a:t>Template:  tasks are process steps</a:t>
            </a:r>
          </a:p>
          <a:p>
            <a:pPr lvl="1"/>
            <a:r>
              <a:rPr lang="en-US" dirty="0"/>
              <a:t>All projects that use the process can use the template</a:t>
            </a:r>
          </a:p>
          <a:p>
            <a:pPr lvl="1"/>
            <a:r>
              <a:rPr lang="en-US" dirty="0"/>
              <a:t>Common project structure and vocabulary</a:t>
            </a:r>
          </a:p>
          <a:p>
            <a:pPr lvl="1"/>
            <a:endParaRPr lang="en-US" dirty="0"/>
          </a:p>
          <a:p>
            <a:pPr lvl="1"/>
            <a:r>
              <a:rPr lang="en-US" sz="2250" dirty="0"/>
              <a:t>Resources: daily record Actual Work</a:t>
            </a:r>
          </a:p>
          <a:p>
            <a:pPr lvl="2"/>
            <a:r>
              <a:rPr lang="en-US" sz="1950" dirty="0"/>
              <a:t>Track critical tasks daily (Scrums)</a:t>
            </a:r>
          </a:p>
          <a:p>
            <a:pPr lvl="2"/>
            <a:r>
              <a:rPr lang="en-US" sz="1950" dirty="0"/>
              <a:t>Weekly report Actual and Remaining Work</a:t>
            </a:r>
          </a:p>
          <a:p>
            <a:r>
              <a:rPr lang="en-US" b="1" dirty="0"/>
              <a:t>Collect Actual Work &amp; improve estimating data:</a:t>
            </a:r>
          </a:p>
          <a:p>
            <a:pPr lvl="1"/>
            <a:r>
              <a:rPr lang="en-US" sz="2250" dirty="0"/>
              <a:t>Reverse scaling back to the template’s size &amp; a</a:t>
            </a:r>
            <a:r>
              <a:rPr lang="en-US" sz="1950" dirty="0"/>
              <a:t>djust its data</a:t>
            </a:r>
          </a:p>
          <a:p>
            <a:pPr lvl="1"/>
            <a:r>
              <a:rPr lang="en-US" sz="2100" dirty="0"/>
              <a:t>If 1/3rd   of Buffer penetrated, plan recovery </a:t>
            </a:r>
          </a:p>
          <a:p>
            <a:pPr lvl="1"/>
            <a:r>
              <a:rPr lang="en-US" sz="2100" dirty="0"/>
              <a:t>If 2/3rds of Buffer penetrated, implement recovery plan</a:t>
            </a:r>
            <a:endParaRPr lang="en-US" sz="1950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000AE-6C21-4CF0-8FF5-2343489C3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25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FCD3-A067-4808-802A-3FD449E04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3F4D9-0763-44C2-A458-2921F17F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31878"/>
            <a:ext cx="8426303" cy="3811722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/>
              <a:t>One-off schedules with </a:t>
            </a:r>
            <a:r>
              <a:rPr lang="en-US" sz="2700" b="1" dirty="0"/>
              <a:t>conservative durations</a:t>
            </a:r>
          </a:p>
          <a:p>
            <a:pPr lvl="2"/>
            <a:r>
              <a:rPr lang="en-US" sz="2100" dirty="0"/>
              <a:t>Allowing for risks, issues, complexity, and productivity</a:t>
            </a:r>
          </a:p>
          <a:p>
            <a:r>
              <a:rPr lang="en-US" sz="3000" b="1" dirty="0"/>
              <a:t>Consequences</a:t>
            </a:r>
            <a:r>
              <a:rPr lang="en-US" sz="3000" dirty="0"/>
              <a:t>:</a:t>
            </a:r>
          </a:p>
          <a:p>
            <a:pPr lvl="1"/>
            <a:r>
              <a:rPr lang="en-US" sz="2400" dirty="0"/>
              <a:t>Resources do other work until remaining time is minimal</a:t>
            </a:r>
          </a:p>
          <a:p>
            <a:pPr lvl="1"/>
            <a:r>
              <a:rPr lang="en-US" sz="2400" dirty="0"/>
              <a:t>Then, surprises on critical tasks </a:t>
            </a:r>
          </a:p>
          <a:p>
            <a:pPr lvl="2"/>
            <a:r>
              <a:rPr lang="en-US" sz="2100" dirty="0"/>
              <a:t>Make the product/service late</a:t>
            </a:r>
          </a:p>
          <a:p>
            <a:pPr lvl="2"/>
            <a:r>
              <a:rPr lang="en-US" sz="2100" dirty="0"/>
              <a:t>Cause heroic efforts to finish critical tasks on time</a:t>
            </a:r>
          </a:p>
          <a:p>
            <a:pPr lvl="2"/>
            <a:r>
              <a:rPr lang="en-US" sz="2100" dirty="0"/>
              <a:t>Cut into adequate testing</a:t>
            </a:r>
          </a:p>
          <a:p>
            <a:pPr lvl="2"/>
            <a:r>
              <a:rPr lang="en-US" sz="2100" dirty="0"/>
              <a:t>Executives cut “padding,” resources estimate more conservatively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EDB0F0-260F-4BB9-8463-61EC6BC5D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91121B-81BA-449E-A63C-6FF45D385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31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F0E205-8766-4240-B862-5C21C4A8E838}"/>
              </a:ext>
            </a:extLst>
          </p:cNvPr>
          <p:cNvSpPr/>
          <p:nvPr/>
        </p:nvSpPr>
        <p:spPr>
          <a:xfrm>
            <a:off x="1066800" y="838200"/>
            <a:ext cx="701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Project Management Traditions</a:t>
            </a:r>
          </a:p>
        </p:txBody>
      </p:sp>
    </p:spTree>
    <p:extLst>
      <p:ext uri="{BB962C8B-B14F-4D97-AF65-F5344CB8AC3E}">
        <p14:creationId xmlns:p14="http://schemas.microsoft.com/office/powerpoint/2010/main" val="10609635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C3347-6BAB-4AF3-B857-DC52C0605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E7BEC-E9C5-4509-95CA-D05B55F0A0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499" y="1905000"/>
            <a:ext cx="4396394" cy="326350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Construction</a:t>
            </a:r>
          </a:p>
          <a:p>
            <a:pPr lvl="1"/>
            <a:r>
              <a:rPr lang="en-US" sz="2000" dirty="0"/>
              <a:t>John S. Page Estimating Manuals</a:t>
            </a:r>
          </a:p>
          <a:p>
            <a:pPr lvl="1"/>
            <a:r>
              <a:rPr lang="en-US" sz="2000" dirty="0"/>
              <a:t>RS Means Yearly Cost Data Books</a:t>
            </a:r>
          </a:p>
          <a:p>
            <a:pPr lvl="1"/>
            <a:r>
              <a:rPr lang="en-US" sz="2000" dirty="0"/>
              <a:t>Compass International Yearly Cost Data Books</a:t>
            </a:r>
          </a:p>
          <a:p>
            <a:pPr lvl="1"/>
            <a:r>
              <a:rPr lang="en-US" sz="2000" dirty="0"/>
              <a:t>Design Cost Data Magazine</a:t>
            </a:r>
          </a:p>
          <a:p>
            <a:pPr lvl="1"/>
            <a:r>
              <a:rPr lang="en-US" sz="2000" dirty="0"/>
              <a:t>The Chief Estimator Software</a:t>
            </a:r>
          </a:p>
          <a:p>
            <a:pPr lvl="1"/>
            <a:r>
              <a:rPr lang="en-US" sz="2000" dirty="0"/>
              <a:t>Engineering News – Record</a:t>
            </a:r>
          </a:p>
          <a:p>
            <a:pPr lvl="1"/>
            <a:r>
              <a:rPr lang="en-US" sz="2000" dirty="0"/>
              <a:t>AACE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144A6-CE92-4EAC-93C0-49BADB654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93243" y="1921668"/>
            <a:ext cx="4093557" cy="326350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Other</a:t>
            </a:r>
          </a:p>
          <a:p>
            <a:pPr lvl="1"/>
            <a:r>
              <a:rPr lang="en-US" sz="2000" dirty="0"/>
              <a:t>IFPUG Functional Size Measurement</a:t>
            </a:r>
          </a:p>
          <a:p>
            <a:pPr lvl="1"/>
            <a:r>
              <a:rPr lang="en-US" sz="2000" dirty="0"/>
              <a:t>Industrial Piping &amp; Equipment Manual</a:t>
            </a:r>
          </a:p>
          <a:p>
            <a:pPr lvl="1"/>
            <a:r>
              <a:rPr lang="en-US" sz="2000" dirty="0"/>
              <a:t>Cost Engineering (CESK)</a:t>
            </a:r>
          </a:p>
          <a:p>
            <a:pPr lvl="1"/>
            <a:r>
              <a:rPr lang="en-US" sz="2000" dirty="0"/>
              <a:t>Book time for warrantees</a:t>
            </a:r>
          </a:p>
          <a:p>
            <a:r>
              <a:rPr lang="en-US" sz="2400" i="1" dirty="0"/>
              <a:t>Your own data is best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CFD4D-C9E0-416B-A689-5E73A894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D371E-61C3-4C69-8334-1030A4F21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32</a:t>
            </a:fld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BF4AF3-CD10-4AA0-9772-005922905098}"/>
              </a:ext>
            </a:extLst>
          </p:cNvPr>
          <p:cNvSpPr/>
          <p:nvPr/>
        </p:nvSpPr>
        <p:spPr>
          <a:xfrm>
            <a:off x="1891320" y="914400"/>
            <a:ext cx="5772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External Sources of Data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964263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292C3-B6DC-466C-9654-4B7D358E2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DE541-08D8-4F25-B404-C078573B3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068" y="1828800"/>
            <a:ext cx="7420732" cy="402902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04 Estimating the </a:t>
            </a:r>
            <a:r>
              <a:rPr lang="en-US" b="1" dirty="0"/>
              <a:t>Template</a:t>
            </a:r>
            <a:r>
              <a:rPr lang="en-US" dirty="0"/>
              <a:t> initially</a:t>
            </a:r>
          </a:p>
          <a:p>
            <a:pPr lvl="1"/>
            <a:r>
              <a:rPr lang="en-US" dirty="0"/>
              <a:t>Work = 12 hrs</a:t>
            </a:r>
          </a:p>
          <a:p>
            <a:pPr lvl="1"/>
            <a:r>
              <a:rPr lang="en-US" dirty="0"/>
              <a:t>Work Number = </a:t>
            </a:r>
            <a:r>
              <a:rPr lang="en-US" b="1" dirty="0"/>
              <a:t>12</a:t>
            </a:r>
            <a:r>
              <a:rPr lang="en-US" dirty="0"/>
              <a:t>			Becomes </a:t>
            </a:r>
            <a:r>
              <a:rPr lang="en-US" b="1" dirty="0"/>
              <a:t>14</a:t>
            </a:r>
          </a:p>
          <a:p>
            <a:pPr lvl="1"/>
            <a:r>
              <a:rPr lang="en-US" dirty="0"/>
              <a:t>Items in Template = 4</a:t>
            </a:r>
          </a:p>
          <a:p>
            <a:pPr lvl="1"/>
            <a:r>
              <a:rPr lang="en-US" dirty="0"/>
              <a:t>Work per Item = 12 / 4 = 3</a:t>
            </a:r>
          </a:p>
          <a:p>
            <a:r>
              <a:rPr lang="en-US" dirty="0"/>
              <a:t>05 Estimating the </a:t>
            </a:r>
            <a:r>
              <a:rPr lang="en-US" b="1" dirty="0"/>
              <a:t>Specific Project</a:t>
            </a:r>
          </a:p>
          <a:p>
            <a:pPr lvl="1"/>
            <a:r>
              <a:rPr lang="en-US" dirty="0"/>
              <a:t>Items in Project = 5</a:t>
            </a:r>
          </a:p>
          <a:p>
            <a:pPr lvl="1"/>
            <a:r>
              <a:rPr lang="en-US" dirty="0"/>
              <a:t>Work in Project = 3 * 5 = 15</a:t>
            </a:r>
          </a:p>
          <a:p>
            <a:r>
              <a:rPr lang="en-US" dirty="0"/>
              <a:t>06 Estimating data improvement</a:t>
            </a:r>
          </a:p>
          <a:p>
            <a:pPr lvl="1"/>
            <a:r>
              <a:rPr lang="en-US" dirty="0"/>
              <a:t>Actual Work = 20, increment “Yes: Observations+1</a:t>
            </a:r>
          </a:p>
          <a:p>
            <a:pPr lvl="1"/>
            <a:r>
              <a:rPr lang="en-US" dirty="0"/>
              <a:t>New Work Number = 12 + (20 * 4 / 5 – 12) / </a:t>
            </a:r>
            <a:r>
              <a:rPr lang="en-US" b="1" dirty="0"/>
              <a:t>2</a:t>
            </a:r>
            <a:r>
              <a:rPr lang="en-US" dirty="0"/>
              <a:t> = 14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7EF6-ACCA-4599-AA74-0C8520D62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Oliver D Gildersleeve, Jr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03D30-5DA0-467D-AD9A-05F4B60EE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mtClean="0"/>
              <a:t>33</a:t>
            </a:fld>
            <a:endParaRPr lang="en-US"/>
          </a:p>
        </p:txBody>
      </p:sp>
      <p:sp>
        <p:nvSpPr>
          <p:cNvPr id="4" name="Arrow: Curved Right 3">
            <a:extLst>
              <a:ext uri="{FF2B5EF4-FFF2-40B4-BE49-F238E27FC236}">
                <a16:creationId xmlns:a16="http://schemas.microsoft.com/office/drawing/2014/main" id="{C9B9BB02-00F8-4AB7-8DC4-72BBB2F82214}"/>
              </a:ext>
            </a:extLst>
          </p:cNvPr>
          <p:cNvSpPr/>
          <p:nvPr/>
        </p:nvSpPr>
        <p:spPr>
          <a:xfrm rot="7869249">
            <a:off x="6724168" y="1793261"/>
            <a:ext cx="465257" cy="378385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7C2F310-1348-44D9-96BE-A0612758A8E7}"/>
              </a:ext>
            </a:extLst>
          </p:cNvPr>
          <p:cNvCxnSpPr/>
          <p:nvPr/>
        </p:nvCxnSpPr>
        <p:spPr>
          <a:xfrm>
            <a:off x="1304925" y="3448050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B5646704-5905-40DF-BA39-E1C5BDFE456C}"/>
              </a:ext>
            </a:extLst>
          </p:cNvPr>
          <p:cNvSpPr/>
          <p:nvPr/>
        </p:nvSpPr>
        <p:spPr>
          <a:xfrm>
            <a:off x="3733800" y="982469"/>
            <a:ext cx="32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8719424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50336-7457-4C03-B286-DD72ED060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6BF13-86A6-49E6-BFF2-1093D207F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141" y="1981200"/>
            <a:ext cx="7539659" cy="3945731"/>
          </a:xfrm>
        </p:spPr>
        <p:txBody>
          <a:bodyPr>
            <a:normAutofit/>
          </a:bodyPr>
          <a:lstStyle/>
          <a:p>
            <a:r>
              <a:rPr lang="en-US" sz="2400" dirty="0"/>
              <a:t>Add an aggregate </a:t>
            </a:r>
            <a:r>
              <a:rPr lang="en-US" sz="2400" b="1" dirty="0"/>
              <a:t>Risk Reserve </a:t>
            </a:r>
            <a:endParaRPr lang="en-US" sz="2400" dirty="0"/>
          </a:p>
          <a:p>
            <a:pPr lvl="1"/>
            <a:r>
              <a:rPr lang="en-US" sz="2100" dirty="0"/>
              <a:t>DProduct of likely (delays * likelihoods after mitigation)</a:t>
            </a:r>
          </a:p>
          <a:p>
            <a:pPr lvl="2"/>
            <a:r>
              <a:rPr lang="en-US" sz="1800" dirty="0"/>
              <a:t>Or the largest delay from any of the risks</a:t>
            </a:r>
          </a:p>
          <a:p>
            <a:pPr lvl="1"/>
            <a:r>
              <a:rPr lang="en-US" sz="2100" dirty="0"/>
              <a:t>Include a </a:t>
            </a:r>
            <a:r>
              <a:rPr lang="en-US" sz="2100" b="1" dirty="0"/>
              <a:t>lag</a:t>
            </a:r>
            <a:r>
              <a:rPr lang="en-US" sz="2100" dirty="0"/>
              <a:t> on last development task’s successor</a:t>
            </a:r>
          </a:p>
          <a:p>
            <a:pPr lvl="2"/>
            <a:r>
              <a:rPr lang="en-US" sz="1800" dirty="0"/>
              <a:t>e.g. Task: “77 Product market ready”.  Successor:  78FS+3wk.</a:t>
            </a:r>
          </a:p>
          <a:p>
            <a:pPr lvl="3"/>
            <a:r>
              <a:rPr lang="en-US" sz="1500" b="1" dirty="0"/>
              <a:t>Manually adjust </a:t>
            </a:r>
            <a:r>
              <a:rPr lang="en-US" sz="1500" dirty="0"/>
              <a:t>as risk delays happen</a:t>
            </a:r>
          </a:p>
          <a:p>
            <a:pPr lvl="2"/>
            <a:r>
              <a:rPr lang="en-US" sz="1800" dirty="0"/>
              <a:t>For risks that may recur, rebuild the Risk Reserve when used</a:t>
            </a:r>
          </a:p>
          <a:p>
            <a:pPr lvl="2"/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A1C19-20CC-47A2-A227-BA15CF4E9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37E468-C0B0-4FBD-B8A2-8AAF3FDBB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34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E78FD6-3818-4C7A-97E8-34A1AF91CA4C}"/>
              </a:ext>
            </a:extLst>
          </p:cNvPr>
          <p:cNvSpPr/>
          <p:nvPr/>
        </p:nvSpPr>
        <p:spPr>
          <a:xfrm>
            <a:off x="2286000" y="1075639"/>
            <a:ext cx="434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What About Risks?</a:t>
            </a:r>
          </a:p>
        </p:txBody>
      </p:sp>
    </p:spTree>
    <p:extLst>
      <p:ext uri="{BB962C8B-B14F-4D97-AF65-F5344CB8AC3E}">
        <p14:creationId xmlns:p14="http://schemas.microsoft.com/office/powerpoint/2010/main" val="3385764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93C41-0565-44C1-A3E3-E2A3D4CBD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A3B6B-D7D2-49CA-B2CE-EC9FBD7E7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132" y="1828800"/>
            <a:ext cx="7237343" cy="416119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Enter </a:t>
            </a:r>
            <a:r>
              <a:rPr lang="en-US" b="1" dirty="0"/>
              <a:t>Estimating Uncertainty Ratios </a:t>
            </a:r>
            <a:r>
              <a:rPr lang="en-US" dirty="0"/>
              <a:t>= High / Median estimates</a:t>
            </a:r>
          </a:p>
          <a:p>
            <a:pPr lvl="1"/>
            <a:r>
              <a:rPr lang="en-US" dirty="0"/>
              <a:t>E.g. 15 hours / 10 hours = 1.5</a:t>
            </a:r>
          </a:p>
          <a:p>
            <a:r>
              <a:rPr lang="en-US" dirty="0"/>
              <a:t>Median estimate:  Actual Work &lt; estimate 50% chance</a:t>
            </a:r>
          </a:p>
          <a:p>
            <a:pPr lvl="1"/>
            <a:r>
              <a:rPr lang="en-US" dirty="0"/>
              <a:t>Allows for a reasonable level of minor issues</a:t>
            </a:r>
          </a:p>
          <a:p>
            <a:pPr lvl="1"/>
            <a:r>
              <a:rPr lang="en-US" dirty="0"/>
              <a:t>Allows for higher complexity, lower productivity</a:t>
            </a:r>
          </a:p>
          <a:p>
            <a:pPr lvl="1"/>
            <a:r>
              <a:rPr lang="en-US" dirty="0"/>
              <a:t>Keeps ratios consistent through out the schedule</a:t>
            </a:r>
          </a:p>
          <a:p>
            <a:pPr lvl="1"/>
            <a:r>
              <a:rPr lang="en-US" dirty="0"/>
              <a:t>Range should fix when parameter first used</a:t>
            </a:r>
          </a:p>
          <a:p>
            <a:r>
              <a:rPr lang="en-US" dirty="0"/>
              <a:t>Copy High estimates into Work.  Get delivery date.</a:t>
            </a:r>
          </a:p>
          <a:p>
            <a:r>
              <a:rPr lang="en-US" dirty="0"/>
              <a:t>Copy Median estimate to Work.  Get delivery date.</a:t>
            </a:r>
          </a:p>
          <a:p>
            <a:r>
              <a:rPr lang="en-US" dirty="0"/>
              <a:t>Estimating Uncertainty Buffer = 1/2 delivery date difference</a:t>
            </a:r>
          </a:p>
          <a:p>
            <a:pPr lvl="1"/>
            <a:r>
              <a:rPr lang="en-US" dirty="0"/>
              <a:t>Depends on tolerance for product lateness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1DD9F6-4C5B-49F8-B753-D9FECD0AF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95E63E-43D2-4D54-885B-90734BA8A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35</a:t>
            </a:fld>
            <a:endParaRPr lang="en-US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111F36-341F-476C-8716-6BD0323EAA63}"/>
              </a:ext>
            </a:extLst>
          </p:cNvPr>
          <p:cNvSpPr/>
          <p:nvPr/>
        </p:nvSpPr>
        <p:spPr>
          <a:xfrm>
            <a:off x="1011132" y="1025003"/>
            <a:ext cx="71422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What About Uncertainty?</a:t>
            </a:r>
          </a:p>
        </p:txBody>
      </p:sp>
    </p:spTree>
    <p:extLst>
      <p:ext uri="{BB962C8B-B14F-4D97-AF65-F5344CB8AC3E}">
        <p14:creationId xmlns:p14="http://schemas.microsoft.com/office/powerpoint/2010/main" val="31430666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19050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74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8A4B6-2D67-4295-A57E-74D9D833B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dirty="0"/>
              <a:t>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1859D-62A9-4B58-863F-FFD9207DD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0047" y="1945171"/>
            <a:ext cx="6403906" cy="41982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Task scaling.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A54B6B-9A78-4739-BEA7-21849EE26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A3E865-0DEC-477A-9949-19E176A59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0F657-FC37-47BA-8DF1-8AB50B35ADF8}"/>
              </a:ext>
            </a:extLst>
          </p:cNvPr>
          <p:cNvSpPr txBox="1"/>
          <p:nvPr/>
        </p:nvSpPr>
        <p:spPr>
          <a:xfrm rot="20954137">
            <a:off x="6936003" y="1409704"/>
            <a:ext cx="138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Top Down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5687F6-0BC8-4D7A-AEAF-6B26FF4D768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70048" y="2364996"/>
            <a:ext cx="6403905" cy="3277058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6" name="Arrow: Curved Down 5">
            <a:extLst>
              <a:ext uri="{FF2B5EF4-FFF2-40B4-BE49-F238E27FC236}">
                <a16:creationId xmlns:a16="http://schemas.microsoft.com/office/drawing/2014/main" id="{49B4C554-6A0C-47D4-9260-641051542C03}"/>
              </a:ext>
            </a:extLst>
          </p:cNvPr>
          <p:cNvSpPr/>
          <p:nvPr/>
        </p:nvSpPr>
        <p:spPr>
          <a:xfrm>
            <a:off x="5083865" y="1926920"/>
            <a:ext cx="1803953" cy="349400"/>
          </a:xfrm>
          <a:prstGeom prst="curvedDownArrow">
            <a:avLst>
              <a:gd name="adj1" fmla="val 25000"/>
              <a:gd name="adj2" fmla="val 50000"/>
              <a:gd name="adj3" fmla="val 224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286239-AFE0-4F1D-9086-2E985C8C79E9}"/>
              </a:ext>
            </a:extLst>
          </p:cNvPr>
          <p:cNvSpPr/>
          <p:nvPr/>
        </p:nvSpPr>
        <p:spPr>
          <a:xfrm>
            <a:off x="762000" y="548115"/>
            <a:ext cx="73151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Parametric</a:t>
            </a:r>
            <a:r>
              <a:rPr lang="en-US" sz="1400" b="1" dirty="0"/>
              <a:t> </a:t>
            </a:r>
            <a:r>
              <a:rPr lang="en-US" sz="3200" b="1" dirty="0"/>
              <a:t>Estimating – Example</a:t>
            </a:r>
          </a:p>
        </p:txBody>
      </p:sp>
    </p:spTree>
    <p:extLst>
      <p:ext uri="{BB962C8B-B14F-4D97-AF65-F5344CB8AC3E}">
        <p14:creationId xmlns:p14="http://schemas.microsoft.com/office/powerpoint/2010/main" val="1439098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8A4B6-2D67-4295-A57E-74D9D833B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1859D-62A9-4B58-863F-FFD9207DD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0047" y="1945171"/>
            <a:ext cx="6403906" cy="4198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Summary task scaling.    Negotiate:  Delivery, Cost, Resources.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A54B6B-9A78-4739-BEA7-21849EE26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A3E865-0DEC-477A-9949-19E176A59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5</a:t>
            </a:fld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0F657-FC37-47BA-8DF1-8AB50B35ADF8}"/>
              </a:ext>
            </a:extLst>
          </p:cNvPr>
          <p:cNvSpPr txBox="1"/>
          <p:nvPr/>
        </p:nvSpPr>
        <p:spPr>
          <a:xfrm rot="20954137">
            <a:off x="7108301" y="1443342"/>
            <a:ext cx="1453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Top Down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35771C-AFF9-4213-821E-DAA73FFF77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51744" y="2241517"/>
            <a:ext cx="7440510" cy="3376985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6" name="Arrow: Curved Down 5">
            <a:extLst>
              <a:ext uri="{FF2B5EF4-FFF2-40B4-BE49-F238E27FC236}">
                <a16:creationId xmlns:a16="http://schemas.microsoft.com/office/drawing/2014/main" id="{2E92AB24-B019-4591-8BF9-A897AB7D817A}"/>
              </a:ext>
            </a:extLst>
          </p:cNvPr>
          <p:cNvSpPr/>
          <p:nvPr/>
        </p:nvSpPr>
        <p:spPr>
          <a:xfrm>
            <a:off x="5203135" y="2265323"/>
            <a:ext cx="693254" cy="12948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0FE34D-A9D7-47E4-B3FF-985139D5C553}"/>
              </a:ext>
            </a:extLst>
          </p:cNvPr>
          <p:cNvSpPr/>
          <p:nvPr/>
        </p:nvSpPr>
        <p:spPr>
          <a:xfrm>
            <a:off x="1271434" y="750846"/>
            <a:ext cx="6615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Analogous Estimating – Example</a:t>
            </a:r>
          </a:p>
        </p:txBody>
      </p:sp>
    </p:spTree>
    <p:extLst>
      <p:ext uri="{BB962C8B-B14F-4D97-AF65-F5344CB8AC3E}">
        <p14:creationId xmlns:p14="http://schemas.microsoft.com/office/powerpoint/2010/main" val="1132137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F111D-1AF0-47DD-8680-6DAF9E8D3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89695-BA00-4EDF-B2D3-AC774CEB9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181" y="1981200"/>
            <a:ext cx="7121638" cy="3504058"/>
          </a:xfrm>
        </p:spPr>
        <p:txBody>
          <a:bodyPr>
            <a:normAutofit fontScale="92500"/>
          </a:bodyPr>
          <a:lstStyle/>
          <a:p>
            <a:r>
              <a:rPr lang="en-US" sz="2700" dirty="0"/>
              <a:t>Example:  20 hour task.  Doing 4 hours/workday.</a:t>
            </a:r>
          </a:p>
          <a:p>
            <a:pPr lvl="1"/>
            <a:r>
              <a:rPr lang="en-US" sz="2100" dirty="0"/>
              <a:t>1 isolated task, takes        1 work-week</a:t>
            </a:r>
          </a:p>
          <a:p>
            <a:pPr lvl="1"/>
            <a:r>
              <a:rPr lang="en-US" sz="2100" dirty="0"/>
              <a:t>2 concurrent tasks, takes 2 work-weeks for each task</a:t>
            </a:r>
          </a:p>
          <a:p>
            <a:pPr lvl="1"/>
            <a:r>
              <a:rPr lang="en-US" sz="2100" dirty="0"/>
              <a:t>3 concurrent tasks, takes 3 work-weeks for each task</a:t>
            </a:r>
          </a:p>
          <a:p>
            <a:endParaRPr lang="en-US" sz="600" b="1" dirty="0"/>
          </a:p>
          <a:p>
            <a:r>
              <a:rPr lang="en-US" sz="2700" dirty="0"/>
              <a:t>So, </a:t>
            </a:r>
            <a:r>
              <a:rPr lang="en-US" sz="2700" b="1" dirty="0"/>
              <a:t>Work is stable</a:t>
            </a:r>
            <a:r>
              <a:rPr lang="en-US" sz="2700" dirty="0"/>
              <a:t>, improvable</a:t>
            </a:r>
          </a:p>
          <a:p>
            <a:r>
              <a:rPr lang="en-US" sz="2700" b="1" dirty="0"/>
              <a:t>Durations unstable</a:t>
            </a:r>
            <a:r>
              <a:rPr lang="en-US" sz="2700" dirty="0"/>
              <a:t>, unimprovable</a:t>
            </a:r>
          </a:p>
          <a:p>
            <a:r>
              <a:rPr lang="en-US" sz="2700" dirty="0"/>
              <a:t>Beginners: Durations.  Intermediates: 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231AD9-82E4-463E-9F2A-6B9364B1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32BB9-2B23-4054-89DA-4A372E7BA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6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389F41-AC35-40A7-8B30-736E9353A710}"/>
              </a:ext>
            </a:extLst>
          </p:cNvPr>
          <p:cNvSpPr/>
          <p:nvPr/>
        </p:nvSpPr>
        <p:spPr>
          <a:xfrm>
            <a:off x="609600" y="1143000"/>
            <a:ext cx="792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Estimating Durations - What’s wrong ?</a:t>
            </a:r>
          </a:p>
        </p:txBody>
      </p:sp>
    </p:spTree>
    <p:extLst>
      <p:ext uri="{BB962C8B-B14F-4D97-AF65-F5344CB8AC3E}">
        <p14:creationId xmlns:p14="http://schemas.microsoft.com/office/powerpoint/2010/main" val="719646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81974-5426-42F0-94F5-5FD8E054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364" y="1020715"/>
            <a:ext cx="7789235" cy="994172"/>
          </a:xfrm>
        </p:spPr>
        <p:txBody>
          <a:bodyPr>
            <a:noAutofit/>
          </a:bodyPr>
          <a:lstStyle/>
          <a:p>
            <a:r>
              <a:rPr lang="en-US" sz="3200" b="1" dirty="0"/>
              <a:t>Precision:  Work Definition Refined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351C6-7B07-4425-9C54-D5EBC8078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364" y="1862291"/>
            <a:ext cx="7713035" cy="3961742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Level of Effort</a:t>
            </a:r>
            <a:r>
              <a:rPr lang="en-US" dirty="0"/>
              <a:t>:  Time not on a particular task</a:t>
            </a:r>
          </a:p>
          <a:p>
            <a:pPr lvl="1"/>
            <a:r>
              <a:rPr lang="en-US" dirty="0"/>
              <a:t>E.g. Meetings, status reports, etc.</a:t>
            </a:r>
          </a:p>
          <a:p>
            <a:r>
              <a:rPr lang="en-US" b="1" dirty="0"/>
              <a:t>Net Work </a:t>
            </a:r>
            <a:r>
              <a:rPr lang="en-US" dirty="0"/>
              <a:t>is timesheet hours producing task objects</a:t>
            </a:r>
          </a:p>
          <a:p>
            <a:r>
              <a:rPr lang="en-US" b="1" dirty="0"/>
              <a:t>Gross Work </a:t>
            </a:r>
            <a:r>
              <a:rPr lang="en-US" dirty="0"/>
              <a:t>(Net work + Level of Effort)</a:t>
            </a:r>
          </a:p>
          <a:p>
            <a:pPr lvl="1"/>
            <a:r>
              <a:rPr lang="en-US" dirty="0"/>
              <a:t>Gross work sums to a standard day, e.g. 8 hours/workday</a:t>
            </a:r>
          </a:p>
          <a:p>
            <a:pPr lvl="1"/>
            <a:endParaRPr lang="en-US" sz="1500" dirty="0"/>
          </a:p>
          <a:p>
            <a:r>
              <a:rPr lang="en-US" b="1" dirty="0"/>
              <a:t>For scheduling tasks, seek median Net Work</a:t>
            </a:r>
          </a:p>
          <a:p>
            <a:pPr lvl="1"/>
            <a:r>
              <a:rPr lang="en-US" b="1" dirty="0"/>
              <a:t>Add a project Risk Reserve &amp; Estimating Uncertainty Buffer</a:t>
            </a:r>
          </a:p>
          <a:p>
            <a:r>
              <a:rPr lang="en-US" b="1" dirty="0"/>
              <a:t>For Labor Cost, seek Gross Work</a:t>
            </a:r>
            <a:endParaRPr lang="en-US" dirty="0"/>
          </a:p>
          <a:p>
            <a:pPr lvl="1"/>
            <a:r>
              <a:rPr lang="en-US" dirty="0"/>
              <a:t>Labor rate * Gross work</a:t>
            </a:r>
          </a:p>
          <a:p>
            <a:pPr lvl="1"/>
            <a:r>
              <a:rPr lang="en-US" dirty="0"/>
              <a:t>Labor rate * (Net work + Level of Effort)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380FC1-F587-4D2D-8705-D754B9F06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4C502-1E4D-4091-87AD-EDFB918C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7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21266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5E3F1-322A-464B-AC9C-DF925F006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281" y="791558"/>
            <a:ext cx="7046843" cy="994172"/>
          </a:xfrm>
        </p:spPr>
        <p:txBody>
          <a:bodyPr/>
          <a:lstStyle/>
          <a:p>
            <a:r>
              <a:rPr lang="en-US" sz="3200" b="1" dirty="0"/>
              <a:t>So, how do you get started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4CF8F-9E38-48E3-BED1-109DF1900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151" y="1828800"/>
            <a:ext cx="7962899" cy="4038600"/>
          </a:xfrm>
        </p:spPr>
        <p:txBody>
          <a:bodyPr>
            <a:normAutofit fontScale="77500" lnSpcReduction="2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dirty="0"/>
              <a:t>Set up a </a:t>
            </a:r>
            <a:r>
              <a:rPr lang="en-US" b="1" dirty="0"/>
              <a:t>schedule template (.mpt) </a:t>
            </a:r>
            <a:r>
              <a:rPr lang="en-US" dirty="0"/>
              <a:t>from a medium size, past project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/>
              <a:t>Allocate the past project Duration to Summary task Durations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/>
              <a:t>Allocate Summary Durations to their Task Durations</a:t>
            </a:r>
            <a:endParaRPr lang="en-US" dirty="0"/>
          </a:p>
          <a:p>
            <a:pPr marL="385763" indent="-385763">
              <a:buFont typeface="+mj-lt"/>
              <a:buAutoNum type="arabicPeriod"/>
            </a:pPr>
            <a:r>
              <a:rPr lang="en-US" b="1" dirty="0"/>
              <a:t>Usual waiting</a:t>
            </a:r>
            <a:r>
              <a:rPr lang="en-US" dirty="0"/>
              <a:t>:  use lags on successors, e.g. 24FS+4</a:t>
            </a:r>
          </a:p>
          <a:p>
            <a:pPr marL="342900" lvl="1" indent="0">
              <a:buNone/>
            </a:pPr>
            <a:r>
              <a:rPr lang="en-US" dirty="0"/>
              <a:t>	Awaiting contracts, approvals, resource availability, materials, etc.</a:t>
            </a:r>
          </a:p>
          <a:p>
            <a:pPr marL="342900" lvl="1" indent="0">
              <a:buNone/>
            </a:pPr>
            <a:r>
              <a:rPr lang="en-US" b="1" dirty="0"/>
              <a:t>	Unusual waiting</a:t>
            </a:r>
            <a:r>
              <a:rPr lang="en-US" dirty="0"/>
              <a:t>:  insert a task.  </a:t>
            </a:r>
          </a:p>
          <a:p>
            <a:pPr marL="342900" lvl="1" indent="0">
              <a:buNone/>
            </a:pPr>
            <a:r>
              <a:rPr lang="en-US" dirty="0"/>
              <a:t>		To finish, Inactivate unusual waiting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B765E6-D4B7-4028-AC69-452072333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4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B7A694-3C57-42D4-9FBA-1525B7F37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-33026"/>
            <a:ext cx="338137" cy="364330"/>
          </a:xfrm>
        </p:spPr>
        <p:txBody>
          <a:bodyPr/>
          <a:lstStyle/>
          <a:p>
            <a:r>
              <a:rPr lang="en-US" sz="1800" dirty="0"/>
              <a:t>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64924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08A1F-D347-44BB-92F8-0D5E4C21C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09600"/>
            <a:ext cx="7886700" cy="994172"/>
          </a:xfrm>
        </p:spPr>
        <p:txBody>
          <a:bodyPr>
            <a:normAutofit/>
          </a:bodyPr>
          <a:lstStyle/>
          <a:p>
            <a:r>
              <a:rPr lang="en-US" sz="3200" b="1" dirty="0"/>
              <a:t>Past Project Interviews, each task</a:t>
            </a:r>
            <a:endParaRPr lang="en-US" sz="3200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C0B8E-AA89-4E51-9F46-04BED3D9A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154" y="1447800"/>
            <a:ext cx="8083550" cy="4763534"/>
          </a:xfrm>
        </p:spPr>
        <p:txBody>
          <a:bodyPr>
            <a:normAutofit fontScale="62500" lnSpcReduction="20000"/>
          </a:bodyPr>
          <a:lstStyle/>
          <a:p>
            <a:pPr marL="260747" indent="-260747">
              <a:buFont typeface="+mj-lt"/>
              <a:buAutoNum type="arabicPeriod"/>
            </a:pPr>
            <a:r>
              <a:rPr lang="en-US" b="1" dirty="0"/>
              <a:t> Interview</a:t>
            </a:r>
            <a:r>
              <a:rPr lang="en-US" dirty="0"/>
              <a:t> past project resources or you find </a:t>
            </a:r>
            <a:r>
              <a:rPr lang="en-US" b="1" dirty="0"/>
              <a:t>published</a:t>
            </a:r>
            <a:r>
              <a:rPr lang="en-US" dirty="0"/>
              <a:t> data</a:t>
            </a:r>
          </a:p>
          <a:p>
            <a:pPr lvl="1"/>
            <a:r>
              <a:rPr lang="en-US" dirty="0"/>
              <a:t>Say you want to exclude </a:t>
            </a:r>
            <a:r>
              <a:rPr lang="en-US" b="1" dirty="0"/>
              <a:t>meetings</a:t>
            </a:r>
            <a:r>
              <a:rPr lang="en-US" dirty="0"/>
              <a:t>, interviews, status reporting, supervision, other</a:t>
            </a:r>
          </a:p>
          <a:p>
            <a:pPr lvl="1"/>
            <a:r>
              <a:rPr lang="en-US" dirty="0"/>
              <a:t>Exclude </a:t>
            </a:r>
            <a:r>
              <a:rPr lang="en-US" b="1" dirty="0"/>
              <a:t>risks </a:t>
            </a:r>
            <a:r>
              <a:rPr lang="en-US" dirty="0"/>
              <a:t>that happened because risk will be covered by a Risk Reserve</a:t>
            </a:r>
          </a:p>
          <a:p>
            <a:pPr marL="0" indent="0">
              <a:buFont typeface="+mj-lt"/>
              <a:buAutoNum type="arabicPeriod"/>
            </a:pPr>
            <a:r>
              <a:rPr lang="en-US" dirty="0"/>
              <a:t>  On how many days during the duration was work performed?</a:t>
            </a:r>
          </a:p>
          <a:p>
            <a:pPr marL="260747" indent="-260747">
              <a:buFont typeface="+mj-lt"/>
              <a:buAutoNum type="arabicPeriod"/>
            </a:pPr>
            <a:r>
              <a:rPr lang="en-US" dirty="0"/>
              <a:t> How many </a:t>
            </a:r>
            <a:r>
              <a:rPr lang="en-US" b="1" dirty="0"/>
              <a:t>persons</a:t>
            </a:r>
            <a:r>
              <a:rPr lang="en-US" dirty="0"/>
              <a:t> worked producing each task’s output?</a:t>
            </a:r>
            <a:endParaRPr lang="en-US" sz="2100" dirty="0"/>
          </a:p>
          <a:p>
            <a:pPr marL="0" indent="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/>
              <a:t> Average net workhours/workday </a:t>
            </a:r>
            <a:r>
              <a:rPr lang="en-US" dirty="0"/>
              <a:t>on tasks?</a:t>
            </a:r>
          </a:p>
          <a:p>
            <a:pPr marL="0" indent="0">
              <a:buNone/>
            </a:pPr>
            <a:r>
              <a:rPr lang="en-US" dirty="0"/>
              <a:t>5.  Ask, what is the </a:t>
            </a:r>
            <a:r>
              <a:rPr lang="en-US" b="1" dirty="0"/>
              <a:t>primary parameter or factor </a:t>
            </a:r>
            <a:r>
              <a:rPr lang="en-US" dirty="0"/>
              <a:t>for scaling?</a:t>
            </a:r>
          </a:p>
          <a:p>
            <a:pPr marL="0" indent="0">
              <a:buNone/>
            </a:pPr>
            <a:r>
              <a:rPr lang="en-US" dirty="0"/>
              <a:t>6.  </a:t>
            </a:r>
            <a:r>
              <a:rPr lang="en-US" b="1" dirty="0"/>
              <a:t>How many items </a:t>
            </a:r>
            <a:r>
              <a:rPr lang="en-US" dirty="0"/>
              <a:t>of each factor were there?</a:t>
            </a:r>
          </a:p>
          <a:p>
            <a:pPr marL="342900" lvl="1" indent="0">
              <a:buNone/>
            </a:pPr>
            <a:r>
              <a:rPr lang="en-US" sz="2100" dirty="0"/>
              <a:t>	</a:t>
            </a:r>
            <a:r>
              <a:rPr lang="en-US" sz="2900" dirty="0"/>
              <a:t>E.g. Needs, Modules, Customers, Pages </a:t>
            </a:r>
          </a:p>
          <a:p>
            <a:pPr marL="342900" lvl="1" indent="0">
              <a:buNone/>
            </a:pPr>
            <a:r>
              <a:rPr lang="en-US" sz="2900" dirty="0"/>
              <a:t>		Fewer factors:  faster, but less precise the estimating</a:t>
            </a:r>
          </a:p>
          <a:p>
            <a:pPr marL="0" lvl="1" indent="0">
              <a:spcBef>
                <a:spcPts val="750"/>
              </a:spcBef>
              <a:buNone/>
            </a:pPr>
            <a:r>
              <a:rPr lang="en-US" sz="3200" dirty="0"/>
              <a:t>7.  Ask what is the </a:t>
            </a:r>
            <a:r>
              <a:rPr lang="en-US" sz="3200" b="1" dirty="0"/>
              <a:t>likelihood</a:t>
            </a:r>
            <a:r>
              <a:rPr lang="en-US" sz="3200" dirty="0"/>
              <a:t> the estimate is sufficient?  </a:t>
            </a:r>
          </a:p>
          <a:p>
            <a:pPr marL="342900" lvl="2" indent="0">
              <a:spcBef>
                <a:spcPts val="750"/>
              </a:spcBef>
              <a:buNone/>
            </a:pPr>
            <a:r>
              <a:rPr lang="en-US" sz="3200" dirty="0"/>
              <a:t>	Get 80% and 50% sufficient estimates.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BBC0F-5D02-4954-857A-A38CBCE93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/>
            <a:r>
              <a:rPr lang="en-US" sz="1800" dirty="0"/>
              <a:t>© Oliver D Gildersleeve, Jr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505C87-AD3A-4FDA-A35F-6BC30CB33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BF65-4178-400F-A33E-2502B3306A81}" type="slidenum">
              <a:rPr lang="en-US" sz="1800" smtClean="0"/>
              <a:t>9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7079030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DE4BFAC76089409B2C69CBF3294D7C" ma:contentTypeVersion="1" ma:contentTypeDescription="Create a new document." ma:contentTypeScope="" ma:versionID="0010169a46ef4e33d586a84b6ab96c9b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1DD26C8-AC82-4E29-85B3-723EAAAEC479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5D152AE-8F1E-4061-8664-9561136094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15486A-29A0-4D50-A5A0-8610F573ED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52629</TotalTime>
  <Words>2392</Words>
  <Application>Microsoft Office PowerPoint</Application>
  <PresentationFormat>On-screen Show (4:3)</PresentationFormat>
  <Paragraphs>429</Paragraphs>
  <Slides>36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Century Schoolbook</vt:lpstr>
      <vt:lpstr>Blank Presentation</vt:lpstr>
      <vt:lpstr>Custom Design</vt:lpstr>
      <vt:lpstr>1_Custom Design</vt:lpstr>
      <vt:lpstr>PowerPoint Presentation</vt:lpstr>
      <vt:lpstr>What you will see:  Approach, then Views</vt:lpstr>
      <vt:lpstr>Approach - Best Way:  Estimating Two Ways</vt:lpstr>
      <vt:lpstr>  </vt:lpstr>
      <vt:lpstr> </vt:lpstr>
      <vt:lpstr> </vt:lpstr>
      <vt:lpstr>Precision:  Work Definition Refined</vt:lpstr>
      <vt:lpstr>So, how do you get started ?</vt:lpstr>
      <vt:lpstr>Past Project Interviews, each task</vt:lpstr>
      <vt:lpstr>      </vt:lpstr>
      <vt:lpstr>  </vt:lpstr>
      <vt:lpstr>  </vt:lpstr>
      <vt:lpstr>  </vt:lpstr>
      <vt:lpstr>  </vt:lpstr>
      <vt:lpstr>  </vt:lpstr>
      <vt:lpstr>  </vt:lpstr>
      <vt:lpstr>Scale Data Parametrically: ways 1 &amp; 2</vt:lpstr>
      <vt:lpstr>  </vt:lpstr>
      <vt:lpstr>Are there other considerations?</vt:lpstr>
      <vt:lpstr>Copy views to your templates? </vt:lpstr>
      <vt:lpstr>Summary of Approach</vt:lpstr>
      <vt:lpstr>  </vt:lpstr>
      <vt:lpstr>  </vt:lpstr>
      <vt:lpstr>PowerPoint Presentation</vt:lpstr>
      <vt:lpstr>Analogous &amp; Parametric  Estimating Schedule Template</vt:lpstr>
      <vt:lpstr>  </vt:lpstr>
      <vt:lpstr>  </vt:lpstr>
      <vt:lpstr>Don’t Estimate  Conservative Durations</vt:lpstr>
      <vt:lpstr>  </vt:lpstr>
      <vt:lpstr>What’s the Better Way ?</vt:lpstr>
      <vt:lpstr>  </vt:lpstr>
      <vt:lpstr>  </vt:lpstr>
      <vt:lpstr>  </vt:lpstr>
      <vt:lpstr>  </vt:lpstr>
      <vt:lpstr>  </vt:lpstr>
      <vt:lpstr>PowerPoint Presentation</vt:lpstr>
    </vt:vector>
  </TitlesOfParts>
  <Company>Michael Scheiner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Scheiner</dc:creator>
  <cp:lastModifiedBy>Oliver Gildersleeve Jr</cp:lastModifiedBy>
  <cp:revision>445</cp:revision>
  <cp:lastPrinted>2010-07-06T16:55:16Z</cp:lastPrinted>
  <dcterms:created xsi:type="dcterms:W3CDTF">2008-06-08T17:44:03Z</dcterms:created>
  <dcterms:modified xsi:type="dcterms:W3CDTF">2020-04-13T20:29:36Z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0x01010028DE4BFAC76089409B2C69CBF3294D7C</vt:lpwstr>
  </property>
</Properties>
</file>