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1"/>
  </p:notesMasterIdLst>
  <p:sldIdLst>
    <p:sldId id="256" r:id="rId3"/>
    <p:sldId id="259" r:id="rId4"/>
    <p:sldId id="260" r:id="rId5"/>
    <p:sldId id="2091" r:id="rId6"/>
    <p:sldId id="755" r:id="rId7"/>
    <p:sldId id="756" r:id="rId8"/>
    <p:sldId id="757" r:id="rId9"/>
    <p:sldId id="760" r:id="rId10"/>
    <p:sldId id="761" r:id="rId11"/>
    <p:sldId id="762" r:id="rId12"/>
    <p:sldId id="763" r:id="rId13"/>
    <p:sldId id="764" r:id="rId14"/>
    <p:sldId id="765" r:id="rId15"/>
    <p:sldId id="766" r:id="rId16"/>
    <p:sldId id="768" r:id="rId17"/>
    <p:sldId id="769" r:id="rId18"/>
    <p:sldId id="770" r:id="rId19"/>
    <p:sldId id="2067" r:id="rId20"/>
    <p:sldId id="834" r:id="rId21"/>
    <p:sldId id="786" r:id="rId22"/>
    <p:sldId id="2082" r:id="rId23"/>
    <p:sldId id="836" r:id="rId24"/>
    <p:sldId id="837" r:id="rId25"/>
    <p:sldId id="787" r:id="rId26"/>
    <p:sldId id="2083" r:id="rId27"/>
    <p:sldId id="1773" r:id="rId28"/>
    <p:sldId id="2090" r:id="rId29"/>
    <p:sldId id="2092" r:id="rId30"/>
    <p:sldId id="2093" r:id="rId31"/>
    <p:sldId id="905" r:id="rId32"/>
    <p:sldId id="2085" r:id="rId33"/>
    <p:sldId id="914" r:id="rId34"/>
    <p:sldId id="1859" r:id="rId35"/>
    <p:sldId id="1860" r:id="rId36"/>
    <p:sldId id="1861" r:id="rId37"/>
    <p:sldId id="2087" r:id="rId38"/>
    <p:sldId id="488" r:id="rId39"/>
    <p:sldId id="2068" r:id="rId40"/>
    <p:sldId id="1824" r:id="rId41"/>
    <p:sldId id="939" r:id="rId42"/>
    <p:sldId id="945" r:id="rId43"/>
    <p:sldId id="2088" r:id="rId44"/>
    <p:sldId id="2089" r:id="rId45"/>
    <p:sldId id="1862" r:id="rId46"/>
    <p:sldId id="1166" r:id="rId47"/>
    <p:sldId id="1170" r:id="rId48"/>
    <p:sldId id="365" r:id="rId49"/>
    <p:sldId id="258" r:id="rId50"/>
  </p:sldIdLst>
  <p:sldSz cx="18288000" cy="10287000"/>
  <p:notesSz cx="6858000" cy="9144000"/>
  <p:embeddedFontLst>
    <p:embeddedFont>
      <p:font typeface="BankGothic Md BT" panose="020B0807020203060204" charset="0"/>
      <p:regular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Lato" panose="020F0502020204030203" pitchFamily="34" charset="0"/>
      <p:regular r:id="rId59"/>
      <p:bold r:id="rId60"/>
      <p:italic r:id="rId61"/>
      <p:boldItalic r:id="rId62"/>
    </p:embeddedFont>
    <p:embeddedFont>
      <p:font typeface="Lato Bold" panose="020F0502020204030203" charset="0"/>
      <p:regular r:id="rId63"/>
      <p:bold r:id="rId64"/>
    </p:embeddedFont>
    <p:embeddedFont>
      <p:font typeface="Oswald" panose="00000500000000000000" pitchFamily="2" charset="0"/>
      <p:regular r:id="rId65"/>
      <p:bold r:id="rId66"/>
    </p:embeddedFont>
    <p:embeddedFont>
      <p:font typeface="Roboto" panose="02000000000000000000" pitchFamily="2" charset="0"/>
      <p:regular r:id="rId67"/>
      <p:bold r:id="rId68"/>
      <p:italic r:id="rId69"/>
      <p:boldItalic r:id="rId70"/>
    </p:embeddedFont>
    <p:embeddedFont>
      <p:font typeface="Source Sans Pro" panose="020B0503030403020204" pitchFamily="3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0F0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88497" autoAdjust="0"/>
  </p:normalViewPr>
  <p:slideViewPr>
    <p:cSldViewPr>
      <p:cViewPr varScale="1">
        <p:scale>
          <a:sx n="71" d="100"/>
          <a:sy n="71" d="100"/>
        </p:scale>
        <p:origin x="96"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FAB4E-2236-4C25-9B39-6295BFF2770D}"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141D3-1588-4202-A099-85EF39FD312B}" type="slidenum">
              <a:rPr lang="en-US" smtClean="0"/>
              <a:t>‹#›</a:t>
            </a:fld>
            <a:endParaRPr lang="en-US"/>
          </a:p>
        </p:txBody>
      </p:sp>
    </p:spTree>
    <p:extLst>
      <p:ext uri="{BB962C8B-B14F-4D97-AF65-F5344CB8AC3E}">
        <p14:creationId xmlns:p14="http://schemas.microsoft.com/office/powerpoint/2010/main" val="298241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nagementyogi.co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managementyogi@gmail.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nagementyogi.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managementyogi@gmail.co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image" Target="../media/image59.png"/></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managementyogi.com/"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mailto:managementyogi@gmail.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606060"/>
                </a:solidFill>
                <a:effectLst/>
                <a:latin typeface="Source Sans Pro" panose="020B0503030403020204" pitchFamily="34" charset="0"/>
              </a:rPr>
              <a:t>Satya Narayan Dash is a management professional, coach, and author of multiple books. Under his guidance, over 2,000 professionals have successfully cracked PMP, ACP, RMP, and CAPM examinations – in fact, there are over 100 documented success stories written by these professionals. His course, PMP Live Lessons – Guaranteed Pass, has made many successful PMPs, and he’s recently launched RMP Live Lessons – Guaranteed Pass and ACP Live Lessons – Guaranteed Pass. His web presence is at </a:t>
            </a:r>
            <a:r>
              <a:rPr lang="en-US" b="0" i="0" u="none" strike="noStrike" dirty="0">
                <a:solidFill>
                  <a:srgbClr val="EE3A43"/>
                </a:solidFill>
                <a:effectLst/>
                <a:latin typeface="Source Sans Pro" panose="020B0503030403020204" pitchFamily="34" charset="0"/>
                <a:hlinkClick r:id="rId3"/>
              </a:rPr>
              <a:t>https://managementyogi.com</a:t>
            </a:r>
            <a:r>
              <a:rPr lang="en-US" b="0" i="0" dirty="0">
                <a:solidFill>
                  <a:srgbClr val="606060"/>
                </a:solidFill>
                <a:effectLst/>
                <a:latin typeface="Source Sans Pro" panose="020B0503030403020204" pitchFamily="34" charset="0"/>
              </a:rPr>
              <a:t>, and he can be contacted via email at </a:t>
            </a:r>
            <a:r>
              <a:rPr lang="en-US" b="0" i="0" u="none" strike="noStrike" dirty="0">
                <a:solidFill>
                  <a:srgbClr val="EE3A43"/>
                </a:solidFill>
                <a:effectLst/>
                <a:latin typeface="Source Sans Pro" panose="020B0503030403020204" pitchFamily="34" charset="0"/>
                <a:hlinkClick r:id="rId4"/>
              </a:rPr>
              <a:t>managementyogi@gmail.com</a:t>
            </a:r>
            <a:r>
              <a:rPr lang="en-US" b="0" i="0" dirty="0">
                <a:solidFill>
                  <a:srgbClr val="606060"/>
                </a:solidFill>
                <a:effectLst/>
                <a:latin typeface="Source Sans Pro" panose="020B0503030403020204" pitchFamily="34" charset="0"/>
              </a:rPr>
              <a:t>.</a:t>
            </a:r>
          </a:p>
          <a:p>
            <a:br>
              <a:rPr lang="en-US" dirty="0"/>
            </a:br>
            <a:endParaRPr lang="en-US" sz="1200" dirty="0">
              <a:solidFill>
                <a:srgbClr val="C00000"/>
              </a:solidFill>
              <a:latin typeface="Lato Bold"/>
            </a:endParaRPr>
          </a:p>
        </p:txBody>
      </p:sp>
      <p:sp>
        <p:nvSpPr>
          <p:cNvPr id="4" name="Slide Number Placeholder 3"/>
          <p:cNvSpPr>
            <a:spLocks noGrp="1"/>
          </p:cNvSpPr>
          <p:nvPr>
            <p:ph type="sldNum" sz="quarter" idx="5"/>
          </p:nvPr>
        </p:nvSpPr>
        <p:spPr/>
        <p:txBody>
          <a:bodyPr/>
          <a:lstStyle/>
          <a:p>
            <a:fld id="{8EF141D3-1588-4202-A099-85EF39FD312B}" type="slidenum">
              <a:rPr lang="en-US" smtClean="0"/>
              <a:t>1</a:t>
            </a:fld>
            <a:endParaRPr lang="en-US"/>
          </a:p>
        </p:txBody>
      </p:sp>
    </p:spTree>
    <p:extLst>
      <p:ext uri="{BB962C8B-B14F-4D97-AF65-F5344CB8AC3E}">
        <p14:creationId xmlns:p14="http://schemas.microsoft.com/office/powerpoint/2010/main" val="284289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6406" y="5528675"/>
            <a:ext cx="6217620" cy="3326146"/>
          </a:xfrm>
          <a:solidFill>
            <a:schemeClr val="bg1"/>
          </a:solidFill>
        </p:spPr>
        <p:txBody>
          <a:bodyPr/>
          <a:lstStyle/>
          <a:p>
            <a:pPr algn="just"/>
            <a:r>
              <a:rPr lang="en-US" dirty="0">
                <a:cs typeface="Arial" pitchFamily="34" charset="0"/>
              </a:rPr>
              <a:t>As explained in the example on the previous page, adding resources to an Effort Driven task with Fixed Units will cause Work for the individual resource to decrease. In addition, the duration will be shortened. However, the overall amount of work will remain the same. The same is true for Effort Driven tasks for which the Work is fixed. Additional resources will complete the same amount of work in less time with a smaller workload assigned</a:t>
            </a:r>
            <a:r>
              <a:rPr lang="en-US" baseline="0" dirty="0">
                <a:cs typeface="Arial" pitchFamily="34" charset="0"/>
              </a:rPr>
              <a:t> to</a:t>
            </a:r>
            <a:r>
              <a:rPr lang="en-US" dirty="0">
                <a:cs typeface="Arial" pitchFamily="34" charset="0"/>
              </a:rPr>
              <a:t> each individual. A circumstance in</a:t>
            </a:r>
            <a:r>
              <a:rPr lang="en-US" baseline="0" dirty="0">
                <a:cs typeface="Arial" pitchFamily="34" charset="0"/>
              </a:rPr>
              <a:t> which</a:t>
            </a:r>
            <a:r>
              <a:rPr lang="en-US" dirty="0">
                <a:cs typeface="Arial" pitchFamily="34" charset="0"/>
              </a:rPr>
              <a:t> the Duration would not be affected is if Duration is the fixed variable. In this situation, adding resources would cause resources to spend less time on a task and reduce their individual workloads. For example, let’s assume a task has a fixed duration of 5 days and will require 40 hours of work. Randy Cobbs is assigned to the task at 100% dedication (8 hours per day). Then, an additional resource, Sharon Ebbs, is assigned. Because the duration (5 days) cannot change and the overall Work of the task (40 hours) cannot change, both Randy and Sharon will be allocated to that task at 50% dedication only. Each one will complete 20 hours of work during that same 5-day period.</a:t>
            </a:r>
          </a:p>
          <a:p>
            <a:pPr algn="just"/>
            <a:endParaRPr lang="en-US" dirty="0">
              <a:cs typeface="Arial" pitchFamily="34" charset="0"/>
            </a:endParaRPr>
          </a:p>
          <a:p>
            <a:pPr algn="just"/>
            <a:r>
              <a:rPr lang="en-US" dirty="0">
                <a:cs typeface="Arial" pitchFamily="34" charset="0"/>
              </a:rPr>
              <a:t>As mentioned previously,</a:t>
            </a:r>
            <a:r>
              <a:rPr lang="en-US" baseline="0" dirty="0">
                <a:cs typeface="Arial" pitchFamily="34" charset="0"/>
              </a:rPr>
              <a:t> </a:t>
            </a:r>
            <a:r>
              <a:rPr lang="en-US" dirty="0">
                <a:cs typeface="Arial" pitchFamily="34" charset="0"/>
              </a:rPr>
              <a:t>these calculations are completed automatically by Project. The purpose of these explanations is to provide an insight into how the tool operates, so that you can customize your project to your specific needs better. We will continue exploring the various Project options now.</a:t>
            </a:r>
          </a:p>
        </p:txBody>
      </p:sp>
      <p:sp>
        <p:nvSpPr>
          <p:cNvPr id="6" name="Slide Image Placeholder 1"/>
          <p:cNvSpPr>
            <a:spLocks noGrp="1" noRot="1" noChangeAspect="1"/>
          </p:cNvSpPr>
          <p:nvPr>
            <p:ph type="sldImg" idx="2"/>
          </p:nvPr>
        </p:nvSpPr>
        <p:spPr>
          <a:xfrm>
            <a:off x="-723900" y="168275"/>
            <a:ext cx="8458200" cy="4759325"/>
          </a:xfrm>
        </p:spPr>
      </p:sp>
      <p:sp>
        <p:nvSpPr>
          <p:cNvPr id="2" name="x_PageTab"/>
          <p:cNvSpPr/>
          <p:nvPr/>
        </p:nvSpPr>
        <p:spPr>
          <a:xfrm>
            <a:off x="-7747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US" sz="2400" b="1">
                <a:solidFill>
                  <a:schemeClr val="bg1"/>
                </a:solidFill>
                <a:latin typeface="Arial" panose="020B0604020202020204" pitchFamily="34" charset="0"/>
              </a:rPr>
              <a:t>2</a:t>
            </a:r>
          </a:p>
        </p:txBody>
      </p:sp>
      <p:sp>
        <p:nvSpPr>
          <p:cNvPr id="4"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fld id="{452E479F-2D84-49AA-B4A2-2F51EEE74863}" type="slidenum">
              <a:rPr lang="en-US" sz="1000" i="1" smtClean="0">
                <a:solidFill>
                  <a:srgbClr val="000000"/>
                </a:solidFill>
                <a:latin typeface="Arial" panose="020B0604020202020204" pitchFamily="34" charset="0"/>
              </a:rPr>
              <a:pPr/>
              <a:t>12</a:t>
            </a:fld>
            <a:endParaRPr lang="en-US" sz="1000" i="1">
              <a:solidFill>
                <a:srgbClr val="000000"/>
              </a:solidFill>
              <a:latin typeface="Arial" panose="020B0604020202020204" pitchFamily="34" charset="0"/>
            </a:endParaRPr>
          </a:p>
        </p:txBody>
      </p:sp>
    </p:spTree>
    <p:extLst>
      <p:ext uri="{BB962C8B-B14F-4D97-AF65-F5344CB8AC3E}">
        <p14:creationId xmlns:p14="http://schemas.microsoft.com/office/powerpoint/2010/main" val="2131289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6406" y="5528695"/>
            <a:ext cx="6217620" cy="1803860"/>
          </a:xfrm>
          <a:solidFill>
            <a:schemeClr val="bg1"/>
          </a:solidFill>
        </p:spPr>
        <p:txBody>
          <a:bodyPr/>
          <a:lstStyle/>
          <a:p>
            <a:pPr algn="just"/>
            <a:r>
              <a:rPr lang="en-US" dirty="0">
                <a:cs typeface="Arial" pitchFamily="34" charset="0"/>
              </a:rPr>
              <a:t>Alerts can be turned on or off for all projects or for the current project only. As shown in the menu above, Show task schedule warnings is enabled and Show task schedule suggestions is disabled. </a:t>
            </a:r>
          </a:p>
          <a:p>
            <a:pPr algn="just"/>
            <a:endParaRPr lang="en-US" dirty="0">
              <a:cs typeface="Arial" pitchFamily="34" charset="0"/>
            </a:endParaRPr>
          </a:p>
          <a:p>
            <a:pPr algn="just"/>
            <a:r>
              <a:rPr lang="en-US" dirty="0">
                <a:cs typeface="Arial" pitchFamily="34" charset="0"/>
              </a:rPr>
              <a:t>There are calculation options that can be set for a project, as well. Calculations for the project can be made after each edit or they can be disabled. All options in the menu above are turned on: Updating task status updates resource status, Inserted projects are calculated like summary tasks, and Actual costs are always calculated by Project.</a:t>
            </a:r>
          </a:p>
          <a:p>
            <a:pPr algn="just"/>
            <a:endParaRPr lang="en-US" dirty="0">
              <a:cs typeface="Arial" pitchFamily="34" charset="0"/>
            </a:endParaRPr>
          </a:p>
          <a:p>
            <a:pPr algn="just"/>
            <a:r>
              <a:rPr lang="en-US" dirty="0">
                <a:cs typeface="Arial" pitchFamily="34" charset="0"/>
              </a:rPr>
              <a:t>Fixed cost accrual can be set as prorated, start, or end. </a:t>
            </a:r>
            <a:endParaRPr lang="en-US" dirty="0"/>
          </a:p>
          <a:p>
            <a:pPr algn="just"/>
            <a:endParaRPr lang="en-US" dirty="0"/>
          </a:p>
        </p:txBody>
      </p:sp>
      <p:sp>
        <p:nvSpPr>
          <p:cNvPr id="6" name="Slide Image Placeholder 1"/>
          <p:cNvSpPr>
            <a:spLocks noGrp="1" noRot="1" noChangeAspect="1"/>
          </p:cNvSpPr>
          <p:nvPr>
            <p:ph type="sldImg" idx="2"/>
          </p:nvPr>
        </p:nvSpPr>
        <p:spPr>
          <a:xfrm>
            <a:off x="-723900" y="168275"/>
            <a:ext cx="8458200" cy="4759325"/>
          </a:xfrm>
        </p:spPr>
      </p:sp>
      <p:sp>
        <p:nvSpPr>
          <p:cNvPr id="2" name="x_PageTab"/>
          <p:cNvSpPr/>
          <p:nvPr/>
        </p:nvSpPr>
        <p:spPr>
          <a:xfrm>
            <a:off x="66294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4"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12564BA-D543-4A43-B03E-451B7D298797}"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581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6406" y="5528700"/>
            <a:ext cx="6217620" cy="1815481"/>
          </a:xfrm>
          <a:solidFill>
            <a:schemeClr val="bg1"/>
          </a:solidFill>
        </p:spPr>
        <p:txBody>
          <a:bodyPr/>
          <a:lstStyle/>
          <a:p>
            <a:pPr lvl="0" algn="just"/>
            <a:r>
              <a:rPr lang="en-US" dirty="0">
                <a:cs typeface="Arial" pitchFamily="34" charset="0"/>
              </a:rPr>
              <a:t>The menu shown above displays new, advanced options for Project. A project can have up to 99 Undo levels. The default is 20.</a:t>
            </a:r>
          </a:p>
          <a:p>
            <a:pPr lvl="0" algn="just"/>
            <a:endParaRPr lang="en-US" dirty="0">
              <a:cs typeface="Arial" pitchFamily="34" charset="0"/>
            </a:endParaRPr>
          </a:p>
          <a:p>
            <a:pPr lvl="0" algn="just"/>
            <a:r>
              <a:rPr lang="en-US" dirty="0">
                <a:cs typeface="Arial" pitchFamily="34" charset="0"/>
              </a:rPr>
              <a:t>Options for the Project Planning Wizard can be set here. The Planning Wizard will offer tips and hints for the project, such as advice about using Project, scheduling, and errors. These options can be enabled or disabled. </a:t>
            </a:r>
          </a:p>
          <a:p>
            <a:pPr lvl="0" algn="just"/>
            <a:endParaRPr lang="en-US" dirty="0">
              <a:cs typeface="Arial" pitchFamily="34" charset="0"/>
            </a:endParaRPr>
          </a:p>
          <a:p>
            <a:pPr lvl="0" algn="just"/>
            <a:r>
              <a:rPr lang="en-US" dirty="0">
                <a:cs typeface="Arial" pitchFamily="34" charset="0"/>
              </a:rPr>
              <a:t>General options can be set for all projects or for the current project. To add new resources and tasks automatically, turn on or check the box in the menu above. The defaults for standard and overtime rates are measured in dollars per hour. </a:t>
            </a:r>
          </a:p>
        </p:txBody>
      </p:sp>
      <p:sp>
        <p:nvSpPr>
          <p:cNvPr id="6" name="Slide Image Placeholder 1"/>
          <p:cNvSpPr>
            <a:spLocks noGrp="1" noRot="1" noChangeAspect="1"/>
          </p:cNvSpPr>
          <p:nvPr>
            <p:ph type="sldImg" idx="2"/>
          </p:nvPr>
        </p:nvSpPr>
        <p:spPr>
          <a:xfrm>
            <a:off x="-723900" y="168275"/>
            <a:ext cx="8458200" cy="4759325"/>
          </a:xfrm>
        </p:spPr>
      </p:sp>
      <p:sp>
        <p:nvSpPr>
          <p:cNvPr id="2" name="x_PageTab"/>
          <p:cNvSpPr/>
          <p:nvPr/>
        </p:nvSpPr>
        <p:spPr>
          <a:xfrm>
            <a:off x="-7747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4"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FDD1D366-7008-4F13-BCB2-8EB4652C6F28}"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695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406" y="5528692"/>
            <a:ext cx="6217620" cy="1927822"/>
          </a:xfrm>
          <a:solidFill>
            <a:schemeClr val="bg1"/>
          </a:solidFill>
        </p:spPr>
        <p:txBody>
          <a:bodyPr/>
          <a:lstStyle/>
          <a:p>
            <a:pPr lvl="0" algn="just"/>
            <a:r>
              <a:rPr lang="en-US" dirty="0">
                <a:cs typeface="Arial" pitchFamily="34" charset="0"/>
              </a:rPr>
              <a:t>Display options for units</a:t>
            </a:r>
            <a:r>
              <a:rPr lang="en-US" baseline="0" dirty="0">
                <a:cs typeface="Arial" pitchFamily="34" charset="0"/>
              </a:rPr>
              <a:t> </a:t>
            </a:r>
            <a:r>
              <a:rPr lang="en-US" dirty="0">
                <a:cs typeface="Arial" pitchFamily="34" charset="0"/>
              </a:rPr>
              <a:t>of</a:t>
            </a:r>
            <a:r>
              <a:rPr lang="en-US" baseline="0" dirty="0">
                <a:cs typeface="Arial" pitchFamily="34" charset="0"/>
              </a:rPr>
              <a:t> </a:t>
            </a:r>
            <a:r>
              <a:rPr lang="en-US" dirty="0">
                <a:cs typeface="Arial" pitchFamily="34" charset="0"/>
              </a:rPr>
              <a:t>time-measurement can be set from this menu, as shown above. The words for minutes, hours, days, weeks, months, and years can be abbreviated or spelled-out. </a:t>
            </a:r>
          </a:p>
          <a:p>
            <a:pPr lvl="0" algn="just"/>
            <a:endParaRPr lang="en-US" dirty="0">
              <a:cs typeface="Arial" pitchFamily="34" charset="0"/>
            </a:endParaRPr>
          </a:p>
          <a:p>
            <a:pPr lvl="0" algn="just"/>
            <a:r>
              <a:rPr lang="en-US" dirty="0">
                <a:cs typeface="Arial" pitchFamily="34" charset="0"/>
              </a:rPr>
              <a:t>Hyperlink options can be set from this menu, also. The hyperlink and the followed hyperlink can be set to any color .</a:t>
            </a:r>
          </a:p>
          <a:p>
            <a:pPr lvl="0" algn="just"/>
            <a:endParaRPr lang="en-US" dirty="0">
              <a:cs typeface="Arial" pitchFamily="34" charset="0"/>
            </a:endParaRPr>
          </a:p>
          <a:p>
            <a:pPr lvl="0" algn="just"/>
            <a:r>
              <a:rPr lang="en-US" dirty="0">
                <a:cs typeface="Arial" pitchFamily="34" charset="0"/>
              </a:rPr>
              <a:t>Options for cross-project linking can be set to </a:t>
            </a:r>
            <a:r>
              <a:rPr lang="en-US" i="1" dirty="0">
                <a:cs typeface="Arial" pitchFamily="34" charset="0"/>
              </a:rPr>
              <a:t>Show external successors</a:t>
            </a:r>
            <a:r>
              <a:rPr lang="en-US" dirty="0">
                <a:cs typeface="Arial" pitchFamily="34" charset="0"/>
              </a:rPr>
              <a:t>, </a:t>
            </a:r>
            <a:r>
              <a:rPr lang="en-US" i="1" dirty="0">
                <a:cs typeface="Arial" pitchFamily="34" charset="0"/>
              </a:rPr>
              <a:t>Show external predecessors,</a:t>
            </a:r>
            <a:r>
              <a:rPr lang="en-US" dirty="0">
                <a:cs typeface="Arial" pitchFamily="34" charset="0"/>
              </a:rPr>
              <a:t> and </a:t>
            </a:r>
            <a:r>
              <a:rPr lang="en-US" i="1" dirty="0">
                <a:cs typeface="Arial" pitchFamily="34" charset="0"/>
              </a:rPr>
              <a:t>Show ‘Links Between Projects’ dialog box on open.</a:t>
            </a:r>
            <a:r>
              <a:rPr lang="en-US" dirty="0">
                <a:cs typeface="Arial" pitchFamily="34" charset="0"/>
              </a:rPr>
              <a:t> These options should be turned ON. </a:t>
            </a:r>
          </a:p>
        </p:txBody>
      </p:sp>
      <p:sp>
        <p:nvSpPr>
          <p:cNvPr id="4" name="x_PageTab"/>
          <p:cNvSpPr/>
          <p:nvPr/>
        </p:nvSpPr>
        <p:spPr>
          <a:xfrm>
            <a:off x="-7747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6407E13-10A6-41F0-9A8D-D214E20276F4}"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161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112" y="5391921"/>
            <a:ext cx="6594969" cy="941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425" tIns="40715" rIns="81425" bIns="40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396" y="6319099"/>
            <a:ext cx="6217620" cy="669362"/>
          </a:xfrm>
          <a:solidFill>
            <a:schemeClr val="bg1"/>
          </a:solidFill>
        </p:spPr>
        <p:txBody>
          <a:bodyPr/>
          <a:lstStyle/>
          <a:p>
            <a:r>
              <a:rPr lang="en-US" dirty="0">
                <a:cs typeface="Arial" pitchFamily="34" charset="0"/>
              </a:rPr>
              <a:t>An earned value management system integrates the project work scope with the schedule and cost elements of the project, in order to plan</a:t>
            </a:r>
            <a:r>
              <a:rPr lang="en-US">
                <a:cs typeface="Arial" pitchFamily="34" charset="0"/>
              </a:rPr>
              <a:t>, measure, </a:t>
            </a:r>
            <a:r>
              <a:rPr lang="en-US" dirty="0">
                <a:cs typeface="Arial" pitchFamily="34" charset="0"/>
              </a:rPr>
              <a:t>and manage project progress and risks, as well as to optimize status and control.</a:t>
            </a:r>
          </a:p>
          <a:p>
            <a:endParaRPr lang="en-US" dirty="0"/>
          </a:p>
        </p:txBody>
      </p:sp>
      <p:sp>
        <p:nvSpPr>
          <p:cNvPr id="4" name="Text Box 4"/>
          <p:cNvSpPr txBox="1">
            <a:spLocks noChangeArrowheads="1"/>
          </p:cNvSpPr>
          <p:nvPr/>
        </p:nvSpPr>
        <p:spPr bwMode="auto">
          <a:xfrm>
            <a:off x="685004" y="5531362"/>
            <a:ext cx="5640419" cy="537100"/>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4706" tIns="37353" rIns="74706" bIns="37353" anchor="t" anchorCtr="0">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Edwards Recommendation</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The default for this setting is % Complete, however, Edwards recommends using Physical % Complete, since its behavior is consistent with the earned value best practices and standards.</a:t>
            </a:r>
          </a:p>
        </p:txBody>
      </p:sp>
      <p:sp>
        <p:nvSpPr>
          <p:cNvPr id="6" name="x_PageTab"/>
          <p:cNvSpPr/>
          <p:nvPr/>
        </p:nvSpPr>
        <p:spPr>
          <a:xfrm>
            <a:off x="66294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7"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50538A0-A88E-4455-967A-E464704B0C06}"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075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390" y="5584304"/>
            <a:ext cx="6217620" cy="2299291"/>
          </a:xfrm>
        </p:spPr>
        <p:txBody>
          <a:bodyPr/>
          <a:lstStyle/>
          <a:p>
            <a:endParaRPr lang="en-US" dirty="0"/>
          </a:p>
        </p:txBody>
      </p:sp>
      <p:sp>
        <p:nvSpPr>
          <p:cNvPr id="4" name="x_PageTab"/>
          <p:cNvSpPr/>
          <p:nvPr/>
        </p:nvSpPr>
        <p:spPr>
          <a:xfrm>
            <a:off x="-7747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17A3AB78-9312-436A-B720-64969A5B8F76}"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166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x_PageNo"/>
          <p:cNvSpPr/>
          <p:nvPr/>
        </p:nvSpPr>
        <p:spPr>
          <a:xfrm>
            <a:off x="4699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EAFB3BC-E0E7-47E6-9D4A-A136EF467AD8}"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797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406" y="5528702"/>
            <a:ext cx="6217620" cy="699913"/>
          </a:xfrm>
          <a:solidFill>
            <a:schemeClr val="bg1"/>
          </a:solidFill>
        </p:spPr>
        <p:txBody>
          <a:bodyPr/>
          <a:lstStyle/>
          <a:p>
            <a:r>
              <a:rPr lang="en-US" dirty="0">
                <a:cs typeface="Arial" pitchFamily="34" charset="0"/>
              </a:rPr>
              <a:t>Project resources may have different schedules that affect the project’s timeline. We will enter the variations for John Jones’, Betty Smith’s, and Randy Cobb’s calendars. Please follow along with the instructions in the top portions of the next several pages. </a:t>
            </a:r>
          </a:p>
          <a:p>
            <a:endParaRPr lang="en-US" dirty="0"/>
          </a:p>
        </p:txBody>
      </p:sp>
      <p:sp>
        <p:nvSpPr>
          <p:cNvPr id="4" name="x_PageTab"/>
          <p:cNvSpPr/>
          <p:nvPr/>
        </p:nvSpPr>
        <p:spPr>
          <a:xfrm>
            <a:off x="6629400" y="2997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
        <p:nvSpPr>
          <p:cNvPr id="5"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A87C301-B285-46DD-89F5-5B40740C6CA0}"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49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explaining</a:t>
            </a:r>
            <a:r>
              <a:rPr lang="en-US" baseline="0" dirty="0"/>
              <a:t> the importance of sequencing activities.</a:t>
            </a:r>
            <a:endParaRPr lang="en-US" dirty="0"/>
          </a:p>
        </p:txBody>
      </p:sp>
    </p:spTree>
    <p:extLst>
      <p:ext uri="{BB962C8B-B14F-4D97-AF65-F5344CB8AC3E}">
        <p14:creationId xmlns:p14="http://schemas.microsoft.com/office/powerpoint/2010/main" val="329798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explaining</a:t>
            </a:r>
            <a:r>
              <a:rPr lang="en-US" baseline="0" dirty="0"/>
              <a:t> the importance of sequencing activities.</a:t>
            </a:r>
            <a:endParaRPr lang="en-US" dirty="0"/>
          </a:p>
        </p:txBody>
      </p:sp>
    </p:spTree>
    <p:extLst>
      <p:ext uri="{BB962C8B-B14F-4D97-AF65-F5344CB8AC3E}">
        <p14:creationId xmlns:p14="http://schemas.microsoft.com/office/powerpoint/2010/main" val="278547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9600" b="0" i="0" dirty="0">
                <a:solidFill>
                  <a:srgbClr val="606060"/>
                </a:solidFill>
                <a:effectLst/>
                <a:latin typeface="Source Sans Pro" panose="020B0503030403020204" pitchFamily="34" charset="0"/>
              </a:rPr>
              <a:t>Satya Narayan Dash is a management professional, coach, and author of multiple books. Under his guidance, over 2,000 professionals have successfully cracked PMP, ACP, RMP, and CAPM examinations – in fact, there are over 100 documented success stories written by these professionals. His course, PMP Live Lessons – Guaranteed Pass, has made many successful PMPs, and he’s recently launched RMP Live Lessons – Guaranteed Pass and ACP Live Lessons – Guaranteed Pass. His web presence is at </a:t>
            </a:r>
            <a:r>
              <a:rPr lang="en-US" sz="9600" b="0" i="0" u="none" strike="noStrike" dirty="0">
                <a:solidFill>
                  <a:srgbClr val="EE3A43"/>
                </a:solidFill>
                <a:effectLst/>
                <a:latin typeface="Source Sans Pro" panose="020B0503030403020204" pitchFamily="34" charset="0"/>
                <a:hlinkClick r:id="rId3"/>
              </a:rPr>
              <a:t>https://managementyogi.com</a:t>
            </a:r>
            <a:r>
              <a:rPr lang="en-US" sz="9600" b="0" i="0" dirty="0">
                <a:solidFill>
                  <a:srgbClr val="606060"/>
                </a:solidFill>
                <a:effectLst/>
                <a:latin typeface="Source Sans Pro" panose="020B0503030403020204" pitchFamily="34" charset="0"/>
              </a:rPr>
              <a:t>, and he can be contacted via email at </a:t>
            </a:r>
            <a:r>
              <a:rPr lang="en-US" sz="9600" b="0" i="0" u="none" strike="noStrike" dirty="0">
                <a:solidFill>
                  <a:srgbClr val="EE3A43"/>
                </a:solidFill>
                <a:effectLst/>
                <a:latin typeface="Source Sans Pro" panose="020B0503030403020204" pitchFamily="34" charset="0"/>
                <a:hlinkClick r:id="rId4"/>
              </a:rPr>
              <a:t>managementyogi@gmail.com</a:t>
            </a:r>
            <a:r>
              <a:rPr lang="en-US" sz="9600" b="0" i="0" dirty="0">
                <a:solidFill>
                  <a:srgbClr val="606060"/>
                </a:solidFill>
                <a:effectLst/>
                <a:latin typeface="Source Sans Pro" panose="020B0503030403020204" pitchFamily="34" charset="0"/>
              </a:rPr>
              <a:t>.</a:t>
            </a:r>
          </a:p>
          <a:p>
            <a:br>
              <a:rPr lang="en-US" sz="9600" dirty="0"/>
            </a:br>
            <a:endParaRPr lang="en-US" sz="7200" dirty="0">
              <a:solidFill>
                <a:srgbClr val="C00000"/>
              </a:solidFill>
              <a:latin typeface="Lato Bold"/>
            </a:endParaRPr>
          </a:p>
        </p:txBody>
      </p:sp>
      <p:sp>
        <p:nvSpPr>
          <p:cNvPr id="4" name="Slide Number Placeholder 3"/>
          <p:cNvSpPr>
            <a:spLocks noGrp="1"/>
          </p:cNvSpPr>
          <p:nvPr>
            <p:ph type="sldNum" sz="quarter" idx="5"/>
          </p:nvPr>
        </p:nvSpPr>
        <p:spPr/>
        <p:txBody>
          <a:bodyPr/>
          <a:lstStyle/>
          <a:p>
            <a:fld id="{8EF141D3-1588-4202-A099-85EF39FD312B}" type="slidenum">
              <a:rPr lang="en-US" smtClean="0"/>
              <a:t>2</a:t>
            </a:fld>
            <a:endParaRPr lang="en-US"/>
          </a:p>
        </p:txBody>
      </p:sp>
    </p:spTree>
    <p:extLst>
      <p:ext uri="{BB962C8B-B14F-4D97-AF65-F5344CB8AC3E}">
        <p14:creationId xmlns:p14="http://schemas.microsoft.com/office/powerpoint/2010/main" val="323555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x_PageTab"/>
          <p:cNvSpPr/>
          <p:nvPr/>
        </p:nvSpPr>
        <p:spPr>
          <a:xfrm>
            <a:off x="6629400" y="2997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
        <p:nvSpPr>
          <p:cNvPr id="5"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254243F-9190-40CD-9267-00895BA22E82}"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2903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112" y="5391921"/>
            <a:ext cx="6594969" cy="941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425" tIns="40715" rIns="81425" bIns="40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396" y="6230672"/>
            <a:ext cx="6217620" cy="1136745"/>
          </a:xfrm>
          <a:solidFill>
            <a:schemeClr val="bg1"/>
          </a:solidFill>
        </p:spPr>
        <p:txBody>
          <a:bodyPr/>
          <a:lstStyle/>
          <a:p>
            <a:pPr algn="just"/>
            <a:r>
              <a:rPr lang="en-US" dirty="0">
                <a:cs typeface="Arial" pitchFamily="34" charset="0"/>
              </a:rPr>
              <a:t>When changing the working time, make sure that Set day(s) to these specific working times is selected in the dialog box, as shown above. </a:t>
            </a:r>
          </a:p>
          <a:p>
            <a:pPr algn="just"/>
            <a:endParaRPr lang="en-US" dirty="0">
              <a:cs typeface="Arial" pitchFamily="34" charset="0"/>
            </a:endParaRPr>
          </a:p>
          <a:p>
            <a:pPr algn="just"/>
            <a:r>
              <a:rPr lang="en-US" dirty="0">
                <a:cs typeface="Arial" pitchFamily="34" charset="0"/>
              </a:rPr>
              <a:t>These days and times for John Jones will appear on his calendar. Knowing the working times for resources is important because, when they are assigned to a task, you want to know that they will be able to do the work for that task.</a:t>
            </a:r>
          </a:p>
          <a:p>
            <a:endParaRPr lang="en-US" dirty="0"/>
          </a:p>
        </p:txBody>
      </p:sp>
      <p:sp>
        <p:nvSpPr>
          <p:cNvPr id="4" name="Text Box 4"/>
          <p:cNvSpPr txBox="1">
            <a:spLocks noChangeArrowheads="1"/>
          </p:cNvSpPr>
          <p:nvPr/>
        </p:nvSpPr>
        <p:spPr bwMode="auto">
          <a:xfrm>
            <a:off x="645836" y="5570598"/>
            <a:ext cx="5718761" cy="383212"/>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4706" tIns="37353" rIns="74706" bIns="37353"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When applying resource working hour changes that impact multiple days of </a:t>
            </a:r>
          </a:p>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the week, the month that is displayed on the calendar view does not matter. </a:t>
            </a:r>
          </a:p>
        </p:txBody>
      </p:sp>
      <p:sp>
        <p:nvSpPr>
          <p:cNvPr id="6" name="x_PageTab"/>
          <p:cNvSpPr/>
          <p:nvPr/>
        </p:nvSpPr>
        <p:spPr>
          <a:xfrm>
            <a:off x="-774700" y="2997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
        <p:nvSpPr>
          <p:cNvPr id="7"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D5B1D7D-7063-41B4-B0D4-F56D9BCED90B}"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7916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explaining</a:t>
            </a:r>
            <a:r>
              <a:rPr lang="en-US" baseline="0" dirty="0"/>
              <a:t> the importance of sequencing activities.</a:t>
            </a:r>
            <a:endParaRPr lang="en-US" dirty="0"/>
          </a:p>
        </p:txBody>
      </p:sp>
    </p:spTree>
    <p:extLst>
      <p:ext uri="{BB962C8B-B14F-4D97-AF65-F5344CB8AC3E}">
        <p14:creationId xmlns:p14="http://schemas.microsoft.com/office/powerpoint/2010/main" val="1289339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explaining</a:t>
            </a:r>
            <a:r>
              <a:rPr lang="en-US" baseline="0" dirty="0"/>
              <a:t> the importance of sequencing activities.</a:t>
            </a:r>
            <a:endParaRPr lang="en-US" dirty="0"/>
          </a:p>
        </p:txBody>
      </p:sp>
    </p:spTree>
    <p:extLst>
      <p:ext uri="{BB962C8B-B14F-4D97-AF65-F5344CB8AC3E}">
        <p14:creationId xmlns:p14="http://schemas.microsoft.com/office/powerpoint/2010/main" val="740479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x_PageNo"/>
          <p:cNvSpPr/>
          <p:nvPr/>
        </p:nvSpPr>
        <p:spPr>
          <a:xfrm>
            <a:off x="4699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84FBFF3C-FFE2-4E75-BABA-E60F072A6715}"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688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x_PageNo"/>
          <p:cNvSpPr/>
          <p:nvPr/>
        </p:nvSpPr>
        <p:spPr>
          <a:xfrm>
            <a:off x="4699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61229F0A-0DE7-4975-AFD4-67CD52B707C7}"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2132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396" y="5531361"/>
            <a:ext cx="6345281" cy="2033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425" tIns="40715" rIns="81425" bIns="40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Image Placeholder 1"/>
          <p:cNvSpPr>
            <a:spLocks noGrp="1" noRot="1" noChangeAspect="1"/>
          </p:cNvSpPr>
          <p:nvPr>
            <p:ph type="sldImg"/>
          </p:nvPr>
        </p:nvSpPr>
        <p:spPr>
          <a:xfrm>
            <a:off x="-723900" y="165100"/>
            <a:ext cx="8458200" cy="4757738"/>
          </a:xfrm>
        </p:spPr>
      </p:sp>
      <p:sp>
        <p:nvSpPr>
          <p:cNvPr id="3" name="Notes Placeholder 2"/>
          <p:cNvSpPr>
            <a:spLocks noGrp="1"/>
          </p:cNvSpPr>
          <p:nvPr>
            <p:ph type="body" idx="1"/>
          </p:nvPr>
        </p:nvSpPr>
        <p:spPr>
          <a:xfrm>
            <a:off x="396396" y="6287569"/>
            <a:ext cx="6217620" cy="2299291"/>
          </a:xfrm>
        </p:spPr>
        <p:txBody>
          <a:bodyPr/>
          <a:lstStyle/>
          <a:p>
            <a:pPr algn="just"/>
            <a:r>
              <a:rPr lang="en-US" dirty="0">
                <a:cs typeface="Arial" pitchFamily="34" charset="0"/>
              </a:rPr>
              <a:t>The units value entered determines how much of Sharon Ebbs’ time is spent on this task. At this time, she is 100% dedicated to this task. </a:t>
            </a:r>
          </a:p>
          <a:p>
            <a:pPr algn="just"/>
            <a:endParaRPr lang="en-US" dirty="0">
              <a:cs typeface="Arial" pitchFamily="34" charset="0"/>
            </a:endParaRPr>
          </a:p>
          <a:p>
            <a:pPr algn="just"/>
            <a:r>
              <a:rPr lang="en-US" dirty="0">
                <a:cs typeface="Arial" pitchFamily="34" charset="0"/>
              </a:rPr>
              <a:t>Next to the Units column, enter </a:t>
            </a:r>
            <a:r>
              <a:rPr lang="en-US" dirty="0" err="1">
                <a:cs typeface="Arial" pitchFamily="34" charset="0"/>
              </a:rPr>
              <a:t>104h</a:t>
            </a:r>
            <a:r>
              <a:rPr lang="en-US" dirty="0">
                <a:cs typeface="Arial" pitchFamily="34" charset="0"/>
              </a:rPr>
              <a:t> (or 104 hours) as the amount of work necessary to complete this task. </a:t>
            </a:r>
          </a:p>
          <a:p>
            <a:pPr algn="just"/>
            <a:endParaRPr lang="en-US" dirty="0">
              <a:cs typeface="Arial" pitchFamily="34" charset="0"/>
            </a:endParaRPr>
          </a:p>
          <a:p>
            <a:pPr algn="just"/>
            <a:r>
              <a:rPr lang="en-US" dirty="0">
                <a:cs typeface="Arial" pitchFamily="34" charset="0"/>
              </a:rPr>
              <a:t>After this information has been entered, click the OK button and the schedule will update.</a:t>
            </a:r>
          </a:p>
          <a:p>
            <a:endParaRPr lang="en-US" dirty="0"/>
          </a:p>
        </p:txBody>
      </p:sp>
      <p:sp>
        <p:nvSpPr>
          <p:cNvPr id="5" name="Text Box 4"/>
          <p:cNvSpPr txBox="1">
            <a:spLocks noChangeArrowheads="1"/>
          </p:cNvSpPr>
          <p:nvPr/>
        </p:nvSpPr>
        <p:spPr bwMode="auto">
          <a:xfrm>
            <a:off x="1763838" y="5577377"/>
            <a:ext cx="3482753" cy="421967"/>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4987" tIns="37493" rIns="74987" bIns="37493"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ct val="1000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Remember, Work is different than Duration.</a:t>
            </a:r>
          </a:p>
          <a:p>
            <a:pPr marL="0" marR="0" lvl="0" indent="0" algn="just" defTabSz="912813" rtl="0" eaLnBrk="1" fontAlgn="auto" latinLnBrk="0" hangingPunct="1">
              <a:lnSpc>
                <a:spcPct val="100000"/>
              </a:lnSpc>
              <a:spcBef>
                <a:spcPct val="2500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Work is effort and Duration is time.</a:t>
            </a:r>
          </a:p>
        </p:txBody>
      </p:sp>
      <p:sp>
        <p:nvSpPr>
          <p:cNvPr id="6" name="x_PageTab"/>
          <p:cNvSpPr/>
          <p:nvPr/>
        </p:nvSpPr>
        <p:spPr>
          <a:xfrm>
            <a:off x="6629400" y="38227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sp>
        <p:nvSpPr>
          <p:cNvPr id="7"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088CAFC-3D63-4A35-9ABB-6BCEFD2A24A1}"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3204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398" y="5415162"/>
            <a:ext cx="6310229" cy="1870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425" tIns="40715" rIns="81425" bIns="40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Image Placeholder 1"/>
          <p:cNvSpPr>
            <a:spLocks noGrp="1" noRot="1" noChangeAspect="1"/>
          </p:cNvSpPr>
          <p:nvPr>
            <p:ph type="sldImg"/>
          </p:nvPr>
        </p:nvSpPr>
        <p:spPr>
          <a:xfrm>
            <a:off x="-723900" y="168275"/>
            <a:ext cx="8458200" cy="4759325"/>
          </a:xfrm>
        </p:spPr>
      </p:sp>
      <p:sp>
        <p:nvSpPr>
          <p:cNvPr id="3" name="Notes Placeholder 2"/>
          <p:cNvSpPr>
            <a:spLocks noGrp="1"/>
          </p:cNvSpPr>
          <p:nvPr>
            <p:ph type="body" idx="1"/>
          </p:nvPr>
        </p:nvSpPr>
        <p:spPr>
          <a:xfrm>
            <a:off x="396396" y="6334992"/>
            <a:ext cx="6217620" cy="1094005"/>
          </a:xfrm>
        </p:spPr>
        <p:txBody>
          <a:bodyPr/>
          <a:lstStyle/>
          <a:p>
            <a:pPr algn="just"/>
            <a:r>
              <a:rPr lang="en-US" dirty="0">
                <a:cs typeface="Arial" pitchFamily="34" charset="0"/>
              </a:rPr>
              <a:t>Mike Randoff has $150 of lodging costs that need to be entered for this task. In the Task Form view, under the Cost column, make sure $150 has been added. </a:t>
            </a:r>
          </a:p>
          <a:p>
            <a:pPr algn="just"/>
            <a:endParaRPr lang="en-US" dirty="0">
              <a:cs typeface="Arial" pitchFamily="34" charset="0"/>
            </a:endParaRPr>
          </a:p>
          <a:p>
            <a:pPr algn="just"/>
            <a:r>
              <a:rPr lang="en-US" dirty="0">
                <a:cs typeface="Arial" pitchFamily="34" charset="0"/>
              </a:rPr>
              <a:t>Make sure that the information is correct.</a:t>
            </a:r>
            <a:r>
              <a:rPr lang="en-US" baseline="0" dirty="0">
                <a:cs typeface="Arial" pitchFamily="34" charset="0"/>
              </a:rPr>
              <a:t> T</a:t>
            </a:r>
            <a:r>
              <a:rPr lang="en-US" dirty="0">
                <a:cs typeface="Arial" pitchFamily="34" charset="0"/>
              </a:rPr>
              <a:t>hen, click OK. To return to the Gantt Chart view, hide the split-screen view. </a:t>
            </a:r>
          </a:p>
        </p:txBody>
      </p:sp>
      <p:sp>
        <p:nvSpPr>
          <p:cNvPr id="4" name="Text Box 4"/>
          <p:cNvSpPr txBox="1">
            <a:spLocks noChangeArrowheads="1"/>
          </p:cNvSpPr>
          <p:nvPr/>
        </p:nvSpPr>
        <p:spPr bwMode="auto">
          <a:xfrm>
            <a:off x="685004" y="5667730"/>
            <a:ext cx="5640419" cy="383495"/>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4987" tIns="37493" rIns="74987" bIns="37493"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When adding a Cost resource to a task, you must click OK after the cost resource is selected from the drop-down menu and </a:t>
            </a:r>
            <a:r>
              <a:rPr kumimoji="0" lang="en-US" sz="1000" b="0" i="1" u="none" strike="noStrike" kern="1200" cap="none" spc="0" normalizeH="0" baseline="0" noProof="0" dirty="0">
                <a:ln>
                  <a:noFill/>
                </a:ln>
                <a:solidFill>
                  <a:srgbClr val="000000"/>
                </a:solidFill>
                <a:effectLst/>
                <a:uLnTx/>
                <a:uFillTx/>
                <a:latin typeface="Lato" panose="020F0502020204030203" pitchFamily="34" charset="0"/>
                <a:ea typeface="+mn-ea"/>
                <a:cs typeface="+mn-cs"/>
              </a:rPr>
              <a:t>before</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the cost value ($150) is entered for the resources.</a:t>
            </a:r>
            <a:endParaRPr kumimoji="0" lang="en-US" sz="1000" b="0" i="0" u="none" strike="noStrike" kern="1200" cap="none" spc="0" normalizeH="0" baseline="0" noProof="0" dirty="0">
              <a:ln>
                <a:noFill/>
              </a:ln>
              <a:solidFill>
                <a:srgbClr val="CC0000"/>
              </a:solidFill>
              <a:effectLst/>
              <a:uLnTx/>
              <a:uFillTx/>
              <a:latin typeface="Lato" panose="020F0502020204030203" pitchFamily="34" charset="0"/>
              <a:ea typeface="+mn-ea"/>
              <a:cs typeface="+mn-cs"/>
            </a:endParaRPr>
          </a:p>
        </p:txBody>
      </p:sp>
      <p:sp>
        <p:nvSpPr>
          <p:cNvPr id="6" name="x_PageTab"/>
          <p:cNvSpPr/>
          <p:nvPr/>
        </p:nvSpPr>
        <p:spPr>
          <a:xfrm>
            <a:off x="-774700" y="38227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sp>
        <p:nvSpPr>
          <p:cNvPr id="7"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B2B6269-0156-4CCE-86C0-75F0714C3125}"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1896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x_PageNo"/>
          <p:cNvSpPr/>
          <p:nvPr/>
        </p:nvSpPr>
        <p:spPr>
          <a:xfrm>
            <a:off x="4699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86BC62F2-D904-42B9-BD31-5BDB70D04897}"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3517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x_PageNo"/>
          <p:cNvSpPr/>
          <p:nvPr/>
        </p:nvSpPr>
        <p:spPr>
          <a:xfrm>
            <a:off x="52578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B2C7634-A64D-45AC-AED9-1BB4CE09078F}"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895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406" y="5528700"/>
            <a:ext cx="6217620" cy="1815481"/>
          </a:xfrm>
          <a:solidFill>
            <a:schemeClr val="bg1"/>
          </a:solidFill>
        </p:spPr>
        <p:txBody>
          <a:bodyPr/>
          <a:lstStyle/>
          <a:p>
            <a:pPr lvl="0" algn="just"/>
            <a:r>
              <a:rPr lang="en-US" dirty="0">
                <a:cs typeface="Arial" pitchFamily="34" charset="0"/>
              </a:rPr>
              <a:t>Using the drop-down menu in Calendar Type, you may choose from Gregorian, Hijri, and Thai Buddhist calendars. Gregorian, however, is the calendar most commonly used.</a:t>
            </a:r>
          </a:p>
          <a:p>
            <a:pPr lvl="0" algn="just"/>
            <a:endParaRPr lang="en-US" dirty="0">
              <a:cs typeface="Arial" pitchFamily="34" charset="0"/>
            </a:endParaRPr>
          </a:p>
          <a:p>
            <a:pPr lvl="0" algn="just"/>
            <a:r>
              <a:rPr lang="en-US" dirty="0">
                <a:cs typeface="Arial" pitchFamily="34" charset="0"/>
              </a:rPr>
              <a:t>The type of currency to be used in the project can be set in the Currency drop-down menu.</a:t>
            </a:r>
            <a:r>
              <a:rPr lang="en-US" baseline="0" dirty="0">
                <a:cs typeface="Arial" pitchFamily="34" charset="0"/>
              </a:rPr>
              <a:t> </a:t>
            </a:r>
            <a:r>
              <a:rPr lang="en-US" dirty="0">
                <a:cs typeface="Arial" pitchFamily="34" charset="0"/>
              </a:rPr>
              <a:t>There are 156 types of currency to choose from, including the U.S</a:t>
            </a:r>
            <a:r>
              <a:rPr lang="en-US" baseline="0" dirty="0">
                <a:cs typeface="Arial" pitchFamily="34" charset="0"/>
              </a:rPr>
              <a:t> D</a:t>
            </a:r>
            <a:r>
              <a:rPr lang="en-US" dirty="0">
                <a:cs typeface="Arial" pitchFamily="34" charset="0"/>
              </a:rPr>
              <a:t>ollar, Yen, and Euro.  For the purposes of this course, make sure that the currency is set to USD.</a:t>
            </a:r>
          </a:p>
          <a:p>
            <a:pPr lvl="0" algn="just"/>
            <a:endParaRPr lang="en-US" dirty="0">
              <a:cs typeface="Arial" pitchFamily="34" charset="0"/>
            </a:endParaRPr>
          </a:p>
          <a:p>
            <a:pPr lvl="0" algn="just"/>
            <a:r>
              <a:rPr lang="en-US" dirty="0">
                <a:cs typeface="Arial" pitchFamily="34" charset="0"/>
              </a:rPr>
              <a:t>The next several pages will explore the other Project Options menus. In the top portion of each page, a light gray box will highlight the area of the menu window that contains the options being discussed. </a:t>
            </a:r>
          </a:p>
          <a:p>
            <a:pPr lvl="0" algn="just"/>
            <a:endParaRPr lang="en-US" dirty="0">
              <a:cs typeface="Arial" pitchFamily="34" charset="0"/>
            </a:endParaRPr>
          </a:p>
        </p:txBody>
      </p:sp>
      <p:sp>
        <p:nvSpPr>
          <p:cNvPr id="4" name="x_PageTab"/>
          <p:cNvSpPr/>
          <p:nvPr/>
        </p:nvSpPr>
        <p:spPr>
          <a:xfrm>
            <a:off x="66294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CCBC77C-5988-4A79-A40A-2AEAAFC03E2A}"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3431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x_PageNo"/>
          <p:cNvSpPr/>
          <p:nvPr/>
        </p:nvSpPr>
        <p:spPr>
          <a:xfrm>
            <a:off x="4699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3C54E518-9AAD-4017-BA49-C92D68CFA62C}"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8795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a:xfrm>
            <a:off x="443993" y="5282938"/>
            <a:ext cx="6122416" cy="1209069"/>
          </a:xfrm>
          <a:prstGeom prst="rect">
            <a:avLst/>
          </a:prstGeom>
          <a:solidFill>
            <a:schemeClr val="bg1"/>
          </a:solidFill>
        </p:spPr>
        <p:txBody>
          <a:bodyPr lIns="86974" tIns="43487" rIns="86974" bIns="43487"/>
          <a:lstStyle/>
          <a:p>
            <a:pPr algn="just"/>
            <a:r>
              <a:rPr lang="en-US" sz="1100" dirty="0">
                <a:latin typeface="Lato" panose="020B0604020202020204" charset="0"/>
                <a:cs typeface="Arial" panose="020B0604020202020204" pitchFamily="34" charset="0"/>
              </a:rPr>
              <a:t>Available fields are selected from the drop-down, then added to the view using the </a:t>
            </a:r>
            <a:r>
              <a:rPr lang="en-US" sz="1100" i="1" dirty="0">
                <a:latin typeface="Lato" panose="020B0604020202020204" charset="0"/>
                <a:cs typeface="Arial" panose="020B0604020202020204" pitchFamily="34" charset="0"/>
              </a:rPr>
              <a:t>Show&gt;&gt; </a:t>
            </a:r>
            <a:r>
              <a:rPr lang="en-US" sz="1100" dirty="0">
                <a:latin typeface="Lato" panose="020B0604020202020204" charset="0"/>
                <a:cs typeface="Arial" panose="020B0604020202020204" pitchFamily="34" charset="0"/>
              </a:rPr>
              <a:t>button. Each row can have a different font, cell color, and pattern. The </a:t>
            </a:r>
            <a:r>
              <a:rPr lang="en-US" sz="1100" i="1" dirty="0">
                <a:latin typeface="Lato" panose="020B0604020202020204" charset="0"/>
                <a:cs typeface="Arial" panose="020B0604020202020204" pitchFamily="34" charset="0"/>
              </a:rPr>
              <a:t>Show these fields </a:t>
            </a:r>
            <a:r>
              <a:rPr lang="en-US" sz="1100" dirty="0">
                <a:latin typeface="Lato" panose="020B0604020202020204" charset="0"/>
                <a:cs typeface="Arial" panose="020B0604020202020204" pitchFamily="34" charset="0"/>
              </a:rPr>
              <a:t>menu option includes the selected field in a list of available fields that are turned on or off without going to the </a:t>
            </a:r>
            <a:r>
              <a:rPr lang="en-US" sz="1100" i="1" dirty="0">
                <a:latin typeface="Lato" panose="020B0604020202020204" charset="0"/>
                <a:cs typeface="Arial" panose="020B0604020202020204" pitchFamily="34" charset="0"/>
              </a:rPr>
              <a:t>Detail Style </a:t>
            </a:r>
            <a:r>
              <a:rPr lang="en-US" sz="1100" dirty="0">
                <a:latin typeface="Lato" panose="020B0604020202020204" charset="0"/>
                <a:cs typeface="Arial" panose="020B0604020202020204" pitchFamily="34" charset="0"/>
              </a:rPr>
              <a:t>dialog. The list of fields is shown by right-clicking on the time-phased grid and selecting fields to include. The </a:t>
            </a:r>
            <a:r>
              <a:rPr lang="en-US" sz="1100" i="1" dirty="0">
                <a:latin typeface="Lato" panose="020B0604020202020204" charset="0"/>
                <a:cs typeface="Arial" panose="020B0604020202020204" pitchFamily="34" charset="0"/>
              </a:rPr>
              <a:t>Usage Properties </a:t>
            </a:r>
            <a:r>
              <a:rPr lang="en-US" sz="1100" dirty="0">
                <a:latin typeface="Lato" panose="020B0604020202020204" charset="0"/>
                <a:cs typeface="Arial" panose="020B0604020202020204" pitchFamily="34" charset="0"/>
              </a:rPr>
              <a:t>tab provides options for specifying how data defines the display of labels and data.</a:t>
            </a:r>
          </a:p>
        </p:txBody>
      </p:sp>
      <p:pic>
        <p:nvPicPr>
          <p:cNvPr id="317450" name="x_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55" y="8533997"/>
            <a:ext cx="827502" cy="283318"/>
          </a:xfrm>
          <a:prstGeom prst="rect">
            <a:avLst/>
          </a:prstGeom>
        </p:spPr>
      </p:pic>
      <p:sp>
        <p:nvSpPr>
          <p:cNvPr id="10" name="x_PageNo"/>
          <p:cNvSpPr/>
          <p:nvPr/>
        </p:nvSpPr>
        <p:spPr>
          <a:xfrm>
            <a:off x="472360" y="8884150"/>
            <a:ext cx="1148984" cy="255659"/>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45990" rIns="0" bIns="4599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5AF7800B-FE37-415A-83A2-D764F5775156}" type="slidenum">
              <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Slide Image Placeholder 1"/>
          <p:cNvSpPr>
            <a:spLocks noGrp="1" noRot="1" noChangeAspect="1"/>
          </p:cNvSpPr>
          <p:nvPr>
            <p:ph type="sldImg" idx="2"/>
          </p:nvPr>
        </p:nvSpPr>
        <p:spPr>
          <a:xfrm>
            <a:off x="-704850" y="139700"/>
            <a:ext cx="8421688" cy="4738688"/>
          </a:xfrm>
        </p:spPr>
      </p:sp>
    </p:spTree>
    <p:extLst>
      <p:ext uri="{BB962C8B-B14F-4D97-AF65-F5344CB8AC3E}">
        <p14:creationId xmlns:p14="http://schemas.microsoft.com/office/powerpoint/2010/main" val="3470284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x_PageNo"/>
          <p:cNvSpPr/>
          <p:nvPr/>
        </p:nvSpPr>
        <p:spPr>
          <a:xfrm>
            <a:off x="52578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CECF3E6-0429-4473-A0CC-9BCA623FBB79}"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2721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x_PageNo"/>
          <p:cNvSpPr/>
          <p:nvPr/>
        </p:nvSpPr>
        <p:spPr>
          <a:xfrm>
            <a:off x="4699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CDA194F-AA40-4479-B756-C02E0C11F2FF}"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8567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8732" y="5426775"/>
            <a:ext cx="6461252" cy="356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425" tIns="40715" rIns="81425" bIns="40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Image Placeholder 1"/>
          <p:cNvSpPr>
            <a:spLocks noGrp="1" noRot="1" noChangeAspect="1"/>
          </p:cNvSpPr>
          <p:nvPr>
            <p:ph type="sldImg"/>
          </p:nvPr>
        </p:nvSpPr>
        <p:spPr>
          <a:xfrm>
            <a:off x="-723900" y="168275"/>
            <a:ext cx="8458200" cy="4759325"/>
          </a:xfrm>
        </p:spPr>
      </p:sp>
      <p:sp>
        <p:nvSpPr>
          <p:cNvPr id="3" name="Notes Placeholder 2"/>
          <p:cNvSpPr>
            <a:spLocks noGrp="1"/>
          </p:cNvSpPr>
          <p:nvPr>
            <p:ph type="body" idx="1"/>
          </p:nvPr>
        </p:nvSpPr>
        <p:spPr>
          <a:xfrm>
            <a:off x="396396" y="8397123"/>
            <a:ext cx="6217620" cy="597149"/>
          </a:xfrm>
        </p:spPr>
        <p:txBody>
          <a:bodyPr/>
          <a:lstStyle/>
          <a:p>
            <a:r>
              <a:rPr lang="en-US" dirty="0"/>
              <a:t>With Betty Smith selected, select Inspect Task, so that you can get a more in-depth look at the over-allocation for that task. </a:t>
            </a:r>
          </a:p>
        </p:txBody>
      </p:sp>
      <p:grpSp>
        <p:nvGrpSpPr>
          <p:cNvPr id="7" name="Group 6"/>
          <p:cNvGrpSpPr/>
          <p:nvPr/>
        </p:nvGrpSpPr>
        <p:grpSpPr>
          <a:xfrm>
            <a:off x="772444" y="6394438"/>
            <a:ext cx="960971" cy="1763823"/>
            <a:chOff x="515966" y="5169917"/>
            <a:chExt cx="940080" cy="1734908"/>
          </a:xfrm>
        </p:grpSpPr>
        <p:pic>
          <p:nvPicPr>
            <p:cNvPr id="4" name="Picture 2" descr="C:\Users\jporter\Pictures\hand icon1.jpg"/>
            <p:cNvPicPr>
              <a:picLocks noChangeAspect="1" noChangeArrowheads="1"/>
            </p:cNvPicPr>
            <p:nvPr/>
          </p:nvPicPr>
          <p:blipFill rotWithShape="1">
            <a:blip r:embed="rId3">
              <a:extLst>
                <a:ext uri="{28A0092B-C50C-407E-A947-70E740481C1C}">
                  <a14:useLocalDpi xmlns:a14="http://schemas.microsoft.com/office/drawing/2010/main" val="0"/>
                </a:ext>
              </a:extLst>
            </a:blip>
            <a:srcRect l="7003" t="6933" r="8525" b="11859"/>
            <a:stretch/>
          </p:blipFill>
          <p:spPr bwMode="auto">
            <a:xfrm>
              <a:off x="518672" y="6070241"/>
              <a:ext cx="937374" cy="8345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66" y="5169917"/>
              <a:ext cx="933067" cy="863951"/>
            </a:xfrm>
            <a:prstGeom prst="rect">
              <a:avLst/>
            </a:prstGeom>
          </p:spPr>
        </p:pic>
      </p:grpSp>
      <p:sp>
        <p:nvSpPr>
          <p:cNvPr id="8" name="Text Box 4"/>
          <p:cNvSpPr txBox="1">
            <a:spLocks noChangeArrowheads="1"/>
          </p:cNvSpPr>
          <p:nvPr/>
        </p:nvSpPr>
        <p:spPr bwMode="auto">
          <a:xfrm>
            <a:off x="546818" y="5572918"/>
            <a:ext cx="5916776" cy="383495"/>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4987" tIns="37493" rIns="74987" bIns="37493"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If tasks are not visible on the right side of the EdwPS Team Planner view, then select the Task tab and select the </a:t>
            </a:r>
            <a:r>
              <a:rPr kumimoji="0" lang="en-US" sz="1000" b="0" i="1" u="none" strike="noStrike" kern="1200" cap="none" spc="0" normalizeH="0" baseline="0" noProof="0" dirty="0">
                <a:ln>
                  <a:noFill/>
                </a:ln>
                <a:solidFill>
                  <a:srgbClr val="000000"/>
                </a:solidFill>
                <a:effectLst/>
                <a:uLnTx/>
                <a:uFillTx/>
                <a:latin typeface="Lato" panose="020F0502020204030203" pitchFamily="34" charset="0"/>
                <a:ea typeface="+mn-ea"/>
                <a:cs typeface="+mn-cs"/>
              </a:rPr>
              <a:t>Scroll to Task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option in the Editing group.</a:t>
            </a:r>
          </a:p>
        </p:txBody>
      </p:sp>
      <p:sp>
        <p:nvSpPr>
          <p:cNvPr id="11" name="Text Box 4"/>
          <p:cNvSpPr txBox="1">
            <a:spLocks noChangeArrowheads="1"/>
          </p:cNvSpPr>
          <p:nvPr/>
        </p:nvSpPr>
        <p:spPr bwMode="auto">
          <a:xfrm>
            <a:off x="1727516" y="6684754"/>
            <a:ext cx="4510448" cy="1153027"/>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5077" tIns="37538" rIns="75077" bIns="37538"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Follow the above step if Project Professional 2019 is installed.</a:t>
            </a:r>
          </a:p>
          <a:p>
            <a:pPr marL="0" marR="0" lvl="0" indent="0" algn="l" defTabSz="91281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l" defTabSz="91281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-and-</a:t>
            </a:r>
            <a:endPar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ctr" defTabSz="912813"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ctr" defTabSz="912813"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The Edwards toolset has NOT been installed from the training book CD.</a:t>
            </a:r>
          </a:p>
        </p:txBody>
      </p:sp>
      <p:sp>
        <p:nvSpPr>
          <p:cNvPr id="47" name="TextBox 46"/>
          <p:cNvSpPr txBox="1"/>
          <p:nvPr/>
        </p:nvSpPr>
        <p:spPr>
          <a:xfrm>
            <a:off x="815513" y="7063834"/>
            <a:ext cx="839969" cy="209755"/>
          </a:xfrm>
          <a:prstGeom prst="rect">
            <a:avLst/>
          </a:prstGeom>
          <a:solidFill>
            <a:schemeClr val="bg1"/>
          </a:solidFill>
          <a:ln>
            <a:noFill/>
          </a:ln>
        </p:spPr>
        <p:txBody>
          <a:bodyPr wrap="square" lIns="83532" tIns="41766" rIns="83532" bIns="41766"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9A04A"/>
                </a:solidFill>
                <a:effectLst/>
                <a:uLnTx/>
                <a:uFillTx/>
                <a:latin typeface="Arial" panose="020B0604020202020204" pitchFamily="34" charset="0"/>
                <a:ea typeface="+mn-ea"/>
                <a:cs typeface="Arial" panose="020B0604020202020204" pitchFamily="34" charset="0"/>
              </a:rPr>
              <a:t>Professional</a:t>
            </a:r>
          </a:p>
        </p:txBody>
      </p:sp>
      <p:sp>
        <p:nvSpPr>
          <p:cNvPr id="5" name="x_PageTab"/>
          <p:cNvSpPr/>
          <p:nvPr/>
        </p:nvSpPr>
        <p:spPr>
          <a:xfrm>
            <a:off x="6629400" y="38227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sp>
        <p:nvSpPr>
          <p:cNvPr id="10"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239CB5D-CF9B-4F9F-8379-5142A3F0A2C9}"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0533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5364" y="5438394"/>
            <a:ext cx="6496304" cy="2225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425" tIns="40715" rIns="81425" bIns="40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Image Placeholder 1"/>
          <p:cNvSpPr>
            <a:spLocks noGrp="1" noRot="1" noChangeAspect="1"/>
          </p:cNvSpPr>
          <p:nvPr>
            <p:ph type="sldImg"/>
          </p:nvPr>
        </p:nvSpPr>
        <p:spPr>
          <a:xfrm>
            <a:off x="-723900" y="168275"/>
            <a:ext cx="8458200" cy="4759325"/>
          </a:xfrm>
        </p:spPr>
      </p:sp>
      <p:sp>
        <p:nvSpPr>
          <p:cNvPr id="6" name="Text Box 4"/>
          <p:cNvSpPr txBox="1">
            <a:spLocks noChangeArrowheads="1"/>
          </p:cNvSpPr>
          <p:nvPr/>
        </p:nvSpPr>
        <p:spPr bwMode="auto">
          <a:xfrm>
            <a:off x="606668" y="5703483"/>
            <a:ext cx="5797099" cy="691271"/>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4987" tIns="37493" rIns="74987" bIns="37493"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For this exercise, we chose to reschedule Sharon Ebbs’ Design Part C task, however, other tasks (e.g., Design Part A) could have been chosen and rescheduled to see if a more favorable result could be obtained.  In order to reverse the rescheduling of one or more tasks in the Team Planner, use the Undo button in the Quick Access Toolbar, located in the upper left of the application (above the tabs).</a:t>
            </a:r>
          </a:p>
        </p:txBody>
      </p:sp>
      <p:sp>
        <p:nvSpPr>
          <p:cNvPr id="10" name="Text Box 4"/>
          <p:cNvSpPr txBox="1">
            <a:spLocks noChangeArrowheads="1"/>
          </p:cNvSpPr>
          <p:nvPr/>
        </p:nvSpPr>
        <p:spPr bwMode="auto">
          <a:xfrm>
            <a:off x="1632139" y="7017606"/>
            <a:ext cx="4510448" cy="229697"/>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5077" tIns="37538" rIns="75077" bIns="37538"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Follow the above step if Project Professional 2019 is installed.</a:t>
            </a:r>
          </a:p>
        </p:txBody>
      </p:sp>
      <p:grpSp>
        <p:nvGrpSpPr>
          <p:cNvPr id="9" name="Group 8"/>
          <p:cNvGrpSpPr/>
          <p:nvPr/>
        </p:nvGrpSpPr>
        <p:grpSpPr>
          <a:xfrm>
            <a:off x="678341" y="6691594"/>
            <a:ext cx="953804" cy="878350"/>
            <a:chOff x="841832" y="7144211"/>
            <a:chExt cx="953802" cy="87835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32" y="7144211"/>
              <a:ext cx="953802" cy="878350"/>
            </a:xfrm>
            <a:prstGeom prst="rect">
              <a:avLst/>
            </a:prstGeom>
          </p:spPr>
        </p:pic>
        <p:sp>
          <p:nvSpPr>
            <p:cNvPr id="12" name="TextBox 11"/>
            <p:cNvSpPr txBox="1"/>
            <p:nvPr/>
          </p:nvSpPr>
          <p:spPr>
            <a:xfrm>
              <a:off x="935776" y="7837694"/>
              <a:ext cx="765914" cy="123111"/>
            </a:xfrm>
            <a:prstGeom prst="rect">
              <a:avLst/>
            </a:prstGeom>
            <a:solidFill>
              <a:schemeClr val="bg1"/>
            </a:solid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9A04A"/>
                  </a:solidFill>
                  <a:effectLst/>
                  <a:uLnTx/>
                  <a:uFillTx/>
                  <a:latin typeface="Arial" panose="020B0604020202020204" pitchFamily="34" charset="0"/>
                  <a:ea typeface="+mn-ea"/>
                  <a:cs typeface="Arial" panose="020B0604020202020204" pitchFamily="34" charset="0"/>
                </a:rPr>
                <a:t>Professional</a:t>
              </a:r>
            </a:p>
          </p:txBody>
        </p:sp>
      </p:grpSp>
      <p:sp>
        <p:nvSpPr>
          <p:cNvPr id="3" name="x_PageTab"/>
          <p:cNvSpPr/>
          <p:nvPr/>
        </p:nvSpPr>
        <p:spPr>
          <a:xfrm>
            <a:off x="-774700" y="38227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sp>
        <p:nvSpPr>
          <p:cNvPr id="4"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56AC7AB-DD5A-4167-909D-906CB25F3312}"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7117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x_PageNo"/>
          <p:cNvSpPr/>
          <p:nvPr/>
        </p:nvSpPr>
        <p:spPr>
          <a:xfrm>
            <a:off x="5257800" y="88265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89AB08C-D13B-4A40-9A83-C826F5BEC641}"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5264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68275"/>
            <a:ext cx="8458200" cy="4759325"/>
          </a:xfrm>
        </p:spPr>
      </p:sp>
      <p:sp>
        <p:nvSpPr>
          <p:cNvPr id="3" name="Notes Placeholder 2"/>
          <p:cNvSpPr>
            <a:spLocks noGrp="1"/>
          </p:cNvSpPr>
          <p:nvPr>
            <p:ph type="body" idx="1"/>
          </p:nvPr>
        </p:nvSpPr>
        <p:spPr>
          <a:xfrm>
            <a:off x="396406" y="5528676"/>
            <a:ext cx="6217620" cy="1002046"/>
          </a:xfrm>
          <a:solidFill>
            <a:schemeClr val="bg1"/>
          </a:solidFill>
        </p:spPr>
        <p:txBody>
          <a:bodyPr/>
          <a:lstStyle/>
          <a:p>
            <a:pPr algn="just"/>
            <a:r>
              <a:rPr lang="en-US" dirty="0">
                <a:cs typeface="Arial" panose="020B0604020202020204" pitchFamily="34" charset="0"/>
              </a:rPr>
              <a:t>Burndown shows the trend of completed and remaining work over a specified time period. Burn rate provides calculations of the completed and required rate of work, based on the specified time period. In addition, a chart shows the amount of completed and remaining work that is assigned to team members. You can view the Burndown and Burn Rate report based on hours worked or number of work items that have been resolved and closed.</a:t>
            </a:r>
          </a:p>
        </p:txBody>
      </p:sp>
      <p:sp>
        <p:nvSpPr>
          <p:cNvPr id="4" name="x_PageTab"/>
          <p:cNvSpPr/>
          <p:nvPr/>
        </p:nvSpPr>
        <p:spPr>
          <a:xfrm>
            <a:off x="-774700" y="54737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7</a:t>
            </a:r>
          </a:p>
        </p:txBody>
      </p:sp>
      <p:sp>
        <p:nvSpPr>
          <p:cNvPr id="5"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6BC172D7-5258-4C67-9ECB-4090D65714ED}"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6972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732" y="5426774"/>
            <a:ext cx="6426200" cy="697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425" tIns="40715" rIns="81425" bIns="4071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lide Image Placeholder 1"/>
          <p:cNvSpPr>
            <a:spLocks noGrp="1" noRot="1" noChangeAspect="1"/>
          </p:cNvSpPr>
          <p:nvPr>
            <p:ph type="sldImg"/>
          </p:nvPr>
        </p:nvSpPr>
        <p:spPr>
          <a:xfrm>
            <a:off x="-723900" y="168275"/>
            <a:ext cx="8458200" cy="4759325"/>
          </a:xfrm>
        </p:spPr>
      </p:sp>
      <p:sp>
        <p:nvSpPr>
          <p:cNvPr id="4" name="Text Box 4"/>
          <p:cNvSpPr txBox="1">
            <a:spLocks noChangeArrowheads="1"/>
          </p:cNvSpPr>
          <p:nvPr/>
        </p:nvSpPr>
        <p:spPr bwMode="auto">
          <a:xfrm>
            <a:off x="708016" y="5555038"/>
            <a:ext cx="5594396" cy="229607"/>
          </a:xfrm>
          <a:prstGeom prst="rect">
            <a:avLst/>
          </a:prstGeom>
          <a:solidFill>
            <a:srgbClr val="BFDF6E"/>
          </a:solidFill>
          <a:ln w="19050">
            <a:solidFill>
              <a:srgbClr val="000066"/>
            </a:solidFill>
            <a:miter lim="800000"/>
            <a:headEnd/>
            <a:tailEnd/>
          </a:ln>
          <a:effectLst>
            <a:outerShdw dist="35921" dir="2700000" algn="ctr" rotWithShape="0">
              <a:schemeClr val="bg2"/>
            </a:outerShdw>
          </a:effectLst>
        </p:spPr>
        <p:txBody>
          <a:bodyPr wrap="square" lIns="74987" tIns="37493" rIns="74987" bIns="37493"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20242"/>
                </a:solidFill>
                <a:effectLst/>
                <a:uLnTx/>
                <a:uFillTx/>
                <a:latin typeface="Lato" panose="020F0502020204030203" pitchFamily="34" charset="0"/>
                <a:ea typeface="+mn-ea"/>
                <a:cs typeface="+mn-cs"/>
              </a:rPr>
              <a:t>Note</a:t>
            </a:r>
            <a:r>
              <a:rPr kumimoji="0" lang="en-US" sz="10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a:t>
            </a:r>
            <a:r>
              <a:rPr kumimoji="0" lang="en-US" sz="1000" b="0"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Visio Templates will be displayed only when Microsoft Visio is installed.</a:t>
            </a:r>
          </a:p>
        </p:txBody>
      </p:sp>
      <p:sp>
        <p:nvSpPr>
          <p:cNvPr id="3" name="x_PageTab"/>
          <p:cNvSpPr/>
          <p:nvPr/>
        </p:nvSpPr>
        <p:spPr>
          <a:xfrm>
            <a:off x="-774700" y="54737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7</a:t>
            </a:r>
          </a:p>
        </p:txBody>
      </p:sp>
      <p:sp>
        <p:nvSpPr>
          <p:cNvPr id="5"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AC634424-192E-41D3-9312-F291EACB2DF5}"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0614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606060"/>
                </a:solidFill>
                <a:effectLst/>
                <a:latin typeface="Source Sans Pro" panose="020B0503030403020204" pitchFamily="34" charset="0"/>
              </a:rPr>
              <a:t>Satya Narayan Dash is a management professional, coach, and author of multiple books. Under his guidance, over 2,000 professionals have successfully cracked PMP, ACP, RMP, and CAPM examinations – in fact, there are over 100 documented success stories written by these professionals. His course, PMP Live Lessons – Guaranteed Pass, has made many successful PMPs, and he’s recently launched RMP Live Lessons – Guaranteed Pass and ACP Live Lessons – Guaranteed Pass. His web presence is at </a:t>
            </a:r>
            <a:r>
              <a:rPr lang="en-US" b="1" i="0" u="none" strike="noStrike" dirty="0">
                <a:solidFill>
                  <a:srgbClr val="EE3A43"/>
                </a:solidFill>
                <a:effectLst/>
                <a:latin typeface="Source Sans Pro" panose="020B0503030403020204" pitchFamily="34" charset="0"/>
                <a:hlinkClick r:id="rId3"/>
              </a:rPr>
              <a:t>https://managementyogi.com</a:t>
            </a:r>
            <a:r>
              <a:rPr lang="en-US" b="1" i="0" dirty="0">
                <a:solidFill>
                  <a:srgbClr val="606060"/>
                </a:solidFill>
                <a:effectLst/>
                <a:latin typeface="Source Sans Pro" panose="020B0503030403020204" pitchFamily="34" charset="0"/>
              </a:rPr>
              <a:t>, and he can be contacted via email at </a:t>
            </a:r>
            <a:r>
              <a:rPr lang="en-US" b="1" i="0" u="none" strike="noStrike" dirty="0">
                <a:solidFill>
                  <a:srgbClr val="EE3A43"/>
                </a:solidFill>
                <a:effectLst/>
                <a:latin typeface="Source Sans Pro" panose="020B0503030403020204" pitchFamily="34" charset="0"/>
                <a:hlinkClick r:id="rId4"/>
              </a:rPr>
              <a:t>managementyogi@gmail.com</a:t>
            </a:r>
            <a:r>
              <a:rPr lang="en-US" b="1" i="0" dirty="0">
                <a:solidFill>
                  <a:srgbClr val="606060"/>
                </a:solidFill>
                <a:effectLst/>
                <a:latin typeface="Source Sans Pro" panose="020B0503030403020204" pitchFamily="34" charset="0"/>
              </a:rPr>
              <a:t>.</a:t>
            </a:r>
          </a:p>
          <a:p>
            <a:br>
              <a:rPr lang="en-US" b="1" dirty="0"/>
            </a:br>
            <a:endParaRPr lang="en-US" b="1" i="0" dirty="0">
              <a:solidFill>
                <a:srgbClr val="999999"/>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EF141D3-1588-4202-A099-85EF39FD312B}" type="slidenum">
              <a:rPr lang="en-US" smtClean="0"/>
              <a:t>48</a:t>
            </a:fld>
            <a:endParaRPr lang="en-US"/>
          </a:p>
        </p:txBody>
      </p:sp>
    </p:spTree>
    <p:extLst>
      <p:ext uri="{BB962C8B-B14F-4D97-AF65-F5344CB8AC3E}">
        <p14:creationId xmlns:p14="http://schemas.microsoft.com/office/powerpoint/2010/main" val="210941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406" y="5528703"/>
            <a:ext cx="6217620" cy="2140855"/>
          </a:xfrm>
          <a:solidFill>
            <a:schemeClr val="bg1"/>
          </a:solidFill>
        </p:spPr>
        <p:txBody>
          <a:bodyPr/>
          <a:lstStyle/>
          <a:p>
            <a:pPr algn="just"/>
            <a:r>
              <a:rPr lang="en-US" dirty="0">
                <a:cs typeface="Arial" pitchFamily="34" charset="0"/>
              </a:rPr>
              <a:t>The U.S. Federal Government’s fiscal year begins</a:t>
            </a:r>
            <a:r>
              <a:rPr lang="en-US" baseline="0" dirty="0">
                <a:cs typeface="Arial" pitchFamily="34" charset="0"/>
              </a:rPr>
              <a:t> </a:t>
            </a:r>
            <a:r>
              <a:rPr lang="en-US" dirty="0">
                <a:cs typeface="Arial" pitchFamily="34" charset="0"/>
              </a:rPr>
              <a:t>October</a:t>
            </a:r>
            <a:r>
              <a:rPr lang="en-US" baseline="0" dirty="0">
                <a:cs typeface="Arial" pitchFamily="34" charset="0"/>
              </a:rPr>
              <a:t> </a:t>
            </a:r>
            <a:r>
              <a:rPr lang="en-US" dirty="0">
                <a:cs typeface="Arial" pitchFamily="34" charset="0"/>
              </a:rPr>
              <a:t>1</a:t>
            </a:r>
            <a:r>
              <a:rPr lang="en-US" baseline="0" dirty="0">
                <a:cs typeface="Arial" pitchFamily="34" charset="0"/>
              </a:rPr>
              <a:t> </a:t>
            </a:r>
            <a:r>
              <a:rPr lang="en-US" dirty="0">
                <a:cs typeface="Arial" pitchFamily="34" charset="0"/>
              </a:rPr>
              <a:t>and runs through September 30 of the following year. For example, fiscal year 2019 started October 1, 2018 and ended September 30, 2019. Many private companies follow the calendar year, beginning on January 1 of a year and running through December 31 of the same year. For budgeting and financial reporting reasons, it is important to know which type of fiscal year your project is using.</a:t>
            </a:r>
          </a:p>
          <a:p>
            <a:pPr algn="just"/>
            <a:endParaRPr lang="en-US" dirty="0">
              <a:cs typeface="Arial" pitchFamily="34" charset="0"/>
            </a:endParaRPr>
          </a:p>
          <a:p>
            <a:pPr algn="just"/>
            <a:r>
              <a:rPr lang="en-US" dirty="0">
                <a:cs typeface="Arial" pitchFamily="34" charset="0"/>
              </a:rPr>
              <a:t>Work hours and times for the days, weeks, and months can be changed here, as well. These options can be changed for a specific project or for all projects, using the drop-down menu under Calendar options for this project. Working times may be changed because employees have different work times on different days, depending on the type of industry or project on which you are working. </a:t>
            </a:r>
          </a:p>
        </p:txBody>
      </p:sp>
      <p:sp>
        <p:nvSpPr>
          <p:cNvPr id="4" name="x_PageTab"/>
          <p:cNvSpPr/>
          <p:nvPr/>
        </p:nvSpPr>
        <p:spPr>
          <a:xfrm>
            <a:off x="-7747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BAF9E7AF-FFFD-4D15-A27B-39A324C9C51D}"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073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406" y="5528685"/>
            <a:ext cx="6217620" cy="1548209"/>
          </a:xfrm>
          <a:solidFill>
            <a:schemeClr val="bg1"/>
          </a:solidFill>
        </p:spPr>
        <p:txBody>
          <a:bodyPr/>
          <a:lstStyle/>
          <a:p>
            <a:pPr lvl="0" algn="just"/>
            <a:r>
              <a:rPr lang="en-US" dirty="0">
                <a:cs typeface="Arial" pitchFamily="34" charset="0"/>
              </a:rPr>
              <a:t>Auto-scheduled tasks are scheduled from the project start date or the current date, but starting on the project start date is recommended. </a:t>
            </a:r>
          </a:p>
          <a:p>
            <a:pPr lvl="0" algn="just"/>
            <a:endParaRPr lang="en-US" dirty="0">
              <a:cs typeface="Arial" pitchFamily="34" charset="0"/>
            </a:endParaRPr>
          </a:p>
          <a:p>
            <a:pPr lvl="0" algn="just"/>
            <a:r>
              <a:rPr lang="en-US" dirty="0">
                <a:cs typeface="Arial" pitchFamily="34" charset="0"/>
              </a:rPr>
              <a:t>Resource assignments can be shown as a decimal (.50) or as a percentage (50%) by selecting an option in the units drop-down menu.</a:t>
            </a:r>
          </a:p>
          <a:p>
            <a:pPr lvl="0" algn="just"/>
            <a:endParaRPr lang="en-US" dirty="0">
              <a:cs typeface="Arial" pitchFamily="34" charset="0"/>
            </a:endParaRPr>
          </a:p>
          <a:p>
            <a:pPr lvl="0" algn="just"/>
            <a:r>
              <a:rPr lang="en-US" dirty="0">
                <a:cs typeface="Arial" pitchFamily="34" charset="0"/>
              </a:rPr>
              <a:t>Other scheduling options can be set for all projects or for the current project only. Duration and work can be entered in days and hours and the default task type can be set. </a:t>
            </a:r>
          </a:p>
          <a:p>
            <a:pPr algn="just"/>
            <a:endParaRPr lang="en-US" dirty="0"/>
          </a:p>
          <a:p>
            <a:pPr algn="just"/>
            <a:endParaRPr lang="en-US" dirty="0"/>
          </a:p>
        </p:txBody>
      </p:sp>
      <p:sp>
        <p:nvSpPr>
          <p:cNvPr id="4" name="x_PageTab"/>
          <p:cNvSpPr/>
          <p:nvPr/>
        </p:nvSpPr>
        <p:spPr>
          <a:xfrm>
            <a:off x="66294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BA154A5-EAC5-42BB-9A9E-7B14338F1ACB}"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135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3375" y="5386166"/>
            <a:ext cx="6448189" cy="3767725"/>
          </a:xfrm>
          <a:solidFill>
            <a:schemeClr val="bg1"/>
          </a:solidFill>
        </p:spPr>
        <p:txBody>
          <a:bodyPr/>
          <a:lstStyle/>
          <a:p>
            <a:r>
              <a:rPr lang="en-US" dirty="0">
                <a:cs typeface="Arial" pitchFamily="34" charset="0"/>
              </a:rPr>
              <a:t>In Project, Units represent the amount (as a percentage) of a resource’s (person’s) time that is dedicated to a particular task. Work is the number of actual working hours needed to complete the particular task. Duration is a measurement of time, on a calendar, that will be needed to complete a task. Be careful not to confuse Work and Duration. It may take 12 hours of </a:t>
            </a:r>
            <a:r>
              <a:rPr lang="en-US" i="1" dirty="0">
                <a:cs typeface="Arial" pitchFamily="34" charset="0"/>
              </a:rPr>
              <a:t>work</a:t>
            </a:r>
            <a:r>
              <a:rPr lang="en-US" dirty="0">
                <a:cs typeface="Arial" pitchFamily="34" charset="0"/>
              </a:rPr>
              <a:t> to complete a task, but if you are </a:t>
            </a:r>
            <a:r>
              <a:rPr lang="en-US" i="1" dirty="0">
                <a:cs typeface="Arial" pitchFamily="34" charset="0"/>
              </a:rPr>
              <a:t>working</a:t>
            </a:r>
            <a:r>
              <a:rPr lang="en-US" dirty="0">
                <a:cs typeface="Arial" pitchFamily="34" charset="0"/>
              </a:rPr>
              <a:t> on it 4 hours per day only, the task will have a </a:t>
            </a:r>
            <a:r>
              <a:rPr lang="en-US" i="1" dirty="0">
                <a:cs typeface="Arial" pitchFamily="34" charset="0"/>
              </a:rPr>
              <a:t>duration</a:t>
            </a:r>
            <a:r>
              <a:rPr lang="en-US" dirty="0">
                <a:cs typeface="Arial" pitchFamily="34" charset="0"/>
              </a:rPr>
              <a:t> of 3 days (3 days x 4 hours/day = 12 hours).  </a:t>
            </a:r>
          </a:p>
          <a:p>
            <a:endParaRPr lang="en-US" dirty="0">
              <a:cs typeface="Arial" pitchFamily="34" charset="0"/>
            </a:endParaRPr>
          </a:p>
          <a:p>
            <a:pPr algn="just"/>
            <a:r>
              <a:rPr lang="en-US" dirty="0">
                <a:cs typeface="Arial" pitchFamily="34" charset="0"/>
              </a:rPr>
              <a:t>The Default Task Type option, pictured on the previous page, allows you to set one of these variables as fixed. In the previous paragraph, the resource can be fixed at working 4 hours per day (or 50% of an 8-hour work day) only, the task can be fixed at 12 hours of work, or the duration can be fixed at 3 days. Changes in one factor will affect the other, unfixed factor. How the other factor is affected is pictured above. For example, if a person’s dedication to a task is fixed (Fixed Units), any increase in work will increase the duration (i.e., if 12 hours of work is increased to 24 hours of work, with only 4 hours per day of dedication [Units = 50%], it will take 6 days to complete). If work is decreased, the duration is decreased also. If the Work is fixed (Fixed Work), an increase in dedication, or units, will decrease the duration (i.e., 12 hours of work being performed for 8 hours per day will be completed in 1.5 days).  If the units, or dedication, is decreased, the duration will increase. If the Duration is fixed (Fixed Duration), increases in units or dedication will result in more work being expended on a task (i.e., if a person’s dedication is changed from 4 hours per day [50%] to 8 hours per day [100%], that person’s work hours will increase from 12 to 24 during a 3-day period). The duration remains the same, but the hours spent on the task during that time increase or decrease, depending upon the percent of the resource’s dedication.</a:t>
            </a:r>
          </a:p>
          <a:p>
            <a:endParaRPr lang="en-US" dirty="0"/>
          </a:p>
          <a:p>
            <a:endParaRPr lang="en-US" dirty="0"/>
          </a:p>
        </p:txBody>
      </p:sp>
      <p:sp>
        <p:nvSpPr>
          <p:cNvPr id="4" name="x_PageTab"/>
          <p:cNvSpPr/>
          <p:nvPr/>
        </p:nvSpPr>
        <p:spPr>
          <a:xfrm>
            <a:off x="-7747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06A036C-1537-4189-B4A3-DE37FA404EF9}"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785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406" y="5528675"/>
            <a:ext cx="6217620" cy="2442988"/>
          </a:xfrm>
          <a:solidFill>
            <a:schemeClr val="bg1"/>
          </a:solidFill>
        </p:spPr>
        <p:txBody>
          <a:bodyPr/>
          <a:lstStyle/>
          <a:p>
            <a:pPr algn="just"/>
            <a:r>
              <a:rPr lang="en-US" dirty="0">
                <a:cs typeface="Arial" pitchFamily="34" charset="0"/>
              </a:rPr>
              <a:t>Sometimes, it is necessary to change the fixed variable in a task (either Units, Work, or Duration). When that fixed variable is changed,</a:t>
            </a:r>
            <a:r>
              <a:rPr lang="en-US" baseline="0" dirty="0">
                <a:cs typeface="Arial" pitchFamily="34" charset="0"/>
              </a:rPr>
              <a:t> </a:t>
            </a:r>
            <a:r>
              <a:rPr lang="en-US" dirty="0">
                <a:cs typeface="Arial" pitchFamily="34" charset="0"/>
              </a:rPr>
              <a:t>Project will recalculate the schedule automatically. However, its recalculations are based upon a predetermined prioritization of the three variables.  In essence, as listed above, Project will want to change Duration before it changes Work or Units. The last thing that Project will want to change is Units or dedication. In a real working environment, this makes sense. If a task requires more hours (Work), you will want an extra day of work (Duration), as opposed to working a longer day (Units).  </a:t>
            </a:r>
          </a:p>
          <a:p>
            <a:pPr algn="just"/>
            <a:endParaRPr lang="en-US" dirty="0">
              <a:cs typeface="Arial" pitchFamily="34" charset="0"/>
            </a:endParaRPr>
          </a:p>
          <a:p>
            <a:pPr algn="just"/>
            <a:r>
              <a:rPr lang="en-US" dirty="0">
                <a:cs typeface="Arial" pitchFamily="34" charset="0"/>
              </a:rPr>
              <a:t>Please review the chart in the top portion of the next page and follow along with the examples in the bottom portion.  Remember, all of these calculations are allowing you to look behind the scenes of how Project calculates tasks and changes to these tasks.  You will not have to do these calculations yourself; the tool will do that for you. Next, prioritization of variables affecting a schedule is explored. </a:t>
            </a:r>
          </a:p>
          <a:p>
            <a:pPr algn="just"/>
            <a:endParaRPr lang="en-US" dirty="0">
              <a:cs typeface="Arial" pitchFamily="34" charset="0"/>
            </a:endParaRPr>
          </a:p>
          <a:p>
            <a:pPr algn="just"/>
            <a:endParaRPr lang="en-US" dirty="0"/>
          </a:p>
        </p:txBody>
      </p:sp>
      <p:sp>
        <p:nvSpPr>
          <p:cNvPr id="4" name="x_PageTab"/>
          <p:cNvSpPr/>
          <p:nvPr/>
        </p:nvSpPr>
        <p:spPr>
          <a:xfrm>
            <a:off x="66294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2F55FE4-8E00-4E66-BBDC-5DCE0AC455E4}"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861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7423" y="5368960"/>
            <a:ext cx="6263483" cy="3620019"/>
          </a:xfrm>
          <a:solidFill>
            <a:schemeClr val="bg1"/>
          </a:solidFill>
        </p:spPr>
        <p:txBody>
          <a:bodyPr/>
          <a:lstStyle/>
          <a:p>
            <a:r>
              <a:rPr lang="en-US" dirty="0">
                <a:cs typeface="Arial" pitchFamily="34" charset="0"/>
              </a:rPr>
              <a:t>For example, assume that a resource, Randy Cobbs, is assigned to Task 1 for 40 hours and is working full time (Units = 100%), or 8 hours a day, and the task default is set to Fixed Units. If Randy’s dedication was changed from 100% to 50% manually, Project will start with the lowest priority variable – Duration. In this case, Randy would only spend 4 hours per day working on Task 1 and would, therefore, take 10 days (4 hours/day x 10 days = 40 hours) to complete the task. However, in the case where Units is a fixed variable, a manual change in the Work or the Duration will affect the other variable (Duration or Work). If work were increased from 40 to 80 hours (with Units as the fixed variable), Project would change the Duration of the task (again, from 5 to 10 days), while leaving Units alone. If the Duration is changed, the Work will change correspondingly. Units will not change.</a:t>
            </a:r>
          </a:p>
          <a:p>
            <a:endParaRPr lang="en-US" dirty="0">
              <a:cs typeface="Arial" pitchFamily="34" charset="0"/>
            </a:endParaRPr>
          </a:p>
          <a:p>
            <a:r>
              <a:rPr lang="en-US" dirty="0">
                <a:cs typeface="Arial" pitchFamily="34" charset="0"/>
              </a:rPr>
              <a:t>In the other variations listed above, keep in mind that Project will change the Units as a last resort. If Work is fixed, Project will change Units only if the Duration is altered manually (i.e., if 40 hours of work is scheduled over 10 days at 50% dedication 4 hours/day and you change the Duration to 5 days, Project will increase Units to 100%, so 40 hours of work can be done in 5 days – 8 hours/day x 5 days = 40 hours). If Duration is fixed, Project will change Units only if Work is altered manually (i.e., if 20 hours of work is scheduled over 5 days with 50% dedication and you change Work to 40 hours, Project will increase Units to 100% so that 40 hours of work can be done in 5 days). In any other scenario, Project will automatically lengthen or shorten Duration, depending on manual updates to either Units or Work. If Project cannot alter the Duration (if it is fixed or if it has been manually updated), it will automatically adjust the Work to correspond with Duration and Units.</a:t>
            </a:r>
          </a:p>
          <a:p>
            <a:endParaRPr lang="en-US" dirty="0">
              <a:cs typeface="Arial" pitchFamily="34" charset="0"/>
            </a:endParaRPr>
          </a:p>
          <a:p>
            <a:endParaRPr lang="en-US" dirty="0"/>
          </a:p>
        </p:txBody>
      </p:sp>
      <p:sp>
        <p:nvSpPr>
          <p:cNvPr id="2" name="Slide Image Placeholder 1"/>
          <p:cNvSpPr>
            <a:spLocks noGrp="1" noRot="1" noChangeAspect="1"/>
          </p:cNvSpPr>
          <p:nvPr>
            <p:ph type="sldImg"/>
          </p:nvPr>
        </p:nvSpPr>
        <p:spPr/>
      </p:sp>
      <p:sp>
        <p:nvSpPr>
          <p:cNvPr id="4" name="x_PageTab"/>
          <p:cNvSpPr/>
          <p:nvPr/>
        </p:nvSpPr>
        <p:spPr>
          <a:xfrm>
            <a:off x="-7747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
        <p:nvSpPr>
          <p:cNvPr id="5" name="x_PageNo"/>
          <p:cNvSpPr/>
          <p:nvPr/>
        </p:nvSpPr>
        <p:spPr>
          <a:xfrm>
            <a:off x="4699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9B384A4A-41E9-4D07-8878-4EAC4EDB6D7A}" type="slidenum">
              <a:rPr kumimoji="0" 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565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6406" y="5528701"/>
            <a:ext cx="6217620" cy="3581797"/>
          </a:xfrm>
          <a:solidFill>
            <a:schemeClr val="bg1"/>
          </a:solidFill>
        </p:spPr>
        <p:txBody>
          <a:bodyPr/>
          <a:lstStyle/>
          <a:p>
            <a:pPr algn="just"/>
            <a:r>
              <a:rPr lang="en-US" dirty="0">
                <a:cs typeface="Arial" pitchFamily="34" charset="0"/>
              </a:rPr>
              <a:t>Another default option in the Schedule Options window is New Tasks are Effort Driven. This option, as outlined above, affects Project calculations only after a resource (or resources) have been assigned to the task.  The task’s work will remain the same, but the distribution of work between the resources that are added or removed from the task will change with each alteration.</a:t>
            </a:r>
          </a:p>
          <a:p>
            <a:pPr algn="just"/>
            <a:endParaRPr lang="en-US" dirty="0">
              <a:cs typeface="Arial" pitchFamily="34" charset="0"/>
            </a:endParaRPr>
          </a:p>
          <a:p>
            <a:pPr algn="just"/>
            <a:r>
              <a:rPr lang="en-US" dirty="0">
                <a:cs typeface="Arial" pitchFamily="34" charset="0"/>
              </a:rPr>
              <a:t>For example, let’s assume Task 1 will require 40 hours of work, has Fixed Units (or dedication) and Randy Cobbs has been assigned to the task full-time (Units = 100%). Project has calculated the Duration to be 5 days (8 hours/day x 5 days = 40 hours). If Randy has worked 8 hours on the task already and has 32 hours remaining when we add another resource (Sharon Ebbs), Project looks to see if the task is Effort Driven. If it is turned ON, Project will not change the Units (or dedication) of each resource. Instead, the Remaining Work of 32 hours will be divided evenly between Randy and Sharon (16 hours each) and the duration of 5 days will be reduced to 3 days, since Randy’s 16 hours and Sharon’s 16 hours can be completed at the same time. Effort Driven being turned ON emulates the real world better. In most cases, the reason that a Project Manager adds a resource to a task is to decrease the duration of the task.</a:t>
            </a:r>
          </a:p>
          <a:p>
            <a:pPr algn="just"/>
            <a:endParaRPr lang="en-US" dirty="0">
              <a:cs typeface="Arial" pitchFamily="34" charset="0"/>
            </a:endParaRPr>
          </a:p>
          <a:p>
            <a:pPr algn="just"/>
            <a:r>
              <a:rPr lang="en-US" dirty="0">
                <a:cs typeface="Arial" pitchFamily="34" charset="0"/>
              </a:rPr>
              <a:t>Please take a moment to examine the chart in the top portion of the next page and the examples in the bottom portion.</a:t>
            </a:r>
          </a:p>
        </p:txBody>
      </p:sp>
      <p:sp>
        <p:nvSpPr>
          <p:cNvPr id="4" name="x_PageTab"/>
          <p:cNvSpPr/>
          <p:nvPr/>
        </p:nvSpPr>
        <p:spPr>
          <a:xfrm>
            <a:off x="6629400" y="1346200"/>
            <a:ext cx="1143000" cy="774700"/>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2400" b="1">
                <a:solidFill>
                  <a:schemeClr val="bg1"/>
                </a:solidFill>
                <a:latin typeface="Arial" panose="020B0604020202020204" pitchFamily="34" charset="0"/>
              </a:rPr>
              <a:t>2</a:t>
            </a:r>
          </a:p>
        </p:txBody>
      </p:sp>
      <p:sp>
        <p:nvSpPr>
          <p:cNvPr id="5" name="x_PageNo"/>
          <p:cNvSpPr/>
          <p:nvPr/>
        </p:nvSpPr>
        <p:spPr>
          <a:xfrm>
            <a:off x="5397500" y="8978900"/>
            <a:ext cx="1143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fld id="{E71498D2-1633-4D13-9E36-B1EB76B086C0}" type="slidenum">
              <a:rPr lang="en-US" sz="1000" i="1" smtClean="0">
                <a:solidFill>
                  <a:srgbClr val="000000"/>
                </a:solidFill>
                <a:latin typeface="Arial" panose="020B0604020202020204" pitchFamily="34" charset="0"/>
              </a:rPr>
              <a:pPr algn="r"/>
              <a:t>11</a:t>
            </a:fld>
            <a:endParaRPr lang="en-US" sz="1000" i="1">
              <a:solidFill>
                <a:srgbClr val="000000"/>
              </a:solidFill>
              <a:latin typeface="Arial" panose="020B0604020202020204" pitchFamily="34" charset="0"/>
            </a:endParaRPr>
          </a:p>
        </p:txBody>
      </p:sp>
    </p:spTree>
    <p:extLst>
      <p:ext uri="{BB962C8B-B14F-4D97-AF65-F5344CB8AC3E}">
        <p14:creationId xmlns:p14="http://schemas.microsoft.com/office/powerpoint/2010/main" val="329339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twitter.com/edwps" TargetMode="External"/><Relationship Id="rId1" Type="http://schemas.openxmlformats.org/officeDocument/2006/relationships/slideMaster" Target="../slideMasters/slideMaster2.xml"/><Relationship Id="rId6" Type="http://schemas.openxmlformats.org/officeDocument/2006/relationships/hyperlink" Target="https://www.linkedin.com/company/393114?trk=prof-0-ovw-curr_pos" TargetMode="External"/><Relationship Id="rId5" Type="http://schemas.openxmlformats.org/officeDocument/2006/relationships/image" Target="../media/image9.png"/><Relationship Id="rId4" Type="http://schemas.openxmlformats.org/officeDocument/2006/relationships/hyperlink" Target="https://www.facebook.com/EdwPS/"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twitter.com/edwps" TargetMode="External"/><Relationship Id="rId1" Type="http://schemas.openxmlformats.org/officeDocument/2006/relationships/slideMaster" Target="../slideMasters/slideMaster2.xml"/><Relationship Id="rId6" Type="http://schemas.openxmlformats.org/officeDocument/2006/relationships/hyperlink" Target="https://www.linkedin.com/company/393114?trk=prof-0-ovw-curr_pos" TargetMode="External"/><Relationship Id="rId5" Type="http://schemas.openxmlformats.org/officeDocument/2006/relationships/image" Target="../media/image9.png"/><Relationship Id="rId4" Type="http://schemas.openxmlformats.org/officeDocument/2006/relationships/hyperlink" Target="https://www.facebook.com/EdwPS/"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051" y="1068369"/>
            <a:ext cx="18307050" cy="6028863"/>
          </a:xfrm>
          <a:prstGeom prst="rect">
            <a:avLst/>
          </a:prstGeom>
        </p:spPr>
      </p:pic>
      <p:grpSp>
        <p:nvGrpSpPr>
          <p:cNvPr id="4" name="Group 3"/>
          <p:cNvGrpSpPr/>
          <p:nvPr userDrawn="1"/>
        </p:nvGrpSpPr>
        <p:grpSpPr>
          <a:xfrm>
            <a:off x="-19049" y="7078265"/>
            <a:ext cx="18307050" cy="170669"/>
            <a:chOff x="0" y="4718843"/>
            <a:chExt cx="9144000" cy="113779"/>
          </a:xfrm>
        </p:grpSpPr>
        <p:sp>
          <p:nvSpPr>
            <p:cNvPr id="11" name="Rectangle 10"/>
            <p:cNvSpPr/>
            <p:nvPr userDrawn="1"/>
          </p:nvSpPr>
          <p:spPr>
            <a:xfrm>
              <a:off x="0" y="4796046"/>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userDrawn="1"/>
          </p:nvSpPr>
          <p:spPr>
            <a:xfrm>
              <a:off x="1" y="4718843"/>
              <a:ext cx="9143999"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3" name="Rectangle 12"/>
          <p:cNvSpPr/>
          <p:nvPr userDrawn="1"/>
        </p:nvSpPr>
        <p:spPr>
          <a:xfrm>
            <a:off x="-19050" y="4059518"/>
            <a:ext cx="18307048" cy="2498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p:cNvSpPr>
            <a:spLocks noGrp="1"/>
          </p:cNvSpPr>
          <p:nvPr userDrawn="1">
            <p:ph type="ctrTitle" hasCustomPrompt="1"/>
          </p:nvPr>
        </p:nvSpPr>
        <p:spPr>
          <a:xfrm>
            <a:off x="2" y="4075587"/>
            <a:ext cx="18287996" cy="1682790"/>
          </a:xfrm>
          <a:prstGeom prst="rect">
            <a:avLst/>
          </a:prstGeom>
          <a:noFill/>
          <a:ln>
            <a:noFill/>
          </a:ln>
        </p:spPr>
        <p:txBody>
          <a:bodyPr anchor="ctr" anchorCtr="0">
            <a:normAutofit/>
          </a:bodyPr>
          <a:lstStyle>
            <a:lvl1pPr algn="ctr">
              <a:defRPr sz="4800" b="0" baseline="0">
                <a:solidFill>
                  <a:schemeClr val="bg1"/>
                </a:solidFill>
                <a:latin typeface="Oswald" panose="02000503000000000000" pitchFamily="2" charset="0"/>
              </a:defRPr>
            </a:lvl1pPr>
          </a:lstStyle>
          <a:p>
            <a:r>
              <a:rPr lang="en-US" dirty="0"/>
              <a:t>Document Title</a:t>
            </a:r>
          </a:p>
        </p:txBody>
      </p:sp>
      <p:sp>
        <p:nvSpPr>
          <p:cNvPr id="3" name="Subtitle 2"/>
          <p:cNvSpPr>
            <a:spLocks noGrp="1"/>
          </p:cNvSpPr>
          <p:nvPr userDrawn="1">
            <p:ph type="subTitle" idx="1" hasCustomPrompt="1"/>
          </p:nvPr>
        </p:nvSpPr>
        <p:spPr>
          <a:xfrm>
            <a:off x="1" y="5820060"/>
            <a:ext cx="18287998" cy="648141"/>
          </a:xfrm>
          <a:prstGeom prst="rect">
            <a:avLst/>
          </a:prstGeom>
        </p:spPr>
        <p:txBody>
          <a:bodyPr anchor="ctr" anchorCtr="0">
            <a:normAutofit/>
          </a:bodyPr>
          <a:lstStyle>
            <a:lvl1pPr marL="0" indent="0" algn="ctr">
              <a:buNone/>
              <a:defRPr sz="2400" baseline="0">
                <a:solidFill>
                  <a:schemeClr val="bg1"/>
                </a:solidFill>
                <a:latin typeface="Lato" panose="020F0502020204030203"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Subtitle, Date, or Customer</a:t>
            </a:r>
          </a:p>
        </p:txBody>
      </p:sp>
    </p:spTree>
    <p:extLst>
      <p:ext uri="{BB962C8B-B14F-4D97-AF65-F5344CB8AC3E}">
        <p14:creationId xmlns:p14="http://schemas.microsoft.com/office/powerpoint/2010/main" val="19797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052496"/>
            <a:ext cx="18288000" cy="72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Title Placeholder 1"/>
          <p:cNvSpPr>
            <a:spLocks noGrp="1"/>
          </p:cNvSpPr>
          <p:nvPr>
            <p:ph type="title" hasCustomPrompt="1"/>
          </p:nvPr>
        </p:nvSpPr>
        <p:spPr>
          <a:xfrm>
            <a:off x="666751" y="4253"/>
            <a:ext cx="16973550" cy="1023936"/>
          </a:xfrm>
          <a:prstGeom prst="rect">
            <a:avLst/>
          </a:prstGeom>
        </p:spPr>
        <p:txBody>
          <a:bodyPr vert="horz" lIns="91440" tIns="45720" rIns="91440" bIns="45720" rtlCol="0" anchor="ctr">
            <a:normAutofit/>
          </a:bodyPr>
          <a:lstStyle>
            <a:lvl1pPr marL="0" indent="0">
              <a:defRPr/>
            </a:lvl1pPr>
          </a:lstStyle>
          <a:p>
            <a:r>
              <a:rPr lang="en-US" dirty="0"/>
              <a:t>Slide Title</a:t>
            </a:r>
          </a:p>
        </p:txBody>
      </p:sp>
      <p:sp>
        <p:nvSpPr>
          <p:cNvPr id="6" name="Text Placeholder 2"/>
          <p:cNvSpPr>
            <a:spLocks noGrp="1"/>
          </p:cNvSpPr>
          <p:nvPr>
            <p:ph idx="1" hasCustomPrompt="1"/>
          </p:nvPr>
        </p:nvSpPr>
        <p:spPr>
          <a:xfrm>
            <a:off x="666751" y="1341709"/>
            <a:ext cx="16973550" cy="8103233"/>
          </a:xfrm>
          <a:prstGeom prst="rect">
            <a:avLst/>
          </a:prstGeom>
        </p:spPr>
        <p:txBody>
          <a:bodyPr vert="horz" lIns="91440" tIns="45720" rIns="91440" bIns="45720" rtlCol="0">
            <a:normAutofit/>
          </a:bodyPr>
          <a:lstStyle>
            <a:lvl1pPr marL="342900" indent="-342900">
              <a:lnSpc>
                <a:spcPct val="110000"/>
              </a:lnSpc>
              <a:buSzPct val="120000"/>
              <a:buFont typeface="Arial" panose="020B0604020202020204" pitchFamily="34" charset="0"/>
              <a:buChar char="•"/>
              <a:defRPr sz="3300" baseline="0"/>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First Level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029575" y="9696031"/>
            <a:ext cx="2228850" cy="547688"/>
          </a:xfrm>
          <a:prstGeom prst="rect">
            <a:avLst/>
          </a:prstGeom>
        </p:spPr>
        <p:txBody>
          <a:bodyPr vert="horz" lIns="91440" tIns="45720" rIns="91440" bIns="45720" rtlCol="0" anchor="ctr"/>
          <a:lstStyle>
            <a:lvl1pPr algn="ctr">
              <a:defRPr sz="1500" i="0">
                <a:solidFill>
                  <a:schemeClr val="tx1">
                    <a:tint val="75000"/>
                  </a:schemeClr>
                </a:solidFill>
                <a:latin typeface="Lato" panose="020F0502020204030203" pitchFamily="34" charset="0"/>
                <a:cs typeface="Arial" panose="020B0604020202020204" pitchFamily="34" charset="0"/>
              </a:defRPr>
            </a:lvl1pPr>
          </a:lstStyle>
          <a:p>
            <a:r>
              <a:rPr lang="en-US" dirty="0"/>
              <a:t> </a:t>
            </a:r>
            <a:r>
              <a:rPr lang="en-US" dirty="0">
                <a:solidFill>
                  <a:schemeClr val="bg1"/>
                </a:solidFill>
              </a:rPr>
              <a:t>- </a:t>
            </a:r>
            <a:fld id="{53564602-E33F-4DAD-94FB-A5FEAD6A3351}" type="slidenum">
              <a:rPr lang="en-US" smtClean="0">
                <a:solidFill>
                  <a:schemeClr val="bg1"/>
                </a:solidFill>
              </a:rPr>
              <a:pPr/>
              <a:t>‹#›</a:t>
            </a:fld>
            <a:r>
              <a:rPr lang="en-US" dirty="0">
                <a:solidFill>
                  <a:schemeClr val="bg1"/>
                </a:solidFill>
              </a:rPr>
              <a:t> -</a:t>
            </a:r>
          </a:p>
        </p:txBody>
      </p:sp>
    </p:spTree>
    <p:extLst>
      <p:ext uri="{BB962C8B-B14F-4D97-AF65-F5344CB8AC3E}">
        <p14:creationId xmlns:p14="http://schemas.microsoft.com/office/powerpoint/2010/main" val="1717482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 EdwPS Gree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661049"/>
            <a:ext cx="5520266" cy="3793331"/>
          </a:xfrm>
          <a:prstGeom prst="rect">
            <a:avLst/>
          </a:prstGeom>
        </p:spPr>
      </p:pic>
      <p:sp>
        <p:nvSpPr>
          <p:cNvPr id="20" name="Rectangle 19"/>
          <p:cNvSpPr/>
          <p:nvPr userDrawn="1"/>
        </p:nvSpPr>
        <p:spPr>
          <a:xfrm>
            <a:off x="5391151" y="2661047"/>
            <a:ext cx="12896850" cy="3793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p:cNvSpPr>
            <a:spLocks noGrp="1"/>
          </p:cNvSpPr>
          <p:nvPr>
            <p:ph type="title" hasCustomPrompt="1"/>
          </p:nvPr>
        </p:nvSpPr>
        <p:spPr>
          <a:xfrm>
            <a:off x="6324598" y="3557588"/>
            <a:ext cx="11029952" cy="2557463"/>
          </a:xfrm>
          <a:prstGeom prst="rect">
            <a:avLst/>
          </a:prstGeom>
        </p:spPr>
        <p:txBody>
          <a:bodyPr anchor="t" anchorCtr="0">
            <a:normAutofit/>
          </a:bodyPr>
          <a:lstStyle>
            <a:lvl1pPr algn="l">
              <a:defRPr sz="4800" b="0" baseline="0">
                <a:solidFill>
                  <a:schemeClr val="bg1"/>
                </a:solidFill>
                <a:latin typeface="Oswald" panose="02000503000000000000" pitchFamily="2" charset="0"/>
              </a:defRPr>
            </a:lvl1pPr>
          </a:lstStyle>
          <a:p>
            <a:r>
              <a:rPr lang="en-US" dirty="0"/>
              <a:t>Section Title</a:t>
            </a:r>
          </a:p>
        </p:txBody>
      </p:sp>
    </p:spTree>
    <p:extLst>
      <p:ext uri="{BB962C8B-B14F-4D97-AF65-F5344CB8AC3E}">
        <p14:creationId xmlns:p14="http://schemas.microsoft.com/office/powerpoint/2010/main" val="2029694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 EdwPS Blu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2" y="2661047"/>
            <a:ext cx="5755272" cy="3793332"/>
          </a:xfrm>
          <a:prstGeom prst="rect">
            <a:avLst/>
          </a:prstGeom>
        </p:spPr>
      </p:pic>
      <p:sp>
        <p:nvSpPr>
          <p:cNvPr id="20" name="Rectangle 19"/>
          <p:cNvSpPr/>
          <p:nvPr userDrawn="1"/>
        </p:nvSpPr>
        <p:spPr>
          <a:xfrm>
            <a:off x="5391151" y="2661047"/>
            <a:ext cx="12896850" cy="3793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p:cNvSpPr>
            <a:spLocks noGrp="1"/>
          </p:cNvSpPr>
          <p:nvPr>
            <p:ph type="title" hasCustomPrompt="1"/>
          </p:nvPr>
        </p:nvSpPr>
        <p:spPr>
          <a:xfrm>
            <a:off x="6324598" y="3557588"/>
            <a:ext cx="11029952" cy="2557463"/>
          </a:xfrm>
          <a:prstGeom prst="rect">
            <a:avLst/>
          </a:prstGeom>
        </p:spPr>
        <p:txBody>
          <a:bodyPr anchor="t" anchorCtr="0">
            <a:normAutofit/>
          </a:bodyPr>
          <a:lstStyle>
            <a:lvl1pPr algn="l">
              <a:defRPr sz="4800" b="0" baseline="0">
                <a:solidFill>
                  <a:schemeClr val="bg1"/>
                </a:solidFill>
                <a:latin typeface="Oswald" panose="02000503000000000000" pitchFamily="2" charset="0"/>
              </a:defRPr>
            </a:lvl1pPr>
          </a:lstStyle>
          <a:p>
            <a:r>
              <a:rPr lang="en-US" dirty="0"/>
              <a:t>Section Title</a:t>
            </a:r>
          </a:p>
        </p:txBody>
      </p:sp>
    </p:spTree>
    <p:extLst>
      <p:ext uri="{BB962C8B-B14F-4D97-AF65-F5344CB8AC3E}">
        <p14:creationId xmlns:p14="http://schemas.microsoft.com/office/powerpoint/2010/main" val="296773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 Light Blu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661047"/>
            <a:ext cx="5418666" cy="3793332"/>
          </a:xfrm>
          <a:prstGeom prst="rect">
            <a:avLst/>
          </a:prstGeom>
        </p:spPr>
      </p:pic>
      <p:sp>
        <p:nvSpPr>
          <p:cNvPr id="20" name="Rectangle 19"/>
          <p:cNvSpPr/>
          <p:nvPr userDrawn="1"/>
        </p:nvSpPr>
        <p:spPr>
          <a:xfrm>
            <a:off x="5391151" y="2661047"/>
            <a:ext cx="12896850" cy="3793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p:cNvSpPr>
            <a:spLocks noGrp="1"/>
          </p:cNvSpPr>
          <p:nvPr>
            <p:ph type="title" hasCustomPrompt="1"/>
          </p:nvPr>
        </p:nvSpPr>
        <p:spPr>
          <a:xfrm>
            <a:off x="6324598" y="3557588"/>
            <a:ext cx="11029952" cy="2557463"/>
          </a:xfrm>
          <a:prstGeom prst="rect">
            <a:avLst/>
          </a:prstGeom>
        </p:spPr>
        <p:txBody>
          <a:bodyPr anchor="t" anchorCtr="0">
            <a:normAutofit/>
          </a:bodyPr>
          <a:lstStyle>
            <a:lvl1pPr algn="l">
              <a:defRPr sz="4800" b="0" baseline="0">
                <a:solidFill>
                  <a:schemeClr val="bg1"/>
                </a:solidFill>
                <a:latin typeface="Oswald" panose="02000503000000000000" pitchFamily="2" charset="0"/>
              </a:defRPr>
            </a:lvl1pPr>
          </a:lstStyle>
          <a:p>
            <a:r>
              <a:rPr lang="en-US" dirty="0"/>
              <a:t>Section Title</a:t>
            </a:r>
          </a:p>
        </p:txBody>
      </p:sp>
    </p:spTree>
    <p:extLst>
      <p:ext uri="{BB962C8B-B14F-4D97-AF65-F5344CB8AC3E}">
        <p14:creationId xmlns:p14="http://schemas.microsoft.com/office/powerpoint/2010/main" val="156857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 Yellow">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2661048"/>
            <a:ext cx="5554134" cy="3793332"/>
          </a:xfrm>
          <a:prstGeom prst="rect">
            <a:avLst/>
          </a:prstGeom>
        </p:spPr>
      </p:pic>
      <p:sp>
        <p:nvSpPr>
          <p:cNvPr id="20" name="Rectangle 19"/>
          <p:cNvSpPr/>
          <p:nvPr userDrawn="1"/>
        </p:nvSpPr>
        <p:spPr>
          <a:xfrm>
            <a:off x="5391151" y="2661047"/>
            <a:ext cx="12896850" cy="37933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p:cNvSpPr>
            <a:spLocks noGrp="1"/>
          </p:cNvSpPr>
          <p:nvPr>
            <p:ph type="title" hasCustomPrompt="1"/>
          </p:nvPr>
        </p:nvSpPr>
        <p:spPr>
          <a:xfrm>
            <a:off x="6324598" y="3557588"/>
            <a:ext cx="11029952" cy="2557463"/>
          </a:xfrm>
          <a:prstGeom prst="rect">
            <a:avLst/>
          </a:prstGeom>
        </p:spPr>
        <p:txBody>
          <a:bodyPr anchor="t" anchorCtr="0">
            <a:normAutofit/>
          </a:bodyPr>
          <a:lstStyle>
            <a:lvl1pPr algn="l">
              <a:defRPr sz="4800" b="0" baseline="0">
                <a:solidFill>
                  <a:schemeClr val="bg1"/>
                </a:solidFill>
                <a:latin typeface="Oswald" panose="02000503000000000000" pitchFamily="2" charset="0"/>
              </a:defRPr>
            </a:lvl1pPr>
          </a:lstStyle>
          <a:p>
            <a:r>
              <a:rPr lang="en-US" dirty="0"/>
              <a:t>Section Title</a:t>
            </a:r>
          </a:p>
        </p:txBody>
      </p:sp>
    </p:spTree>
    <p:extLst>
      <p:ext uri="{BB962C8B-B14F-4D97-AF65-F5344CB8AC3E}">
        <p14:creationId xmlns:p14="http://schemas.microsoft.com/office/powerpoint/2010/main" val="3233924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 Gre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661047"/>
            <a:ext cx="5537200" cy="3793332"/>
          </a:xfrm>
          <a:prstGeom prst="rect">
            <a:avLst/>
          </a:prstGeom>
        </p:spPr>
      </p:pic>
      <p:sp>
        <p:nvSpPr>
          <p:cNvPr id="20" name="Rectangle 19"/>
          <p:cNvSpPr/>
          <p:nvPr userDrawn="1"/>
        </p:nvSpPr>
        <p:spPr>
          <a:xfrm>
            <a:off x="5391151" y="2661047"/>
            <a:ext cx="12896850" cy="37933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p:cNvSpPr>
            <a:spLocks noGrp="1"/>
          </p:cNvSpPr>
          <p:nvPr>
            <p:ph type="title" hasCustomPrompt="1"/>
          </p:nvPr>
        </p:nvSpPr>
        <p:spPr>
          <a:xfrm>
            <a:off x="6324598" y="3557588"/>
            <a:ext cx="11029952" cy="2557463"/>
          </a:xfrm>
          <a:prstGeom prst="rect">
            <a:avLst/>
          </a:prstGeom>
        </p:spPr>
        <p:txBody>
          <a:bodyPr anchor="t" anchorCtr="0">
            <a:normAutofit/>
          </a:bodyPr>
          <a:lstStyle>
            <a:lvl1pPr algn="l">
              <a:defRPr sz="4800" b="0" baseline="0">
                <a:solidFill>
                  <a:schemeClr val="bg1"/>
                </a:solidFill>
                <a:latin typeface="Oswald" panose="02000503000000000000" pitchFamily="2" charset="0"/>
              </a:defRPr>
            </a:lvl1pPr>
          </a:lstStyle>
          <a:p>
            <a:r>
              <a:rPr lang="en-US" dirty="0"/>
              <a:t>Section Title</a:t>
            </a:r>
          </a:p>
        </p:txBody>
      </p:sp>
    </p:spTree>
    <p:extLst>
      <p:ext uri="{BB962C8B-B14F-4D97-AF65-F5344CB8AC3E}">
        <p14:creationId xmlns:p14="http://schemas.microsoft.com/office/powerpoint/2010/main" val="2598854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 Light Green ">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2636321"/>
            <a:ext cx="5537202" cy="3818057"/>
          </a:xfrm>
          <a:prstGeom prst="rect">
            <a:avLst/>
          </a:prstGeom>
        </p:spPr>
      </p:pic>
      <p:sp>
        <p:nvSpPr>
          <p:cNvPr id="20" name="Rectangle 19"/>
          <p:cNvSpPr/>
          <p:nvPr userDrawn="1"/>
        </p:nvSpPr>
        <p:spPr>
          <a:xfrm>
            <a:off x="5391151" y="2661047"/>
            <a:ext cx="12896850" cy="3793332"/>
          </a:xfrm>
          <a:prstGeom prst="rect">
            <a:avLst/>
          </a:prstGeom>
          <a:solidFill>
            <a:srgbClr val="A6C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 name="Title 1"/>
          <p:cNvSpPr>
            <a:spLocks noGrp="1"/>
          </p:cNvSpPr>
          <p:nvPr>
            <p:ph type="title" hasCustomPrompt="1"/>
          </p:nvPr>
        </p:nvSpPr>
        <p:spPr>
          <a:xfrm>
            <a:off x="6324598" y="3557588"/>
            <a:ext cx="11029952" cy="2557463"/>
          </a:xfrm>
          <a:prstGeom prst="rect">
            <a:avLst/>
          </a:prstGeom>
        </p:spPr>
        <p:txBody>
          <a:bodyPr anchor="t" anchorCtr="0">
            <a:normAutofit/>
          </a:bodyPr>
          <a:lstStyle>
            <a:lvl1pPr algn="l">
              <a:defRPr sz="4800" b="0" baseline="0">
                <a:solidFill>
                  <a:schemeClr val="bg1"/>
                </a:solidFill>
                <a:latin typeface="Oswald" panose="02000503000000000000" pitchFamily="2" charset="0"/>
              </a:defRPr>
            </a:lvl1pPr>
          </a:lstStyle>
          <a:p>
            <a:r>
              <a:rPr lang="en-US" dirty="0"/>
              <a:t>Section Title</a:t>
            </a:r>
          </a:p>
        </p:txBody>
      </p:sp>
    </p:spTree>
    <p:extLst>
      <p:ext uri="{BB962C8B-B14F-4D97-AF65-F5344CB8AC3E}">
        <p14:creationId xmlns:p14="http://schemas.microsoft.com/office/powerpoint/2010/main" val="357235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750" y="0"/>
            <a:ext cx="16973552" cy="1023936"/>
          </a:xfrm>
          <a:prstGeom prst="rect">
            <a:avLst/>
          </a:prstGeom>
        </p:spPr>
        <p:txBody>
          <a:bodyPr/>
          <a:lstStyle>
            <a:lvl1pPr marL="0" indent="0">
              <a:defRPr b="0"/>
            </a:lvl1pPr>
          </a:lstStyle>
          <a:p>
            <a:r>
              <a:rPr lang="en-US" dirty="0"/>
              <a:t>Slide Title</a:t>
            </a:r>
          </a:p>
        </p:txBody>
      </p:sp>
      <p:sp>
        <p:nvSpPr>
          <p:cNvPr id="3" name="Content Placeholder 2"/>
          <p:cNvSpPr>
            <a:spLocks noGrp="1"/>
          </p:cNvSpPr>
          <p:nvPr>
            <p:ph sz="half" idx="1" hasCustomPrompt="1"/>
          </p:nvPr>
        </p:nvSpPr>
        <p:spPr>
          <a:xfrm>
            <a:off x="666751" y="1028701"/>
            <a:ext cx="8362950" cy="7249715"/>
          </a:xfrm>
          <a:prstGeom prst="rect">
            <a:avLst/>
          </a:prstGeom>
        </p:spPr>
        <p:txBody>
          <a:bodyPr/>
          <a:lstStyle>
            <a:lvl1pPr marL="342900" indent="-342900">
              <a:buFont typeface="Arial" panose="020B0604020202020204" pitchFamily="34" charset="0"/>
              <a:buChar cha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9258300" y="1028701"/>
            <a:ext cx="8382000" cy="7249715"/>
          </a:xfrm>
          <a:prstGeom prst="rect">
            <a:avLst/>
          </a:prstGeom>
        </p:spPr>
        <p:txBody>
          <a:bodyPr/>
          <a:lstStyle>
            <a:lvl1pPr marL="342900" indent="-342900">
              <a:buFont typeface="Arial" panose="020B0604020202020204" pitchFamily="34" charset="0"/>
              <a:buChar cha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5023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66751" y="1028701"/>
            <a:ext cx="8329614" cy="1032272"/>
          </a:xfrm>
          <a:prstGeom prst="rect">
            <a:avLst/>
          </a:prstGeom>
        </p:spPr>
        <p:txBody>
          <a:bodyPr anchor="ctr" anchorCtr="0"/>
          <a:lstStyle>
            <a:lvl1pPr marL="0" indent="0" algn="ctr">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Title</a:t>
            </a:r>
          </a:p>
        </p:txBody>
      </p:sp>
      <p:sp>
        <p:nvSpPr>
          <p:cNvPr id="4" name="Content Placeholder 3"/>
          <p:cNvSpPr>
            <a:spLocks noGrp="1"/>
          </p:cNvSpPr>
          <p:nvPr>
            <p:ph sz="half" idx="2" hasCustomPrompt="1"/>
          </p:nvPr>
        </p:nvSpPr>
        <p:spPr>
          <a:xfrm>
            <a:off x="666751" y="2205038"/>
            <a:ext cx="8329614" cy="6093620"/>
          </a:xfrm>
          <a:prstGeom prst="rect">
            <a:avLst/>
          </a:prstGeom>
        </p:spPr>
        <p:txBody>
          <a:bodyPr/>
          <a:lstStyle>
            <a:lvl1pPr marL="342900" indent="-342900">
              <a:buFont typeface="Arial" panose="020B0604020202020204" pitchFamily="34" charset="0"/>
              <a:buChar cha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9258300" y="1028701"/>
            <a:ext cx="8382000" cy="1032272"/>
          </a:xfrm>
          <a:prstGeom prst="rect">
            <a:avLst/>
          </a:prstGeom>
        </p:spPr>
        <p:txBody>
          <a:bodyPr anchor="ctr" anchorCtr="0"/>
          <a:lstStyle>
            <a:lvl1pPr marL="0" indent="0" algn="ctr">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Title </a:t>
            </a:r>
          </a:p>
        </p:txBody>
      </p:sp>
      <p:sp>
        <p:nvSpPr>
          <p:cNvPr id="6" name="Content Placeholder 5"/>
          <p:cNvSpPr>
            <a:spLocks noGrp="1"/>
          </p:cNvSpPr>
          <p:nvPr>
            <p:ph sz="quarter" idx="4" hasCustomPrompt="1"/>
          </p:nvPr>
        </p:nvSpPr>
        <p:spPr>
          <a:xfrm>
            <a:off x="9258300" y="2205038"/>
            <a:ext cx="8382000" cy="6093620"/>
          </a:xfrm>
          <a:prstGeom prst="rect">
            <a:avLst/>
          </a:prstGeom>
        </p:spPr>
        <p:txBody>
          <a:bodyPr/>
          <a:lstStyle>
            <a:lvl1pPr marL="342900" indent="-342900">
              <a:buFont typeface="Arial" panose="020B0604020202020204" pitchFamily="34" charset="0"/>
              <a:buChar cha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666751" y="0"/>
            <a:ext cx="16973550" cy="1023936"/>
          </a:xfrm>
          <a:prstGeom prst="rect">
            <a:avLst/>
          </a:prstGeom>
        </p:spPr>
        <p:txBody>
          <a:bodyPr/>
          <a:lstStyle>
            <a:lvl1pPr>
              <a:defRPr b="0"/>
            </a:lvl1pPr>
          </a:lstStyle>
          <a:p>
            <a:r>
              <a:rPr lang="en-US" dirty="0"/>
              <a:t>Slide Title</a:t>
            </a:r>
          </a:p>
        </p:txBody>
      </p:sp>
    </p:spTree>
    <p:extLst>
      <p:ext uri="{BB962C8B-B14F-4D97-AF65-F5344CB8AC3E}">
        <p14:creationId xmlns:p14="http://schemas.microsoft.com/office/powerpoint/2010/main" val="26777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ntact Information">
    <p:spTree>
      <p:nvGrpSpPr>
        <p:cNvPr id="1" name=""/>
        <p:cNvGrpSpPr/>
        <p:nvPr/>
      </p:nvGrpSpPr>
      <p:grpSpPr>
        <a:xfrm>
          <a:off x="0" y="0"/>
          <a:ext cx="0" cy="0"/>
          <a:chOff x="0" y="0"/>
          <a:chExt cx="0" cy="0"/>
        </a:xfrm>
      </p:grpSpPr>
      <p:sp>
        <p:nvSpPr>
          <p:cNvPr id="9" name="Rectangle 8"/>
          <p:cNvSpPr/>
          <p:nvPr userDrawn="1"/>
        </p:nvSpPr>
        <p:spPr>
          <a:xfrm>
            <a:off x="0" y="7103666"/>
            <a:ext cx="18288000" cy="3183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userDrawn="1"/>
        </p:nvSpPr>
        <p:spPr>
          <a:xfrm>
            <a:off x="-9526" y="2071688"/>
            <a:ext cx="15677156" cy="68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p:cNvSpPr>
            <a:spLocks noGrp="1"/>
          </p:cNvSpPr>
          <p:nvPr userDrawn="1">
            <p:ph type="ctrTitle" hasCustomPrompt="1"/>
          </p:nvPr>
        </p:nvSpPr>
        <p:spPr>
          <a:xfrm>
            <a:off x="4" y="3594636"/>
            <a:ext cx="18287996" cy="1300677"/>
          </a:xfrm>
          <a:prstGeom prst="rect">
            <a:avLst/>
          </a:prstGeom>
          <a:noFill/>
          <a:ln>
            <a:noFill/>
          </a:ln>
        </p:spPr>
        <p:txBody>
          <a:bodyPr anchor="ctr" anchorCtr="0">
            <a:normAutofit/>
          </a:bodyPr>
          <a:lstStyle>
            <a:lvl1pPr algn="ctr">
              <a:defRPr sz="4200" b="0" baseline="0">
                <a:solidFill>
                  <a:schemeClr val="accent1"/>
                </a:solidFill>
                <a:latin typeface="Oswald" panose="02000503000000000000" pitchFamily="2" charset="0"/>
              </a:defRPr>
            </a:lvl1pPr>
          </a:lstStyle>
          <a:p>
            <a:r>
              <a:rPr lang="en-US" dirty="0"/>
              <a:t>Presenter Name</a:t>
            </a:r>
          </a:p>
        </p:txBody>
      </p:sp>
      <p:sp>
        <p:nvSpPr>
          <p:cNvPr id="3" name="Subtitle 2"/>
          <p:cNvSpPr>
            <a:spLocks noGrp="1"/>
          </p:cNvSpPr>
          <p:nvPr userDrawn="1">
            <p:ph type="subTitle" idx="1" hasCustomPrompt="1"/>
          </p:nvPr>
        </p:nvSpPr>
        <p:spPr>
          <a:xfrm>
            <a:off x="4226730" y="4974233"/>
            <a:ext cx="9834540" cy="1114142"/>
          </a:xfrm>
          <a:prstGeom prst="rect">
            <a:avLst/>
          </a:prstGeom>
        </p:spPr>
        <p:txBody>
          <a:bodyPr anchor="ctr" anchorCtr="0">
            <a:normAutofit/>
          </a:bodyPr>
          <a:lstStyle>
            <a:lvl1pPr marL="0" indent="0" algn="ctr">
              <a:lnSpc>
                <a:spcPct val="100000"/>
              </a:lnSpc>
              <a:buNone/>
              <a:defRPr sz="2400" baseline="0">
                <a:solidFill>
                  <a:schemeClr val="accent1"/>
                </a:solidFill>
                <a:latin typeface="Lato" panose="020F0502020204030203"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Name@EdwPS.com</a:t>
            </a:r>
            <a:br>
              <a:rPr lang="en-US" dirty="0"/>
            </a:br>
            <a:r>
              <a:rPr lang="en-US" dirty="0"/>
              <a:t>443.561.XXXX</a:t>
            </a:r>
          </a:p>
        </p:txBody>
      </p:sp>
      <p:grpSp>
        <p:nvGrpSpPr>
          <p:cNvPr id="4" name="Group 3"/>
          <p:cNvGrpSpPr/>
          <p:nvPr userDrawn="1"/>
        </p:nvGrpSpPr>
        <p:grpSpPr>
          <a:xfrm>
            <a:off x="5813947" y="8891589"/>
            <a:ext cx="12474054" cy="1395413"/>
            <a:chOff x="2906973" y="5927725"/>
            <a:chExt cx="6237027" cy="930275"/>
          </a:xfrm>
        </p:grpSpPr>
        <p:sp>
          <p:nvSpPr>
            <p:cNvPr id="14" name="Rectangle 13"/>
            <p:cNvSpPr/>
            <p:nvPr userDrawn="1"/>
          </p:nvSpPr>
          <p:spPr>
            <a:xfrm>
              <a:off x="2906973" y="5962650"/>
              <a:ext cx="6237027" cy="8953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700"/>
            </a:p>
          </p:txBody>
        </p:sp>
        <p:sp>
          <p:nvSpPr>
            <p:cNvPr id="15" name="TextBox 14"/>
            <p:cNvSpPr txBox="1"/>
            <p:nvPr userDrawn="1"/>
          </p:nvSpPr>
          <p:spPr>
            <a:xfrm>
              <a:off x="3154623" y="6099561"/>
              <a:ext cx="3985147" cy="453415"/>
            </a:xfrm>
            <a:prstGeom prst="rect">
              <a:avLst/>
            </a:prstGeom>
            <a:noFill/>
          </p:spPr>
          <p:txBody>
            <a:bodyPr wrap="square" rtlCol="0">
              <a:spAutoFit/>
            </a:bodyPr>
            <a:lstStyle/>
            <a:p>
              <a:pPr algn="r">
                <a:lnSpc>
                  <a:spcPts val="2400"/>
                </a:lnSpc>
              </a:pPr>
              <a:r>
                <a:rPr lang="en-US" sz="1800" dirty="0">
                  <a:solidFill>
                    <a:schemeClr val="bg1"/>
                  </a:solidFill>
                  <a:latin typeface="Lato" panose="020F0502020204030203" pitchFamily="34" charset="0"/>
                </a:rPr>
                <a:t>6085 Marshalee</a:t>
              </a:r>
              <a:r>
                <a:rPr lang="en-US" sz="1800" baseline="0" dirty="0">
                  <a:solidFill>
                    <a:schemeClr val="bg1"/>
                  </a:solidFill>
                  <a:latin typeface="Lato" panose="020F0502020204030203" pitchFamily="34" charset="0"/>
                </a:rPr>
                <a:t> Drive, Suite 140, Elkridge, MD 21075</a:t>
              </a:r>
              <a:br>
                <a:rPr lang="en-US" sz="1800" baseline="0" dirty="0">
                  <a:solidFill>
                    <a:schemeClr val="bg1"/>
                  </a:solidFill>
                  <a:latin typeface="Lato" panose="020F0502020204030203" pitchFamily="34" charset="0"/>
                </a:rPr>
              </a:br>
              <a:r>
                <a:rPr lang="en-US" sz="1800" baseline="0" dirty="0">
                  <a:solidFill>
                    <a:schemeClr val="bg1"/>
                  </a:solidFill>
                  <a:latin typeface="Lato" panose="020F0502020204030203" pitchFamily="34" charset="0"/>
                </a:rPr>
                <a:t>800.556.2506  |  </a:t>
              </a:r>
              <a:r>
                <a:rPr lang="en-US" sz="1800" b="1" baseline="0" dirty="0">
                  <a:solidFill>
                    <a:schemeClr val="bg1"/>
                  </a:solidFill>
                  <a:latin typeface="Lato" panose="020F0502020204030203" pitchFamily="34" charset="0"/>
                </a:rPr>
                <a:t>www.EdwPS.com</a:t>
              </a:r>
              <a:endParaRPr lang="en-US" sz="1800" b="1" dirty="0">
                <a:solidFill>
                  <a:schemeClr val="bg1"/>
                </a:solidFill>
                <a:latin typeface="Lato" panose="020F0502020204030203" pitchFamily="34" charset="0"/>
              </a:endParaRPr>
            </a:p>
          </p:txBody>
        </p:sp>
        <p:sp>
          <p:nvSpPr>
            <p:cNvPr id="16" name="Rectangle 15"/>
            <p:cNvSpPr/>
            <p:nvPr userDrawn="1"/>
          </p:nvSpPr>
          <p:spPr>
            <a:xfrm>
              <a:off x="2906973" y="5927725"/>
              <a:ext cx="6237027"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TextBox 16"/>
            <p:cNvSpPr txBox="1"/>
            <p:nvPr userDrawn="1"/>
          </p:nvSpPr>
          <p:spPr>
            <a:xfrm>
              <a:off x="5753100" y="6630533"/>
              <a:ext cx="3390900" cy="184666"/>
            </a:xfrm>
            <a:prstGeom prst="rect">
              <a:avLst/>
            </a:prstGeom>
            <a:noFill/>
          </p:spPr>
          <p:txBody>
            <a:bodyPr wrap="square" rtlCol="0">
              <a:spAutoFit/>
            </a:bodyPr>
            <a:lstStyle/>
            <a:p>
              <a:pPr algn="r"/>
              <a:r>
                <a:rPr lang="en-US" sz="1200" i="1" dirty="0">
                  <a:solidFill>
                    <a:schemeClr val="bg1"/>
                  </a:solidFill>
                  <a:latin typeface="Lato" panose="020F0502020204030203" pitchFamily="34" charset="0"/>
                </a:rPr>
                <a:t>This presentation is proprietary</a:t>
              </a:r>
              <a:r>
                <a:rPr lang="en-US" sz="1200" i="1" baseline="0" dirty="0">
                  <a:solidFill>
                    <a:schemeClr val="bg1"/>
                  </a:solidFill>
                  <a:latin typeface="Lato" panose="020F0502020204030203" pitchFamily="34" charset="0"/>
                </a:rPr>
                <a:t> to Edwards Performance Solutions</a:t>
              </a:r>
              <a:endParaRPr lang="en-US" sz="1200" i="1" dirty="0">
                <a:solidFill>
                  <a:schemeClr val="bg1"/>
                </a:solidFill>
                <a:latin typeface="Lato" panose="020F0502020204030203" pitchFamily="34" charset="0"/>
              </a:endParaRPr>
            </a:p>
          </p:txBody>
        </p:sp>
      </p:grpSp>
      <p:grpSp>
        <p:nvGrpSpPr>
          <p:cNvPr id="5" name="Group 4"/>
          <p:cNvGrpSpPr/>
          <p:nvPr userDrawn="1"/>
        </p:nvGrpSpPr>
        <p:grpSpPr>
          <a:xfrm>
            <a:off x="1" y="0"/>
            <a:ext cx="15667630" cy="2071688"/>
            <a:chOff x="0" y="0"/>
            <a:chExt cx="7833815" cy="1381125"/>
          </a:xfrm>
        </p:grpSpPr>
        <p:sp>
          <p:nvSpPr>
            <p:cNvPr id="18" name="Rectangle 17"/>
            <p:cNvSpPr/>
            <p:nvPr userDrawn="1"/>
          </p:nvSpPr>
          <p:spPr>
            <a:xfrm>
              <a:off x="0" y="0"/>
              <a:ext cx="7833815" cy="138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TextBox 18"/>
            <p:cNvSpPr txBox="1"/>
            <p:nvPr userDrawn="1"/>
          </p:nvSpPr>
          <p:spPr>
            <a:xfrm>
              <a:off x="477668" y="344182"/>
              <a:ext cx="2019864" cy="553998"/>
            </a:xfrm>
            <a:prstGeom prst="rect">
              <a:avLst/>
            </a:prstGeom>
            <a:noFill/>
          </p:spPr>
          <p:txBody>
            <a:bodyPr wrap="square" rtlCol="0">
              <a:spAutoFit/>
            </a:bodyPr>
            <a:lstStyle/>
            <a:p>
              <a:r>
                <a:rPr lang="en-US" sz="4800" dirty="0">
                  <a:solidFill>
                    <a:schemeClr val="bg1"/>
                  </a:solidFill>
                  <a:latin typeface="Oswald" panose="02000503000000000000" pitchFamily="2" charset="0"/>
                </a:rPr>
                <a:t>Let’s Talk.</a:t>
              </a:r>
            </a:p>
          </p:txBody>
        </p:sp>
        <p:sp>
          <p:nvSpPr>
            <p:cNvPr id="20" name="TextBox 19"/>
            <p:cNvSpPr txBox="1"/>
            <p:nvPr userDrawn="1"/>
          </p:nvSpPr>
          <p:spPr>
            <a:xfrm>
              <a:off x="2603596" y="471461"/>
              <a:ext cx="4844954" cy="584775"/>
            </a:xfrm>
            <a:prstGeom prst="rect">
              <a:avLst/>
            </a:prstGeom>
            <a:noFill/>
          </p:spPr>
          <p:txBody>
            <a:bodyPr wrap="square" rtlCol="0">
              <a:spAutoFit/>
            </a:bodyPr>
            <a:lstStyle/>
            <a:p>
              <a:r>
                <a:rPr lang="en-US" sz="2400" i="1" dirty="0">
                  <a:latin typeface="Lato" panose="020F0502020204030203" pitchFamily="34" charset="0"/>
                </a:rPr>
                <a:t>To learn</a:t>
              </a:r>
              <a:r>
                <a:rPr lang="en-US" sz="2400" i="1" baseline="0" dirty="0">
                  <a:latin typeface="Lato" panose="020F0502020204030203" pitchFamily="34" charset="0"/>
                </a:rPr>
                <a:t> about how we can help your organization,</a:t>
              </a:r>
              <a:br>
                <a:rPr lang="en-US" sz="2400" i="1" baseline="0" dirty="0">
                  <a:latin typeface="Lato" panose="020F0502020204030203" pitchFamily="34" charset="0"/>
                </a:rPr>
              </a:br>
              <a:r>
                <a:rPr lang="en-US" sz="2400" i="1" baseline="0" dirty="0">
                  <a:latin typeface="Lato" panose="020F0502020204030203" pitchFamily="34" charset="0"/>
                </a:rPr>
                <a:t>please contact us</a:t>
              </a:r>
              <a:r>
                <a:rPr lang="en-US" sz="2700" i="1" baseline="0" dirty="0">
                  <a:latin typeface="Lato" panose="020F0502020204030203" pitchFamily="34" charset="0"/>
                </a:rPr>
                <a:t>. </a:t>
              </a:r>
              <a:endParaRPr lang="en-US" sz="2700" i="1" dirty="0">
                <a:latin typeface="Lato" panose="020F0502020204030203" pitchFamily="34" charset="0"/>
              </a:endParaRPr>
            </a:p>
          </p:txBody>
        </p:sp>
      </p:grpSp>
      <p:pic>
        <p:nvPicPr>
          <p:cNvPr id="21" name="Picture 20">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00692" y="9357632"/>
            <a:ext cx="519796" cy="389847"/>
          </a:xfrm>
          <a:prstGeom prst="rect">
            <a:avLst/>
          </a:prstGeom>
        </p:spPr>
      </p:pic>
      <p:pic>
        <p:nvPicPr>
          <p:cNvPr id="22" name="Picture 21">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585984" y="9357632"/>
            <a:ext cx="519796" cy="389847"/>
          </a:xfrm>
          <a:prstGeom prst="rect">
            <a:avLst/>
          </a:prstGeom>
        </p:spPr>
      </p:pic>
      <p:pic>
        <p:nvPicPr>
          <p:cNvPr id="23" name="Picture 22">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365552" y="9351849"/>
            <a:ext cx="519796" cy="389847"/>
          </a:xfrm>
          <a:prstGeom prst="rect">
            <a:avLst/>
          </a:prstGeom>
        </p:spPr>
      </p:pic>
    </p:spTree>
    <p:extLst>
      <p:ext uri="{BB962C8B-B14F-4D97-AF65-F5344CB8AC3E}">
        <p14:creationId xmlns:p14="http://schemas.microsoft.com/office/powerpoint/2010/main" val="115718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ntact Information - Internal">
    <p:spTree>
      <p:nvGrpSpPr>
        <p:cNvPr id="1" name=""/>
        <p:cNvGrpSpPr/>
        <p:nvPr/>
      </p:nvGrpSpPr>
      <p:grpSpPr>
        <a:xfrm>
          <a:off x="0" y="0"/>
          <a:ext cx="0" cy="0"/>
          <a:chOff x="0" y="0"/>
          <a:chExt cx="0" cy="0"/>
        </a:xfrm>
      </p:grpSpPr>
      <p:sp>
        <p:nvSpPr>
          <p:cNvPr id="9" name="Rectangle 8"/>
          <p:cNvSpPr/>
          <p:nvPr userDrawn="1"/>
        </p:nvSpPr>
        <p:spPr>
          <a:xfrm>
            <a:off x="0" y="7103666"/>
            <a:ext cx="18288000" cy="3183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userDrawn="1"/>
        </p:nvSpPr>
        <p:spPr>
          <a:xfrm>
            <a:off x="-9526" y="2071688"/>
            <a:ext cx="15677156" cy="68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1"/>
          <p:cNvSpPr>
            <a:spLocks noGrp="1"/>
          </p:cNvSpPr>
          <p:nvPr userDrawn="1">
            <p:ph type="ctrTitle" hasCustomPrompt="1"/>
          </p:nvPr>
        </p:nvSpPr>
        <p:spPr>
          <a:xfrm>
            <a:off x="4" y="3594636"/>
            <a:ext cx="18287996" cy="1300677"/>
          </a:xfrm>
          <a:prstGeom prst="rect">
            <a:avLst/>
          </a:prstGeom>
          <a:noFill/>
          <a:ln>
            <a:noFill/>
          </a:ln>
        </p:spPr>
        <p:txBody>
          <a:bodyPr anchor="ctr" anchorCtr="0">
            <a:normAutofit/>
          </a:bodyPr>
          <a:lstStyle>
            <a:lvl1pPr algn="ctr">
              <a:defRPr sz="4200" b="0" baseline="0">
                <a:solidFill>
                  <a:schemeClr val="accent1"/>
                </a:solidFill>
                <a:latin typeface="Oswald" panose="02000503000000000000" pitchFamily="2" charset="0"/>
              </a:defRPr>
            </a:lvl1pPr>
          </a:lstStyle>
          <a:p>
            <a:r>
              <a:rPr lang="en-US" dirty="0"/>
              <a:t>Presenter Name</a:t>
            </a:r>
          </a:p>
        </p:txBody>
      </p:sp>
      <p:sp>
        <p:nvSpPr>
          <p:cNvPr id="3" name="Subtitle 2"/>
          <p:cNvSpPr>
            <a:spLocks noGrp="1"/>
          </p:cNvSpPr>
          <p:nvPr userDrawn="1">
            <p:ph type="subTitle" idx="1" hasCustomPrompt="1"/>
          </p:nvPr>
        </p:nvSpPr>
        <p:spPr>
          <a:xfrm>
            <a:off x="4226730" y="4974233"/>
            <a:ext cx="9834540" cy="1114142"/>
          </a:xfrm>
          <a:prstGeom prst="rect">
            <a:avLst/>
          </a:prstGeom>
        </p:spPr>
        <p:txBody>
          <a:bodyPr anchor="ctr" anchorCtr="0">
            <a:normAutofit/>
          </a:bodyPr>
          <a:lstStyle>
            <a:lvl1pPr marL="0" indent="0" algn="ctr">
              <a:lnSpc>
                <a:spcPct val="100000"/>
              </a:lnSpc>
              <a:buNone/>
              <a:defRPr sz="2400" baseline="0">
                <a:solidFill>
                  <a:schemeClr val="accent1"/>
                </a:solidFill>
                <a:latin typeface="Lato" panose="020F0502020204030203"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Name@EdwPS.com</a:t>
            </a:r>
            <a:br>
              <a:rPr lang="en-US" dirty="0"/>
            </a:br>
            <a:r>
              <a:rPr lang="en-US" dirty="0"/>
              <a:t>443.561.XXXX</a:t>
            </a:r>
          </a:p>
        </p:txBody>
      </p:sp>
      <p:grpSp>
        <p:nvGrpSpPr>
          <p:cNvPr id="4" name="Group 3"/>
          <p:cNvGrpSpPr/>
          <p:nvPr userDrawn="1"/>
        </p:nvGrpSpPr>
        <p:grpSpPr>
          <a:xfrm>
            <a:off x="5813947" y="8891589"/>
            <a:ext cx="12474054" cy="1395413"/>
            <a:chOff x="2906973" y="5927725"/>
            <a:chExt cx="6237027" cy="930275"/>
          </a:xfrm>
        </p:grpSpPr>
        <p:sp>
          <p:nvSpPr>
            <p:cNvPr id="14" name="Rectangle 13"/>
            <p:cNvSpPr/>
            <p:nvPr userDrawn="1"/>
          </p:nvSpPr>
          <p:spPr>
            <a:xfrm>
              <a:off x="2906973" y="5962650"/>
              <a:ext cx="6237027" cy="89535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700"/>
            </a:p>
          </p:txBody>
        </p:sp>
        <p:sp>
          <p:nvSpPr>
            <p:cNvPr id="15" name="TextBox 14"/>
            <p:cNvSpPr txBox="1"/>
            <p:nvPr userDrawn="1"/>
          </p:nvSpPr>
          <p:spPr>
            <a:xfrm>
              <a:off x="3154623" y="6099561"/>
              <a:ext cx="3985147" cy="453415"/>
            </a:xfrm>
            <a:prstGeom prst="rect">
              <a:avLst/>
            </a:prstGeom>
            <a:noFill/>
          </p:spPr>
          <p:txBody>
            <a:bodyPr wrap="square" rtlCol="0">
              <a:spAutoFit/>
            </a:bodyPr>
            <a:lstStyle/>
            <a:p>
              <a:pPr algn="r">
                <a:lnSpc>
                  <a:spcPts val="2400"/>
                </a:lnSpc>
              </a:pPr>
              <a:r>
                <a:rPr lang="en-US" sz="1800" dirty="0">
                  <a:solidFill>
                    <a:schemeClr val="bg1"/>
                  </a:solidFill>
                  <a:latin typeface="Lato" panose="020F0502020204030203" pitchFamily="34" charset="0"/>
                </a:rPr>
                <a:t>6085 Marshalee</a:t>
              </a:r>
              <a:r>
                <a:rPr lang="en-US" sz="1800" baseline="0" dirty="0">
                  <a:solidFill>
                    <a:schemeClr val="bg1"/>
                  </a:solidFill>
                  <a:latin typeface="Lato" panose="020F0502020204030203" pitchFamily="34" charset="0"/>
                </a:rPr>
                <a:t> Drive, Suite 140, Elkridge, MD 21075</a:t>
              </a:r>
              <a:br>
                <a:rPr lang="en-US" sz="1800" baseline="0" dirty="0">
                  <a:solidFill>
                    <a:schemeClr val="bg1"/>
                  </a:solidFill>
                  <a:latin typeface="Lato" panose="020F0502020204030203" pitchFamily="34" charset="0"/>
                </a:rPr>
              </a:br>
              <a:r>
                <a:rPr lang="en-US" sz="1800" baseline="0" dirty="0">
                  <a:solidFill>
                    <a:schemeClr val="bg1"/>
                  </a:solidFill>
                  <a:latin typeface="Lato" panose="020F0502020204030203" pitchFamily="34" charset="0"/>
                </a:rPr>
                <a:t>800.556.2506  |  </a:t>
              </a:r>
              <a:r>
                <a:rPr lang="en-US" sz="1800" b="1" baseline="0" dirty="0">
                  <a:solidFill>
                    <a:schemeClr val="bg1"/>
                  </a:solidFill>
                  <a:latin typeface="Lato" panose="020F0502020204030203" pitchFamily="34" charset="0"/>
                </a:rPr>
                <a:t>www.EdwPS.com</a:t>
              </a:r>
              <a:endParaRPr lang="en-US" sz="1800" b="1" dirty="0">
                <a:solidFill>
                  <a:schemeClr val="bg1"/>
                </a:solidFill>
                <a:latin typeface="Lato" panose="020F0502020204030203" pitchFamily="34" charset="0"/>
              </a:endParaRPr>
            </a:p>
          </p:txBody>
        </p:sp>
        <p:sp>
          <p:nvSpPr>
            <p:cNvPr id="16" name="Rectangle 15"/>
            <p:cNvSpPr/>
            <p:nvPr userDrawn="1"/>
          </p:nvSpPr>
          <p:spPr>
            <a:xfrm>
              <a:off x="2906973" y="5927725"/>
              <a:ext cx="6237027"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TextBox 16"/>
            <p:cNvSpPr txBox="1"/>
            <p:nvPr userDrawn="1"/>
          </p:nvSpPr>
          <p:spPr>
            <a:xfrm>
              <a:off x="5753100" y="6630533"/>
              <a:ext cx="3390900" cy="184666"/>
            </a:xfrm>
            <a:prstGeom prst="rect">
              <a:avLst/>
            </a:prstGeom>
            <a:noFill/>
          </p:spPr>
          <p:txBody>
            <a:bodyPr wrap="square" rtlCol="0">
              <a:spAutoFit/>
            </a:bodyPr>
            <a:lstStyle/>
            <a:p>
              <a:pPr algn="r"/>
              <a:r>
                <a:rPr lang="en-US" sz="1200" i="1" dirty="0">
                  <a:solidFill>
                    <a:schemeClr val="bg1"/>
                  </a:solidFill>
                  <a:latin typeface="Lato" panose="020F0502020204030203" pitchFamily="34" charset="0"/>
                </a:rPr>
                <a:t>This presentation is proprietary</a:t>
              </a:r>
              <a:r>
                <a:rPr lang="en-US" sz="1200" i="1" baseline="0" dirty="0">
                  <a:solidFill>
                    <a:schemeClr val="bg1"/>
                  </a:solidFill>
                  <a:latin typeface="Lato" panose="020F0502020204030203" pitchFamily="34" charset="0"/>
                </a:rPr>
                <a:t> to Edwards Performance Solutions</a:t>
              </a:r>
              <a:endParaRPr lang="en-US" sz="1200" i="1" dirty="0">
                <a:solidFill>
                  <a:schemeClr val="bg1"/>
                </a:solidFill>
                <a:latin typeface="Lato" panose="020F0502020204030203" pitchFamily="34" charset="0"/>
              </a:endParaRPr>
            </a:p>
          </p:txBody>
        </p:sp>
      </p:grpSp>
      <p:grpSp>
        <p:nvGrpSpPr>
          <p:cNvPr id="5" name="Group 4"/>
          <p:cNvGrpSpPr/>
          <p:nvPr userDrawn="1"/>
        </p:nvGrpSpPr>
        <p:grpSpPr>
          <a:xfrm>
            <a:off x="1" y="0"/>
            <a:ext cx="15667630" cy="2071688"/>
            <a:chOff x="0" y="0"/>
            <a:chExt cx="7833815" cy="1381125"/>
          </a:xfrm>
        </p:grpSpPr>
        <p:sp>
          <p:nvSpPr>
            <p:cNvPr id="18" name="Rectangle 17"/>
            <p:cNvSpPr/>
            <p:nvPr userDrawn="1"/>
          </p:nvSpPr>
          <p:spPr>
            <a:xfrm>
              <a:off x="0" y="0"/>
              <a:ext cx="7833815" cy="1381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TextBox 18"/>
            <p:cNvSpPr txBox="1"/>
            <p:nvPr userDrawn="1"/>
          </p:nvSpPr>
          <p:spPr>
            <a:xfrm>
              <a:off x="477668" y="344182"/>
              <a:ext cx="2019864" cy="553998"/>
            </a:xfrm>
            <a:prstGeom prst="rect">
              <a:avLst/>
            </a:prstGeom>
            <a:noFill/>
          </p:spPr>
          <p:txBody>
            <a:bodyPr wrap="square" rtlCol="0">
              <a:spAutoFit/>
            </a:bodyPr>
            <a:lstStyle/>
            <a:p>
              <a:r>
                <a:rPr lang="en-US" sz="4800" dirty="0">
                  <a:solidFill>
                    <a:schemeClr val="bg1"/>
                  </a:solidFill>
                  <a:latin typeface="Oswald" panose="02000503000000000000" pitchFamily="2" charset="0"/>
                </a:rPr>
                <a:t>Questions?</a:t>
              </a:r>
            </a:p>
          </p:txBody>
        </p:sp>
        <p:sp>
          <p:nvSpPr>
            <p:cNvPr id="20" name="TextBox 19"/>
            <p:cNvSpPr txBox="1"/>
            <p:nvPr userDrawn="1"/>
          </p:nvSpPr>
          <p:spPr>
            <a:xfrm>
              <a:off x="2603596" y="471461"/>
              <a:ext cx="4844954" cy="584775"/>
            </a:xfrm>
            <a:prstGeom prst="rect">
              <a:avLst/>
            </a:prstGeom>
            <a:noFill/>
          </p:spPr>
          <p:txBody>
            <a:bodyPr wrap="square" rtlCol="0">
              <a:spAutoFit/>
            </a:bodyPr>
            <a:lstStyle/>
            <a:p>
              <a:r>
                <a:rPr lang="en-US" sz="2400" i="1" dirty="0">
                  <a:latin typeface="Lato" panose="020F0502020204030203" pitchFamily="34" charset="0"/>
                </a:rPr>
                <a:t>To learn</a:t>
              </a:r>
              <a:r>
                <a:rPr lang="en-US" sz="2400" i="1" baseline="0" dirty="0">
                  <a:latin typeface="Lato" panose="020F0502020204030203" pitchFamily="34" charset="0"/>
                </a:rPr>
                <a:t> more about the topic of this presentation,</a:t>
              </a:r>
              <a:br>
                <a:rPr lang="en-US" sz="2400" i="1" baseline="0" dirty="0">
                  <a:latin typeface="Lato" panose="020F0502020204030203" pitchFamily="34" charset="0"/>
                </a:rPr>
              </a:br>
              <a:r>
                <a:rPr lang="en-US" sz="2400" i="1" baseline="0" dirty="0">
                  <a:latin typeface="Lato" panose="020F0502020204030203" pitchFamily="34" charset="0"/>
                </a:rPr>
                <a:t>please contact…</a:t>
              </a:r>
              <a:r>
                <a:rPr lang="en-US" sz="2700" i="1" baseline="0" dirty="0">
                  <a:latin typeface="Lato" panose="020F0502020204030203" pitchFamily="34" charset="0"/>
                </a:rPr>
                <a:t> </a:t>
              </a:r>
              <a:endParaRPr lang="en-US" sz="2700" i="1" dirty="0">
                <a:latin typeface="Lato" panose="020F0502020204030203" pitchFamily="34" charset="0"/>
              </a:endParaRPr>
            </a:p>
          </p:txBody>
        </p:sp>
      </p:grpSp>
      <p:pic>
        <p:nvPicPr>
          <p:cNvPr id="21" name="Picture 20">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00692" y="9357632"/>
            <a:ext cx="519796" cy="389847"/>
          </a:xfrm>
          <a:prstGeom prst="rect">
            <a:avLst/>
          </a:prstGeom>
        </p:spPr>
      </p:pic>
      <p:pic>
        <p:nvPicPr>
          <p:cNvPr id="22" name="Picture 21">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585984" y="9357632"/>
            <a:ext cx="519796" cy="389847"/>
          </a:xfrm>
          <a:prstGeom prst="rect">
            <a:avLst/>
          </a:prstGeom>
        </p:spPr>
      </p:pic>
      <p:pic>
        <p:nvPicPr>
          <p:cNvPr id="23" name="Picture 22">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365552" y="9351849"/>
            <a:ext cx="519796" cy="389847"/>
          </a:xfrm>
          <a:prstGeom prst="rect">
            <a:avLst/>
          </a:prstGeom>
        </p:spPr>
      </p:pic>
    </p:spTree>
    <p:extLst>
      <p:ext uri="{BB962C8B-B14F-4D97-AF65-F5344CB8AC3E}">
        <p14:creationId xmlns:p14="http://schemas.microsoft.com/office/powerpoint/2010/main" val="2821576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9186365"/>
      </p:ext>
    </p:extLst>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p14:reveal/>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a:spLocks noChangeArrowheads="1"/>
          </p:cNvSpPr>
          <p:nvPr userDrawn="1"/>
        </p:nvSpPr>
        <p:spPr>
          <a:xfrm>
            <a:off x="16146897" y="9785867"/>
            <a:ext cx="1980046" cy="312539"/>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79571309-D10F-4609-9D4E-6A5D4CE429D9}" type="slidenum">
              <a:rPr lang="en-US" sz="1800" b="1" smtClean="0"/>
              <a:pPr algn="r">
                <a:defRPr/>
              </a:pPr>
              <a:t>‹#›</a:t>
            </a:fld>
            <a:endParaRPr lang="en-US" sz="1800" b="1" dirty="0"/>
          </a:p>
        </p:txBody>
      </p:sp>
      <p:sp>
        <p:nvSpPr>
          <p:cNvPr id="10" name="Title Placeholder 1"/>
          <p:cNvSpPr>
            <a:spLocks noGrp="1"/>
          </p:cNvSpPr>
          <p:nvPr>
            <p:ph type="title"/>
          </p:nvPr>
        </p:nvSpPr>
        <p:spPr>
          <a:xfrm>
            <a:off x="660402" y="547691"/>
            <a:ext cx="16979900" cy="1023936"/>
          </a:xfrm>
          <a:prstGeom prst="rect">
            <a:avLst/>
          </a:prstGeom>
        </p:spPr>
        <p:txBody>
          <a:bodyPr vert="horz" lIns="91440" tIns="45720" rIns="91440" bIns="45720" rtlCol="0" anchor="ctr">
            <a:normAutofit/>
          </a:bodyPr>
          <a:lstStyle/>
          <a:p>
            <a:r>
              <a:rPr lang="en-US" dirty="0"/>
              <a:t>Slide Title </a:t>
            </a:r>
          </a:p>
        </p:txBody>
      </p:sp>
      <p:sp>
        <p:nvSpPr>
          <p:cNvPr id="11" name="Text Placeholder 2"/>
          <p:cNvSpPr>
            <a:spLocks noGrp="1"/>
          </p:cNvSpPr>
          <p:nvPr>
            <p:ph type="body" idx="1"/>
          </p:nvPr>
        </p:nvSpPr>
        <p:spPr>
          <a:xfrm>
            <a:off x="666751" y="2012868"/>
            <a:ext cx="16973550" cy="7252575"/>
          </a:xfrm>
          <a:prstGeom prst="rect">
            <a:avLst/>
          </a:prstGeom>
        </p:spPr>
        <p:txBody>
          <a:bodyPr vert="horz" lIns="91440" tIns="45720" rIns="91440" bIns="45720" rtlCol="0">
            <a:normAutofit/>
          </a:bodyPr>
          <a:lstStyle/>
          <a:p>
            <a:pPr lvl="0"/>
            <a:r>
              <a:rPr lang="en-US" dirty="0"/>
              <a:t>First Level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894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marL="0" indent="0" algn="l" defTabSz="1371600" rtl="0" eaLnBrk="1" latinLnBrk="0" hangingPunct="1">
        <a:lnSpc>
          <a:spcPct val="90000"/>
        </a:lnSpc>
        <a:spcBef>
          <a:spcPct val="0"/>
        </a:spcBef>
        <a:buNone/>
        <a:defRPr sz="4500" b="1" kern="1200">
          <a:solidFill>
            <a:schemeClr val="accent1"/>
          </a:solidFill>
          <a:latin typeface="Lato" panose="020F0502020204030203" pitchFamily="34" charset="0"/>
          <a:ea typeface="+mj-ea"/>
          <a:cs typeface="Arial" panose="020B0604020202020204" pitchFamily="34" charset="0"/>
        </a:defRPr>
      </a:lvl1pPr>
    </p:titleStyle>
    <p:bodyStyle>
      <a:lvl1pPr marL="342900" indent="-342900" algn="l" defTabSz="1371600" rtl="0" eaLnBrk="1" latinLnBrk="0" hangingPunct="1">
        <a:lnSpc>
          <a:spcPct val="110000"/>
        </a:lnSpc>
        <a:spcBef>
          <a:spcPts val="1500"/>
        </a:spcBef>
        <a:buClr>
          <a:schemeClr val="accent2"/>
        </a:buClr>
        <a:buSzPct val="120000"/>
        <a:buFont typeface="Arial" panose="020B0604020202020204" pitchFamily="34" charset="0"/>
        <a:buChar char="•"/>
        <a:defRPr sz="3300" kern="1200" baseline="0">
          <a:solidFill>
            <a:schemeClr val="tx1"/>
          </a:solidFill>
          <a:latin typeface="Lato" panose="020F0502020204030203" pitchFamily="34" charset="0"/>
          <a:ea typeface="+mn-ea"/>
          <a:cs typeface="Arial" panose="020B0604020202020204" pitchFamily="34" charset="0"/>
        </a:defRPr>
      </a:lvl1pPr>
      <a:lvl2pPr marL="685800" indent="-342900" algn="l" defTabSz="1371600" rtl="0" eaLnBrk="1" latinLnBrk="0" hangingPunct="1">
        <a:lnSpc>
          <a:spcPct val="110000"/>
        </a:lnSpc>
        <a:spcBef>
          <a:spcPts val="750"/>
        </a:spcBef>
        <a:buFont typeface="Lato" panose="020F0502020204030203" pitchFamily="34" charset="0"/>
        <a:buChar char="–"/>
        <a:defRPr sz="3000" kern="1200">
          <a:solidFill>
            <a:schemeClr val="tx1"/>
          </a:solidFill>
          <a:latin typeface="Lato" panose="020F0502020204030203" pitchFamily="34" charset="0"/>
          <a:ea typeface="+mn-ea"/>
          <a:cs typeface="Times New Roman" panose="02020603050405020304" pitchFamily="18" charset="0"/>
        </a:defRPr>
      </a:lvl2pPr>
      <a:lvl3pPr marL="1114425" indent="-342900" algn="l" defTabSz="1371600" rtl="0" eaLnBrk="1" latinLnBrk="0" hangingPunct="1">
        <a:lnSpc>
          <a:spcPct val="110000"/>
        </a:lnSpc>
        <a:spcBef>
          <a:spcPts val="750"/>
        </a:spcBef>
        <a:buFont typeface="Wingdings" panose="05000000000000000000" pitchFamily="2" charset="2"/>
        <a:buChar char="§"/>
        <a:defRPr sz="2700" kern="1200">
          <a:solidFill>
            <a:schemeClr val="tx1"/>
          </a:solidFill>
          <a:latin typeface="Lato" panose="020F0502020204030203" pitchFamily="34" charset="0"/>
          <a:ea typeface="+mn-ea"/>
          <a:cs typeface="Times New Roman" panose="02020603050405020304" pitchFamily="18" charset="0"/>
        </a:defRPr>
      </a:lvl3pPr>
      <a:lvl4pPr marL="1714500" indent="-342900" algn="l" defTabSz="1371600" rtl="0" eaLnBrk="1" latinLnBrk="0" hangingPunct="1">
        <a:lnSpc>
          <a:spcPct val="110000"/>
        </a:lnSpc>
        <a:spcBef>
          <a:spcPts val="750"/>
        </a:spcBef>
        <a:buFont typeface="Lato" panose="020F0502020204030203" pitchFamily="34" charset="0"/>
        <a:buChar char="»"/>
        <a:defRPr sz="2400" kern="1200">
          <a:solidFill>
            <a:schemeClr val="tx1"/>
          </a:solidFill>
          <a:latin typeface="Lato" panose="020F0502020204030203" pitchFamily="34" charset="0"/>
          <a:ea typeface="+mn-ea"/>
          <a:cs typeface="Times New Roman" panose="02020603050405020304" pitchFamily="18" charset="0"/>
        </a:defRPr>
      </a:lvl4pPr>
      <a:lvl5pPr marL="2143125" indent="-342900" algn="l" defTabSz="1371600" rtl="0" eaLnBrk="1" latinLnBrk="0" hangingPunct="1">
        <a:lnSpc>
          <a:spcPct val="110000"/>
        </a:lnSpc>
        <a:spcBef>
          <a:spcPts val="750"/>
        </a:spcBef>
        <a:buFont typeface="Arial" panose="020B0604020202020204" pitchFamily="34" charset="0"/>
        <a:buChar char="•"/>
        <a:defRPr sz="2100" kern="1200">
          <a:solidFill>
            <a:schemeClr val="tx1"/>
          </a:solidFill>
          <a:latin typeface="Lato" panose="020F0502020204030203" pitchFamily="34" charset="0"/>
          <a:ea typeface="+mn-ea"/>
          <a:cs typeface="Times New Roman" panose="02020603050405020304" pitchFamily="18"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715690"/>
            <a:ext cx="18288000" cy="3571310"/>
            <a:chOff x="0" y="0"/>
            <a:chExt cx="6671512" cy="1302823"/>
          </a:xfrm>
          <a:solidFill>
            <a:schemeClr val="bg1">
              <a:lumMod val="85000"/>
            </a:schemeClr>
          </a:solidFill>
        </p:grpSpPr>
        <p:sp>
          <p:nvSpPr>
            <p:cNvPr id="3" name="Freeform 3"/>
            <p:cNvSpPr/>
            <p:nvPr/>
          </p:nvSpPr>
          <p:spPr>
            <a:xfrm>
              <a:off x="0" y="0"/>
              <a:ext cx="6671512" cy="1302823"/>
            </a:xfrm>
            <a:custGeom>
              <a:avLst/>
              <a:gdLst/>
              <a:ahLst/>
              <a:cxnLst/>
              <a:rect l="l" t="t" r="r" b="b"/>
              <a:pathLst>
                <a:path w="6671512" h="1302823">
                  <a:moveTo>
                    <a:pt x="0" y="0"/>
                  </a:moveTo>
                  <a:lnTo>
                    <a:pt x="6671512" y="0"/>
                  </a:lnTo>
                  <a:lnTo>
                    <a:pt x="6671512" y="1302823"/>
                  </a:lnTo>
                  <a:lnTo>
                    <a:pt x="0" y="1302823"/>
                  </a:lnTo>
                  <a:close/>
                </a:path>
              </a:pathLst>
            </a:custGeom>
            <a:grpFill/>
            <a:ln>
              <a:solidFill>
                <a:schemeClr val="bg1">
                  <a:lumMod val="85000"/>
                </a:schemeClr>
              </a:solidFill>
            </a:ln>
          </p:spPr>
        </p:sp>
      </p:grpSp>
      <p:sp>
        <p:nvSpPr>
          <p:cNvPr id="4" name="TextBox 4"/>
          <p:cNvSpPr txBox="1"/>
          <p:nvPr/>
        </p:nvSpPr>
        <p:spPr>
          <a:xfrm>
            <a:off x="526331" y="7046014"/>
            <a:ext cx="7548054" cy="1144905"/>
          </a:xfrm>
          <a:prstGeom prst="rect">
            <a:avLst/>
          </a:prstGeom>
        </p:spPr>
        <p:txBody>
          <a:bodyPr lIns="0" tIns="0" rIns="0" bIns="0" rtlCol="0" anchor="t">
            <a:spAutoFit/>
          </a:bodyPr>
          <a:lstStyle/>
          <a:p>
            <a:pPr>
              <a:lnSpc>
                <a:spcPts val="4619"/>
              </a:lnSpc>
            </a:pPr>
            <a:r>
              <a:rPr lang="en-US" sz="3299" dirty="0">
                <a:latin typeface="Lato Bold"/>
              </a:rPr>
              <a:t>Date</a:t>
            </a:r>
            <a:r>
              <a:rPr lang="en-US" sz="3299" dirty="0">
                <a:latin typeface="Lato"/>
              </a:rPr>
              <a:t>: 09 27, 2023</a:t>
            </a:r>
          </a:p>
          <a:p>
            <a:pPr>
              <a:lnSpc>
                <a:spcPts val="4619"/>
              </a:lnSpc>
            </a:pPr>
            <a:r>
              <a:rPr lang="en-US" sz="3299" dirty="0">
                <a:latin typeface="Lato Bold"/>
              </a:rPr>
              <a:t>Time</a:t>
            </a:r>
            <a:r>
              <a:rPr lang="en-US" sz="3299" dirty="0">
                <a:latin typeface="Lato"/>
              </a:rPr>
              <a:t>: 12:00 pm - 1:00 pm</a:t>
            </a:r>
          </a:p>
        </p:txBody>
      </p:sp>
      <p:sp>
        <p:nvSpPr>
          <p:cNvPr id="5" name="AutoShape 5"/>
          <p:cNvSpPr/>
          <p:nvPr/>
        </p:nvSpPr>
        <p:spPr>
          <a:xfrm rot="5400000">
            <a:off x="4393928" y="8758326"/>
            <a:ext cx="3038298" cy="0"/>
          </a:xfrm>
          <a:prstGeom prst="line">
            <a:avLst/>
          </a:prstGeom>
          <a:ln w="76200" cap="rnd">
            <a:solidFill>
              <a:srgbClr val="F9F5F0"/>
            </a:solidFill>
            <a:prstDash val="solid"/>
            <a:headEnd type="none" w="sm" len="sm"/>
            <a:tailEnd type="none" w="sm" len="sm"/>
          </a:ln>
        </p:spPr>
      </p:sp>
      <p:pic>
        <p:nvPicPr>
          <p:cNvPr id="6" name="Picture 6"/>
          <p:cNvPicPr>
            <a:picLocks noChangeAspect="1"/>
          </p:cNvPicPr>
          <p:nvPr/>
        </p:nvPicPr>
        <p:blipFill>
          <a:blip r:embed="rId3"/>
          <a:srcRect/>
          <a:stretch>
            <a:fillRect/>
          </a:stretch>
        </p:blipFill>
        <p:spPr>
          <a:xfrm>
            <a:off x="15730602" y="479818"/>
            <a:ext cx="1528698" cy="1528698"/>
          </a:xfrm>
          <a:prstGeom prst="rect">
            <a:avLst/>
          </a:prstGeom>
        </p:spPr>
      </p:pic>
      <p:sp>
        <p:nvSpPr>
          <p:cNvPr id="7" name="TextBox 7"/>
          <p:cNvSpPr txBox="1"/>
          <p:nvPr/>
        </p:nvSpPr>
        <p:spPr>
          <a:xfrm>
            <a:off x="1219200" y="4533900"/>
            <a:ext cx="16940177" cy="1354217"/>
          </a:xfrm>
          <a:prstGeom prst="rect">
            <a:avLst/>
          </a:prstGeom>
        </p:spPr>
        <p:txBody>
          <a:bodyPr wrap="square" lIns="0" tIns="0" rIns="0" bIns="0" rtlCol="0" anchor="t">
            <a:spAutoFit/>
          </a:bodyPr>
          <a:lstStyle/>
          <a:p>
            <a:pPr>
              <a:spcAft>
                <a:spcPts val="1200"/>
              </a:spcAft>
            </a:pPr>
            <a:r>
              <a:rPr lang="en-US" sz="8800" dirty="0">
                <a:solidFill>
                  <a:srgbClr val="2D2D2D"/>
                </a:solidFill>
                <a:latin typeface="Lato Bold"/>
              </a:rPr>
              <a:t>PDU Code: </a:t>
            </a:r>
            <a:r>
              <a:rPr lang="en-US" sz="8800" dirty="0" err="1">
                <a:solidFill>
                  <a:srgbClr val="2D2D2D"/>
                </a:solidFill>
                <a:latin typeface="Lato Bold"/>
              </a:rPr>
              <a:t>mpugXXXXXX</a:t>
            </a:r>
            <a:endParaRPr lang="en-US" sz="2700" dirty="0">
              <a:solidFill>
                <a:srgbClr val="2D2D2D"/>
              </a:solidFill>
              <a:latin typeface="Lato Bold"/>
            </a:endParaRPr>
          </a:p>
        </p:txBody>
      </p:sp>
      <p:sp>
        <p:nvSpPr>
          <p:cNvPr id="8" name="TextBox 8"/>
          <p:cNvSpPr txBox="1"/>
          <p:nvPr/>
        </p:nvSpPr>
        <p:spPr>
          <a:xfrm>
            <a:off x="526331" y="873584"/>
            <a:ext cx="15475669" cy="741165"/>
          </a:xfrm>
          <a:prstGeom prst="rect">
            <a:avLst/>
          </a:prstGeom>
        </p:spPr>
        <p:txBody>
          <a:bodyPr wrap="square" lIns="0" tIns="0" rIns="0" bIns="0" rtlCol="0" anchor="t">
            <a:spAutoFit/>
          </a:bodyPr>
          <a:lstStyle/>
          <a:p>
            <a:pPr>
              <a:lnSpc>
                <a:spcPts val="6439"/>
              </a:lnSpc>
            </a:pPr>
            <a:r>
              <a:rPr lang="en-US" sz="4599" dirty="0">
                <a:solidFill>
                  <a:srgbClr val="C00000"/>
                </a:solidFill>
                <a:latin typeface="Lato Bold"/>
              </a:rPr>
              <a:t>Man Hours and Cost Tracking Using Microsoft Project</a:t>
            </a:r>
          </a:p>
        </p:txBody>
      </p:sp>
      <p:sp>
        <p:nvSpPr>
          <p:cNvPr id="9" name="TextBox 9"/>
          <p:cNvSpPr txBox="1"/>
          <p:nvPr/>
        </p:nvSpPr>
        <p:spPr>
          <a:xfrm>
            <a:off x="6961962" y="7055539"/>
            <a:ext cx="10799705" cy="3031599"/>
          </a:xfrm>
          <a:prstGeom prst="rect">
            <a:avLst/>
          </a:prstGeom>
        </p:spPr>
        <p:txBody>
          <a:bodyPr wrap="square" lIns="0" tIns="0" rIns="0" bIns="0" rtlCol="0" anchor="t">
            <a:spAutoFit/>
          </a:bodyPr>
          <a:lstStyle/>
          <a:p>
            <a:pPr>
              <a:lnSpc>
                <a:spcPts val="4199"/>
              </a:lnSpc>
            </a:pPr>
            <a:r>
              <a:rPr lang="en-US" sz="2999" dirty="0">
                <a:latin typeface="Lato Bold"/>
              </a:rPr>
              <a:t>Presenter Info</a:t>
            </a:r>
            <a:r>
              <a:rPr lang="en-US" sz="2999" dirty="0">
                <a:latin typeface="Lato"/>
              </a:rPr>
              <a:t>: Mike Agnello</a:t>
            </a:r>
          </a:p>
          <a:p>
            <a:pPr algn="l" fontAlgn="base"/>
            <a:r>
              <a:rPr lang="en-US" b="0" i="0" dirty="0">
                <a:solidFill>
                  <a:srgbClr val="606060"/>
                </a:solidFill>
                <a:effectLst/>
                <a:latin typeface="Source Sans Pro" panose="020B0503030403020204" pitchFamily="34" charset="0"/>
              </a:rPr>
              <a:t>Mike Agnello is a Project Management consultant with Edwards Performance Solutions specializing in custom solution development around Microsoft Project and Microsoft Project Server.   Mike began his career in 1989 developing test program solutions for military fire control systems, he quickly became an engineering lead transitioning his programming and troubleshooting skills from electronics to project management. Drawing from an extensive background working with defense contractors with emphasis on Earned Value management, Mike has developed practical solutions using Microsoft Project to track Earned Value Management metrics.   Mike has worked with several clients in the Maryland and DC area tailoring project desktop and project server to meet their needs while providing practical advice on a variety of Project Management topics.  Mike can be contacted by phone at 443-561-1311 or via e-mail at magnello@edwps.com.</a:t>
            </a:r>
            <a:endParaRPr lang="en-US" dirty="0">
              <a:latin typeface="Lato"/>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reveal/>
      </p:transition>
    </mc:Choice>
    <mc:Fallback xmlns="">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This table shows the default recalculations                       </a:t>
            </a:r>
          </a:p>
          <a:p>
            <a:pPr marL="0" indent="0" algn="ctr">
              <a:buNone/>
            </a:pPr>
            <a:r>
              <a:rPr lang="en-US" sz="3600" b="1" dirty="0">
                <a:solidFill>
                  <a:srgbClr val="020242"/>
                </a:solidFill>
              </a:rPr>
              <a:t>(Units) x (Duration) = (Work)</a:t>
            </a:r>
          </a:p>
          <a:p>
            <a:endParaRPr lang="en-US" dirty="0"/>
          </a:p>
        </p:txBody>
      </p:sp>
      <p:sp>
        <p:nvSpPr>
          <p:cNvPr id="4" name="Rectangle 2"/>
          <p:cNvSpPr>
            <a:spLocks noGrp="1" noChangeArrowheads="1"/>
          </p:cNvSpPr>
          <p:nvPr>
            <p:ph type="title"/>
          </p:nvPr>
        </p:nvSpPr>
        <p:spPr/>
        <p:txBody>
          <a:bodyPr>
            <a:normAutofit/>
          </a:bodyPr>
          <a:lstStyle/>
          <a:p>
            <a:pPr>
              <a:defRPr/>
            </a:pPr>
            <a:r>
              <a:rPr lang="en-US" dirty="0"/>
              <a:t>Project Options: Schedule – Task type </a:t>
            </a:r>
          </a:p>
        </p:txBody>
      </p:sp>
      <p:pic>
        <p:nvPicPr>
          <p:cNvPr id="2" name="Picture 1">
            <a:extLst>
              <a:ext uri="{FF2B5EF4-FFF2-40B4-BE49-F238E27FC236}">
                <a16:creationId xmlns:a16="http://schemas.microsoft.com/office/drawing/2014/main" id="{B0EB8D37-3E37-ABE5-CA99-AC23177DB52C}"/>
              </a:ext>
            </a:extLst>
          </p:cNvPr>
          <p:cNvPicPr>
            <a:picLocks noChangeAspect="1"/>
          </p:cNvPicPr>
          <p:nvPr/>
        </p:nvPicPr>
        <p:blipFill>
          <a:blip r:embed="rId3"/>
          <a:stretch>
            <a:fillRect/>
          </a:stretch>
        </p:blipFill>
        <p:spPr>
          <a:xfrm>
            <a:off x="1600200" y="2979519"/>
            <a:ext cx="13411200" cy="6778944"/>
          </a:xfrm>
          <a:prstGeom prst="rect">
            <a:avLst/>
          </a:prstGeom>
        </p:spPr>
      </p:pic>
    </p:spTree>
    <p:extLst>
      <p:ext uri="{BB962C8B-B14F-4D97-AF65-F5344CB8AC3E}">
        <p14:creationId xmlns:p14="http://schemas.microsoft.com/office/powerpoint/2010/main" val="195439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Effort driven option affects the basic calculations only after an initial resource assignment is made to the task</a:t>
            </a:r>
          </a:p>
          <a:p>
            <a:pPr lvl="1"/>
            <a:r>
              <a:rPr lang="en-US" dirty="0"/>
              <a:t>When a task is marked as effort driven, the total task work is held constant</a:t>
            </a:r>
          </a:p>
          <a:p>
            <a:pPr lvl="1"/>
            <a:r>
              <a:rPr lang="en-US" dirty="0"/>
              <a:t>Regardless of the number of resources assigned to the task </a:t>
            </a:r>
          </a:p>
          <a:p>
            <a:pPr lvl="1"/>
            <a:r>
              <a:rPr lang="en-US" dirty="0"/>
              <a:t>When additional resources are assigned to an existing task </a:t>
            </a:r>
          </a:p>
          <a:p>
            <a:pPr lvl="2"/>
            <a:r>
              <a:rPr lang="en-US" dirty="0"/>
              <a:t>Remaining work is distributed evenly among assigned resources – individual resource work assignments decrease</a:t>
            </a:r>
          </a:p>
          <a:p>
            <a:pPr lvl="2"/>
            <a:r>
              <a:rPr lang="en-US" dirty="0"/>
              <a:t>Task Duration or Resource Units are adjusted also, depending on the Task Type </a:t>
            </a:r>
          </a:p>
          <a:p>
            <a:pPr lvl="1"/>
            <a:r>
              <a:rPr lang="en-US" dirty="0"/>
              <a:t>When resources are removed from an existing task </a:t>
            </a:r>
          </a:p>
          <a:p>
            <a:pPr lvl="2"/>
            <a:r>
              <a:rPr lang="en-US" dirty="0"/>
              <a:t>Remaining work is redistributed to remaining resources – individual resource work assignments increase</a:t>
            </a:r>
          </a:p>
          <a:p>
            <a:pPr lvl="2"/>
            <a:r>
              <a:rPr lang="en-US" dirty="0"/>
              <a:t>Task Duration or Resource Units are adjusted also, depending on the Task Type</a:t>
            </a:r>
          </a:p>
          <a:p>
            <a:pPr lvl="1"/>
            <a:endParaRPr lang="en-US" dirty="0"/>
          </a:p>
          <a:p>
            <a:endParaRPr lang="en-US" dirty="0"/>
          </a:p>
        </p:txBody>
      </p:sp>
      <p:sp>
        <p:nvSpPr>
          <p:cNvPr id="4" name="Rectangle 2"/>
          <p:cNvSpPr>
            <a:spLocks noGrp="1" noChangeArrowheads="1"/>
          </p:cNvSpPr>
          <p:nvPr>
            <p:ph type="title"/>
          </p:nvPr>
        </p:nvSpPr>
        <p:spPr/>
        <p:txBody>
          <a:bodyPr/>
          <a:lstStyle/>
          <a:p>
            <a:pPr>
              <a:defRPr/>
            </a:pPr>
            <a:r>
              <a:rPr lang="en-US" dirty="0"/>
              <a:t>Project Options: Schedule – Effort Driven Option </a:t>
            </a:r>
          </a:p>
        </p:txBody>
      </p:sp>
    </p:spTree>
    <p:extLst>
      <p:ext uri="{BB962C8B-B14F-4D97-AF65-F5344CB8AC3E}">
        <p14:creationId xmlns:p14="http://schemas.microsoft.com/office/powerpoint/2010/main" val="399158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How does the Effort Driven option affect the selected task type?</a:t>
            </a:r>
          </a:p>
          <a:p>
            <a:pPr lvl="1"/>
            <a:r>
              <a:rPr lang="en-US" dirty="0"/>
              <a:t>If resources are removed from the task, the reverse effect happens</a:t>
            </a:r>
          </a:p>
          <a:p>
            <a:pPr marL="0" indent="0">
              <a:buNone/>
            </a:pPr>
            <a:r>
              <a:rPr lang="en-US" dirty="0"/>
              <a:t> </a:t>
            </a:r>
          </a:p>
          <a:p>
            <a:endParaRPr lang="en-US" dirty="0"/>
          </a:p>
        </p:txBody>
      </p:sp>
      <p:sp>
        <p:nvSpPr>
          <p:cNvPr id="4" name="Rectangle 2"/>
          <p:cNvSpPr>
            <a:spLocks noGrp="1" noChangeArrowheads="1"/>
          </p:cNvSpPr>
          <p:nvPr>
            <p:ph type="title"/>
          </p:nvPr>
        </p:nvSpPr>
        <p:spPr/>
        <p:txBody>
          <a:bodyPr/>
          <a:lstStyle/>
          <a:p>
            <a:pPr>
              <a:defRPr/>
            </a:pPr>
            <a:r>
              <a:rPr lang="en-US" dirty="0"/>
              <a:t>Project Options: Schedule – Effort Driven Option </a:t>
            </a:r>
          </a:p>
        </p:txBody>
      </p:sp>
      <p:pic>
        <p:nvPicPr>
          <p:cNvPr id="9" name="Picture 8">
            <a:extLst>
              <a:ext uri="{FF2B5EF4-FFF2-40B4-BE49-F238E27FC236}">
                <a16:creationId xmlns:a16="http://schemas.microsoft.com/office/drawing/2014/main" id="{E3848BE9-43C5-575A-5B6D-13CF9DFA8766}"/>
              </a:ext>
            </a:extLst>
          </p:cNvPr>
          <p:cNvPicPr>
            <a:picLocks noChangeAspect="1"/>
          </p:cNvPicPr>
          <p:nvPr/>
        </p:nvPicPr>
        <p:blipFill>
          <a:blip r:embed="rId4"/>
          <a:stretch>
            <a:fillRect/>
          </a:stretch>
        </p:blipFill>
        <p:spPr>
          <a:xfrm>
            <a:off x="1447800" y="2933700"/>
            <a:ext cx="14672793" cy="5638800"/>
          </a:xfrm>
          <a:prstGeom prst="rect">
            <a:avLst/>
          </a:prstGeom>
        </p:spPr>
      </p:pic>
    </p:spTree>
    <p:custDataLst>
      <p:tags r:id="rId1"/>
    </p:custDataLst>
    <p:extLst>
      <p:ext uri="{BB962C8B-B14F-4D97-AF65-F5344CB8AC3E}">
        <p14:creationId xmlns:p14="http://schemas.microsoft.com/office/powerpoint/2010/main" val="50204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BF7567-4D19-4A86-8265-6EA1BB3A4BA9}"/>
              </a:ext>
            </a:extLst>
          </p:cNvPr>
          <p:cNvPicPr>
            <a:picLocks noChangeAspect="1"/>
          </p:cNvPicPr>
          <p:nvPr/>
        </p:nvPicPr>
        <p:blipFill>
          <a:blip r:embed="rId3"/>
          <a:stretch>
            <a:fillRect/>
          </a:stretch>
        </p:blipFill>
        <p:spPr>
          <a:xfrm>
            <a:off x="11683715" y="1161288"/>
            <a:ext cx="4015961" cy="3525012"/>
          </a:xfrm>
          <a:prstGeom prst="rect">
            <a:avLst/>
          </a:prstGeom>
          <a:ln w="3175">
            <a:solidFill>
              <a:srgbClr val="4E4E4E"/>
            </a:solidFill>
          </a:ln>
        </p:spPr>
      </p:pic>
      <p:sp>
        <p:nvSpPr>
          <p:cNvPr id="2" name="Title 1"/>
          <p:cNvSpPr>
            <a:spLocks noGrp="1"/>
          </p:cNvSpPr>
          <p:nvPr>
            <p:ph type="title"/>
          </p:nvPr>
        </p:nvSpPr>
        <p:spPr/>
        <p:txBody>
          <a:bodyPr/>
          <a:lstStyle/>
          <a:p>
            <a:r>
              <a:rPr lang="en-US" dirty="0"/>
              <a:t>Project Options: Schedule </a:t>
            </a:r>
          </a:p>
        </p:txBody>
      </p:sp>
      <p:sp>
        <p:nvSpPr>
          <p:cNvPr id="3" name="Content Placeholder 2"/>
          <p:cNvSpPr>
            <a:spLocks noGrp="1"/>
          </p:cNvSpPr>
          <p:nvPr>
            <p:ph idx="1"/>
          </p:nvPr>
        </p:nvSpPr>
        <p:spPr/>
        <p:txBody>
          <a:bodyPr>
            <a:normAutofit/>
          </a:bodyPr>
          <a:lstStyle/>
          <a:p>
            <a:pPr lvl="0"/>
            <a:r>
              <a:rPr lang="en-US" dirty="0"/>
              <a:t>Cost Tracking – Calculation Options</a:t>
            </a:r>
          </a:p>
          <a:p>
            <a:pPr lvl="1"/>
            <a:r>
              <a:rPr lang="en-US" dirty="0"/>
              <a:t>Default Fixed Costs Accrual</a:t>
            </a:r>
          </a:p>
          <a:p>
            <a:pPr lvl="2"/>
            <a:r>
              <a:rPr lang="en-US" dirty="0"/>
              <a:t>Prorated, Start, or End</a:t>
            </a:r>
          </a:p>
          <a:p>
            <a:pPr lvl="1"/>
            <a:r>
              <a:rPr lang="en-US" dirty="0"/>
              <a:t>Actual Cost Calculation</a:t>
            </a:r>
          </a:p>
          <a:p>
            <a:pPr lvl="2"/>
            <a:r>
              <a:rPr lang="en-US" dirty="0"/>
              <a:t> Project Calculated or Manual Entry</a:t>
            </a:r>
          </a:p>
          <a:p>
            <a:endParaRPr lang="en-US" dirty="0"/>
          </a:p>
        </p:txBody>
      </p:sp>
      <p:sp>
        <p:nvSpPr>
          <p:cNvPr id="6" name="Rounded Rectangle 5"/>
          <p:cNvSpPr/>
          <p:nvPr/>
        </p:nvSpPr>
        <p:spPr bwMode="auto">
          <a:xfrm>
            <a:off x="12483033" y="3394637"/>
            <a:ext cx="3124917" cy="459700"/>
          </a:xfrm>
          <a:prstGeom prst="roundRect">
            <a:avLst/>
          </a:prstGeom>
          <a:solidFill>
            <a:schemeClr val="bg1">
              <a:lumMod val="75000"/>
              <a:alpha val="51000"/>
            </a:schemeClr>
          </a:solidFill>
          <a:ln>
            <a:noFill/>
          </a:ln>
          <a:effec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dirty="0">
              <a:solidFill>
                <a:srgbClr val="99B948"/>
              </a:solidFill>
              <a:latin typeface="BankGothic Md BT" pitchFamily="34" charset="0"/>
            </a:endParaRPr>
          </a:p>
        </p:txBody>
      </p:sp>
      <p:sp>
        <p:nvSpPr>
          <p:cNvPr id="7" name="Rectangle 6"/>
          <p:cNvSpPr/>
          <p:nvPr/>
        </p:nvSpPr>
        <p:spPr>
          <a:xfrm>
            <a:off x="10569416" y="5722145"/>
            <a:ext cx="423863"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sp>
        <p:nvSpPr>
          <p:cNvPr id="8" name="Rectangle 7"/>
          <p:cNvSpPr/>
          <p:nvPr/>
        </p:nvSpPr>
        <p:spPr>
          <a:xfrm>
            <a:off x="11269504" y="8129588"/>
            <a:ext cx="423863"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pic>
        <p:nvPicPr>
          <p:cNvPr id="10" name="Picture 9">
            <a:extLst>
              <a:ext uri="{FF2B5EF4-FFF2-40B4-BE49-F238E27FC236}">
                <a16:creationId xmlns:a16="http://schemas.microsoft.com/office/drawing/2014/main" id="{B6E144E3-E208-4094-9CA1-6BC457C37F18}"/>
              </a:ext>
            </a:extLst>
          </p:cNvPr>
          <p:cNvPicPr>
            <a:picLocks noChangeAspect="1"/>
          </p:cNvPicPr>
          <p:nvPr/>
        </p:nvPicPr>
        <p:blipFill>
          <a:blip r:embed="rId4"/>
          <a:stretch>
            <a:fillRect/>
          </a:stretch>
        </p:blipFill>
        <p:spPr>
          <a:xfrm>
            <a:off x="2397093" y="4642995"/>
            <a:ext cx="8649120" cy="4801947"/>
          </a:xfrm>
          <a:prstGeom prst="rect">
            <a:avLst/>
          </a:prstGeom>
          <a:ln w="6350">
            <a:solidFill>
              <a:srgbClr val="4E4E4E"/>
            </a:solidFill>
          </a:ln>
        </p:spPr>
      </p:pic>
      <p:sp>
        <p:nvSpPr>
          <p:cNvPr id="4" name="Line 5">
            <a:extLst>
              <a:ext uri="{FF2B5EF4-FFF2-40B4-BE49-F238E27FC236}">
                <a16:creationId xmlns:a16="http://schemas.microsoft.com/office/drawing/2014/main" id="{C5716485-02E0-9216-1CA8-B7A89F144873}"/>
              </a:ext>
            </a:extLst>
          </p:cNvPr>
          <p:cNvSpPr>
            <a:spLocks noChangeShapeType="1"/>
          </p:cNvSpPr>
          <p:nvPr/>
        </p:nvSpPr>
        <p:spPr bwMode="auto">
          <a:xfrm flipH="1">
            <a:off x="5806738" y="8476585"/>
            <a:ext cx="4468764" cy="887966"/>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5" name="Line 5">
            <a:extLst>
              <a:ext uri="{FF2B5EF4-FFF2-40B4-BE49-F238E27FC236}">
                <a16:creationId xmlns:a16="http://schemas.microsoft.com/office/drawing/2014/main" id="{CAAEACD6-0B74-8F3C-D7B0-109C56FA9947}"/>
              </a:ext>
            </a:extLst>
          </p:cNvPr>
          <p:cNvSpPr>
            <a:spLocks noChangeShapeType="1"/>
          </p:cNvSpPr>
          <p:nvPr/>
        </p:nvSpPr>
        <p:spPr bwMode="auto">
          <a:xfrm flipH="1">
            <a:off x="6252144" y="8290847"/>
            <a:ext cx="3663120" cy="390300"/>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11" name="Text Box 6">
            <a:extLst>
              <a:ext uri="{FF2B5EF4-FFF2-40B4-BE49-F238E27FC236}">
                <a16:creationId xmlns:a16="http://schemas.microsoft.com/office/drawing/2014/main" id="{DD377BE0-D479-DC17-04A5-7B63A2D537EC}"/>
              </a:ext>
            </a:extLst>
          </p:cNvPr>
          <p:cNvSpPr txBox="1">
            <a:spLocks noChangeAspect="1" noChangeArrowheads="1"/>
          </p:cNvSpPr>
          <p:nvPr/>
        </p:nvSpPr>
        <p:spPr bwMode="auto">
          <a:xfrm>
            <a:off x="9029044" y="7926956"/>
            <a:ext cx="2894199"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Actual cost calculation</a:t>
            </a:r>
          </a:p>
          <a:p>
            <a:pPr defTabSz="1369220"/>
            <a:r>
              <a:rPr lang="en-US" dirty="0">
                <a:solidFill>
                  <a:srgbClr val="020242"/>
                </a:solidFill>
                <a:latin typeface="Lato" panose="020F0502020204030203" pitchFamily="34" charset="0"/>
              </a:rPr>
              <a:t>Fixed cost accrual</a:t>
            </a:r>
          </a:p>
        </p:txBody>
      </p:sp>
    </p:spTree>
    <p:extLst>
      <p:ext uri="{BB962C8B-B14F-4D97-AF65-F5344CB8AC3E}">
        <p14:creationId xmlns:p14="http://schemas.microsoft.com/office/powerpoint/2010/main" val="214286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C7B19-F27C-4EE6-8455-D0207749BEF0}"/>
              </a:ext>
            </a:extLst>
          </p:cNvPr>
          <p:cNvPicPr>
            <a:picLocks noChangeAspect="1"/>
          </p:cNvPicPr>
          <p:nvPr/>
        </p:nvPicPr>
        <p:blipFill>
          <a:blip r:embed="rId3"/>
          <a:stretch>
            <a:fillRect/>
          </a:stretch>
        </p:blipFill>
        <p:spPr>
          <a:xfrm>
            <a:off x="11628848" y="1278543"/>
            <a:ext cx="4015965" cy="3525012"/>
          </a:xfrm>
          <a:prstGeom prst="rect">
            <a:avLst/>
          </a:prstGeom>
          <a:ln w="3175">
            <a:solidFill>
              <a:srgbClr val="4E4E4E"/>
            </a:solidFill>
          </a:ln>
        </p:spPr>
      </p:pic>
      <p:sp>
        <p:nvSpPr>
          <p:cNvPr id="3" name="Content Placeholder 2"/>
          <p:cNvSpPr>
            <a:spLocks noGrp="1"/>
          </p:cNvSpPr>
          <p:nvPr>
            <p:ph idx="1"/>
          </p:nvPr>
        </p:nvSpPr>
        <p:spPr/>
        <p:txBody>
          <a:bodyPr/>
          <a:lstStyle/>
          <a:p>
            <a:pPr lvl="0"/>
            <a:r>
              <a:rPr lang="en-US" dirty="0"/>
              <a:t>Cost Tracking</a:t>
            </a:r>
          </a:p>
          <a:p>
            <a:pPr lvl="1"/>
            <a:r>
              <a:rPr lang="en-US" dirty="0"/>
              <a:t>Default Rates</a:t>
            </a:r>
          </a:p>
          <a:p>
            <a:pPr lvl="2"/>
            <a:r>
              <a:rPr lang="en-US" dirty="0"/>
              <a:t>Standard and Overtime</a:t>
            </a:r>
          </a:p>
          <a:p>
            <a:pPr marL="342900" lvl="1" indent="0">
              <a:buNone/>
            </a:pPr>
            <a:endParaRPr lang="en-US" dirty="0"/>
          </a:p>
          <a:p>
            <a:endParaRPr lang="en-US" dirty="0"/>
          </a:p>
        </p:txBody>
      </p:sp>
      <p:sp>
        <p:nvSpPr>
          <p:cNvPr id="4" name="Rectangle 3"/>
          <p:cNvSpPr>
            <a:spLocks noGrp="1" noChangeArrowheads="1"/>
          </p:cNvSpPr>
          <p:nvPr>
            <p:ph type="title"/>
          </p:nvPr>
        </p:nvSpPr>
        <p:spPr/>
        <p:txBody>
          <a:bodyPr/>
          <a:lstStyle/>
          <a:p>
            <a:pPr defTabSz="1370708">
              <a:defRPr/>
            </a:pPr>
            <a:r>
              <a:rPr lang="en-US" dirty="0"/>
              <a:t>Project Options: Advanced </a:t>
            </a:r>
          </a:p>
        </p:txBody>
      </p:sp>
      <p:sp>
        <p:nvSpPr>
          <p:cNvPr id="6" name="Rounded Rectangle 5"/>
          <p:cNvSpPr/>
          <p:nvPr/>
        </p:nvSpPr>
        <p:spPr bwMode="auto">
          <a:xfrm>
            <a:off x="12323191" y="1542377"/>
            <a:ext cx="3314459" cy="2298502"/>
          </a:xfrm>
          <a:prstGeom prst="roundRect">
            <a:avLst/>
          </a:prstGeom>
          <a:solidFill>
            <a:schemeClr val="bg1">
              <a:lumMod val="75000"/>
              <a:alpha val="51000"/>
            </a:schemeClr>
          </a:solidFill>
          <a:ln>
            <a:noFill/>
          </a:ln>
          <a:effec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p:txBody>
      </p:sp>
      <p:sp>
        <p:nvSpPr>
          <p:cNvPr id="8" name="Rectangle 7"/>
          <p:cNvSpPr/>
          <p:nvPr/>
        </p:nvSpPr>
        <p:spPr>
          <a:xfrm>
            <a:off x="11363272" y="8742677"/>
            <a:ext cx="423863"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pic>
        <p:nvPicPr>
          <p:cNvPr id="9" name="Picture 8">
            <a:extLst>
              <a:ext uri="{FF2B5EF4-FFF2-40B4-BE49-F238E27FC236}">
                <a16:creationId xmlns:a16="http://schemas.microsoft.com/office/drawing/2014/main" id="{3244C935-9BB8-4DD4-A620-C88E87AEB484}"/>
              </a:ext>
            </a:extLst>
          </p:cNvPr>
          <p:cNvPicPr>
            <a:picLocks noChangeAspect="1"/>
          </p:cNvPicPr>
          <p:nvPr/>
        </p:nvPicPr>
        <p:blipFill>
          <a:blip r:embed="rId4"/>
          <a:stretch>
            <a:fillRect/>
          </a:stretch>
        </p:blipFill>
        <p:spPr>
          <a:xfrm>
            <a:off x="2362200" y="3819108"/>
            <a:ext cx="7826373" cy="5217581"/>
          </a:xfrm>
          <a:prstGeom prst="rect">
            <a:avLst/>
          </a:prstGeom>
          <a:ln w="6350">
            <a:solidFill>
              <a:srgbClr val="4E4E4E"/>
            </a:solidFill>
          </a:ln>
        </p:spPr>
      </p:pic>
      <p:sp>
        <p:nvSpPr>
          <p:cNvPr id="5" name="Line 5">
            <a:extLst>
              <a:ext uri="{FF2B5EF4-FFF2-40B4-BE49-F238E27FC236}">
                <a16:creationId xmlns:a16="http://schemas.microsoft.com/office/drawing/2014/main" id="{971ACF1E-7670-5628-F6D4-826A1182E58D}"/>
              </a:ext>
            </a:extLst>
          </p:cNvPr>
          <p:cNvSpPr>
            <a:spLocks noChangeShapeType="1"/>
          </p:cNvSpPr>
          <p:nvPr/>
        </p:nvSpPr>
        <p:spPr bwMode="auto">
          <a:xfrm flipH="1">
            <a:off x="5269794" y="8310355"/>
            <a:ext cx="3663120" cy="390300"/>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7" name="Text Box 6">
            <a:extLst>
              <a:ext uri="{FF2B5EF4-FFF2-40B4-BE49-F238E27FC236}">
                <a16:creationId xmlns:a16="http://schemas.microsoft.com/office/drawing/2014/main" id="{36D1EDFA-178C-6EE1-0002-39B1D41E5905}"/>
              </a:ext>
            </a:extLst>
          </p:cNvPr>
          <p:cNvSpPr txBox="1">
            <a:spLocks noChangeAspect="1" noChangeArrowheads="1"/>
          </p:cNvSpPr>
          <p:nvPr/>
        </p:nvSpPr>
        <p:spPr bwMode="auto">
          <a:xfrm>
            <a:off x="7846824" y="8058193"/>
            <a:ext cx="2894199"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Default resource rates for standard and overtime</a:t>
            </a:r>
          </a:p>
        </p:txBody>
      </p:sp>
    </p:spTree>
    <p:extLst>
      <p:ext uri="{BB962C8B-B14F-4D97-AF65-F5344CB8AC3E}">
        <p14:creationId xmlns:p14="http://schemas.microsoft.com/office/powerpoint/2010/main" val="86083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083895-E2CF-425D-B66D-BC89B5FD86DF}"/>
              </a:ext>
            </a:extLst>
          </p:cNvPr>
          <p:cNvPicPr>
            <a:picLocks noChangeAspect="1"/>
          </p:cNvPicPr>
          <p:nvPr/>
        </p:nvPicPr>
        <p:blipFill>
          <a:blip r:embed="rId3"/>
          <a:stretch>
            <a:fillRect/>
          </a:stretch>
        </p:blipFill>
        <p:spPr>
          <a:xfrm>
            <a:off x="11628277" y="1167534"/>
            <a:ext cx="4015961" cy="3525012"/>
          </a:xfrm>
          <a:prstGeom prst="rect">
            <a:avLst/>
          </a:prstGeom>
          <a:ln w="3175">
            <a:solidFill>
              <a:srgbClr val="4E4E4E"/>
            </a:solidFill>
          </a:ln>
        </p:spPr>
      </p:pic>
      <p:sp>
        <p:nvSpPr>
          <p:cNvPr id="3" name="Content Placeholder 2"/>
          <p:cNvSpPr>
            <a:spLocks noGrp="1"/>
          </p:cNvSpPr>
          <p:nvPr>
            <p:ph idx="1"/>
          </p:nvPr>
        </p:nvSpPr>
        <p:spPr/>
        <p:txBody>
          <a:bodyPr/>
          <a:lstStyle/>
          <a:p>
            <a:pPr lvl="0"/>
            <a:r>
              <a:rPr lang="en-US" dirty="0"/>
              <a:t>Man Hours Tracking</a:t>
            </a:r>
          </a:p>
          <a:p>
            <a:pPr lvl="1"/>
            <a:r>
              <a:rPr lang="en-US" dirty="0"/>
              <a:t>Units Display Options</a:t>
            </a:r>
          </a:p>
        </p:txBody>
      </p:sp>
      <p:sp>
        <p:nvSpPr>
          <p:cNvPr id="4" name="Rectangle 3"/>
          <p:cNvSpPr>
            <a:spLocks noGrp="1" noChangeArrowheads="1"/>
          </p:cNvSpPr>
          <p:nvPr>
            <p:ph type="title"/>
          </p:nvPr>
        </p:nvSpPr>
        <p:spPr/>
        <p:txBody>
          <a:bodyPr/>
          <a:lstStyle/>
          <a:p>
            <a:pPr defTabSz="1370708">
              <a:defRPr/>
            </a:pPr>
            <a:r>
              <a:rPr lang="en-US" dirty="0"/>
              <a:t>Project Options: Advanced </a:t>
            </a:r>
          </a:p>
        </p:txBody>
      </p:sp>
      <p:sp>
        <p:nvSpPr>
          <p:cNvPr id="6" name="Rounded Rectangle 5"/>
          <p:cNvSpPr/>
          <p:nvPr/>
        </p:nvSpPr>
        <p:spPr bwMode="auto">
          <a:xfrm>
            <a:off x="12415838" y="2891765"/>
            <a:ext cx="3086100" cy="1838801"/>
          </a:xfrm>
          <a:prstGeom prst="roundRect">
            <a:avLst/>
          </a:prstGeom>
          <a:solidFill>
            <a:schemeClr val="bg1">
              <a:lumMod val="75000"/>
              <a:alpha val="51000"/>
            </a:schemeClr>
          </a:solidFill>
          <a:ln>
            <a:noFill/>
          </a:ln>
          <a:effec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p:txBody>
      </p:sp>
      <p:sp>
        <p:nvSpPr>
          <p:cNvPr id="8" name="Rectangle 7"/>
          <p:cNvSpPr/>
          <p:nvPr/>
        </p:nvSpPr>
        <p:spPr>
          <a:xfrm>
            <a:off x="8214406" y="5577920"/>
            <a:ext cx="423863"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sp>
        <p:nvSpPr>
          <p:cNvPr id="9" name="Rectangle 8"/>
          <p:cNvSpPr/>
          <p:nvPr/>
        </p:nvSpPr>
        <p:spPr>
          <a:xfrm>
            <a:off x="9262514" y="8801776"/>
            <a:ext cx="423863"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pic>
        <p:nvPicPr>
          <p:cNvPr id="2" name="Picture 1">
            <a:extLst>
              <a:ext uri="{FF2B5EF4-FFF2-40B4-BE49-F238E27FC236}">
                <a16:creationId xmlns:a16="http://schemas.microsoft.com/office/drawing/2014/main" id="{CDE1EA27-9E45-457F-AE8B-2CD6354C9C44}"/>
              </a:ext>
            </a:extLst>
          </p:cNvPr>
          <p:cNvPicPr>
            <a:picLocks noChangeAspect="1"/>
          </p:cNvPicPr>
          <p:nvPr/>
        </p:nvPicPr>
        <p:blipFill>
          <a:blip r:embed="rId4"/>
          <a:stretch>
            <a:fillRect/>
          </a:stretch>
        </p:blipFill>
        <p:spPr>
          <a:xfrm>
            <a:off x="1450734" y="3988256"/>
            <a:ext cx="8842857" cy="4500000"/>
          </a:xfrm>
          <a:prstGeom prst="rect">
            <a:avLst/>
          </a:prstGeom>
          <a:ln w="6350">
            <a:solidFill>
              <a:srgbClr val="4E4E4E"/>
            </a:solidFill>
          </a:ln>
        </p:spPr>
      </p:pic>
      <p:sp>
        <p:nvSpPr>
          <p:cNvPr id="11" name="Text Box 6">
            <a:extLst>
              <a:ext uri="{FF2B5EF4-FFF2-40B4-BE49-F238E27FC236}">
                <a16:creationId xmlns:a16="http://schemas.microsoft.com/office/drawing/2014/main" id="{6B8F63C4-0FE7-06C6-2EA7-31E83A3DFA0F}"/>
              </a:ext>
            </a:extLst>
          </p:cNvPr>
          <p:cNvSpPr txBox="1">
            <a:spLocks noChangeAspect="1" noChangeArrowheads="1"/>
          </p:cNvSpPr>
          <p:nvPr/>
        </p:nvSpPr>
        <p:spPr bwMode="auto">
          <a:xfrm>
            <a:off x="8753354" y="5144564"/>
            <a:ext cx="2469455" cy="404548"/>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Unit Display Options</a:t>
            </a:r>
          </a:p>
        </p:txBody>
      </p:sp>
      <p:sp>
        <p:nvSpPr>
          <p:cNvPr id="12" name="Right Brace 11">
            <a:extLst>
              <a:ext uri="{FF2B5EF4-FFF2-40B4-BE49-F238E27FC236}">
                <a16:creationId xmlns:a16="http://schemas.microsoft.com/office/drawing/2014/main" id="{332A4787-610D-67C0-8F22-C71740A4EC87}"/>
              </a:ext>
            </a:extLst>
          </p:cNvPr>
          <p:cNvSpPr/>
          <p:nvPr/>
        </p:nvSpPr>
        <p:spPr>
          <a:xfrm>
            <a:off x="8232799" y="4450894"/>
            <a:ext cx="520554" cy="1110344"/>
          </a:xfrm>
          <a:prstGeom prst="rightBrace">
            <a:avLst>
              <a:gd name="adj1" fmla="val 8333"/>
              <a:gd name="adj2" fmla="val 75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a:solidFill>
                <a:srgbClr val="000000"/>
              </a:solidFill>
              <a:latin typeface="Calibri" panose="020F0502020204030204"/>
            </a:endParaRPr>
          </a:p>
        </p:txBody>
      </p:sp>
    </p:spTree>
    <p:extLst>
      <p:ext uri="{BB962C8B-B14F-4D97-AF65-F5344CB8AC3E}">
        <p14:creationId xmlns:p14="http://schemas.microsoft.com/office/powerpoint/2010/main" val="196589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A28683-11CE-45EC-B7E8-69F21A4E19DA}"/>
              </a:ext>
            </a:extLst>
          </p:cNvPr>
          <p:cNvPicPr>
            <a:picLocks noChangeAspect="1"/>
          </p:cNvPicPr>
          <p:nvPr/>
        </p:nvPicPr>
        <p:blipFill>
          <a:blip r:embed="rId3"/>
          <a:stretch>
            <a:fillRect/>
          </a:stretch>
        </p:blipFill>
        <p:spPr>
          <a:xfrm>
            <a:off x="3250318" y="6421177"/>
            <a:ext cx="11839121" cy="1685891"/>
          </a:xfrm>
          <a:prstGeom prst="rect">
            <a:avLst/>
          </a:prstGeom>
          <a:ln w="6350">
            <a:solidFill>
              <a:srgbClr val="4E4E4E"/>
            </a:solidFill>
          </a:ln>
        </p:spPr>
      </p:pic>
      <p:pic>
        <p:nvPicPr>
          <p:cNvPr id="2" name="Picture 1">
            <a:extLst>
              <a:ext uri="{FF2B5EF4-FFF2-40B4-BE49-F238E27FC236}">
                <a16:creationId xmlns:a16="http://schemas.microsoft.com/office/drawing/2014/main" id="{C2B29DEC-956C-44EA-B9B4-5D63DEDFE827}"/>
              </a:ext>
            </a:extLst>
          </p:cNvPr>
          <p:cNvPicPr>
            <a:picLocks noChangeAspect="1"/>
          </p:cNvPicPr>
          <p:nvPr/>
        </p:nvPicPr>
        <p:blipFill>
          <a:blip r:embed="rId4"/>
          <a:stretch>
            <a:fillRect/>
          </a:stretch>
        </p:blipFill>
        <p:spPr>
          <a:xfrm>
            <a:off x="11574271" y="1256444"/>
            <a:ext cx="4015961" cy="3525012"/>
          </a:xfrm>
          <a:prstGeom prst="rect">
            <a:avLst/>
          </a:prstGeom>
          <a:ln w="3175">
            <a:solidFill>
              <a:srgbClr val="4E4E4E"/>
            </a:solidFill>
          </a:ln>
        </p:spPr>
      </p:pic>
      <p:sp>
        <p:nvSpPr>
          <p:cNvPr id="3" name="Content Placeholder 2"/>
          <p:cNvSpPr>
            <a:spLocks noGrp="1"/>
          </p:cNvSpPr>
          <p:nvPr>
            <p:ph idx="1"/>
          </p:nvPr>
        </p:nvSpPr>
        <p:spPr/>
        <p:txBody>
          <a:bodyPr/>
          <a:lstStyle/>
          <a:p>
            <a:pPr lvl="0"/>
            <a:r>
              <a:rPr lang="en-US" dirty="0"/>
              <a:t>Cost Tracking</a:t>
            </a:r>
          </a:p>
          <a:p>
            <a:pPr lvl="1"/>
            <a:r>
              <a:rPr lang="en-US" dirty="0"/>
              <a:t>Earned Value Calculation</a:t>
            </a:r>
          </a:p>
          <a:p>
            <a:pPr lvl="2"/>
            <a:r>
              <a:rPr lang="en-US" dirty="0"/>
              <a:t>Select calculations based on percent </a:t>
            </a:r>
            <a:br>
              <a:rPr lang="en-US" dirty="0"/>
            </a:br>
            <a:r>
              <a:rPr lang="en-US" dirty="0"/>
              <a:t>complete (actual duration/total duration) </a:t>
            </a:r>
            <a:br>
              <a:rPr lang="en-US" dirty="0"/>
            </a:br>
            <a:r>
              <a:rPr lang="en-US" dirty="0"/>
              <a:t>or physical percent complete</a:t>
            </a:r>
          </a:p>
          <a:p>
            <a:pPr lvl="2"/>
            <a:r>
              <a:rPr lang="en-US" dirty="0"/>
              <a:t>Select baseline to be used in calculation </a:t>
            </a:r>
            <a:br>
              <a:rPr lang="en-US" dirty="0"/>
            </a:br>
            <a:endParaRPr lang="en-US" dirty="0"/>
          </a:p>
          <a:p>
            <a:endParaRPr lang="en-US" dirty="0"/>
          </a:p>
        </p:txBody>
      </p:sp>
      <p:sp>
        <p:nvSpPr>
          <p:cNvPr id="4" name="Rectangle 3"/>
          <p:cNvSpPr>
            <a:spLocks noGrp="1" noChangeArrowheads="1"/>
          </p:cNvSpPr>
          <p:nvPr>
            <p:ph type="title"/>
          </p:nvPr>
        </p:nvSpPr>
        <p:spPr/>
        <p:txBody>
          <a:bodyPr/>
          <a:lstStyle/>
          <a:p>
            <a:pPr defTabSz="1370708">
              <a:defRPr/>
            </a:pPr>
            <a:r>
              <a:rPr lang="en-US" dirty="0"/>
              <a:t>Project Options: Advanced </a:t>
            </a:r>
          </a:p>
        </p:txBody>
      </p:sp>
      <p:sp>
        <p:nvSpPr>
          <p:cNvPr id="7" name="Line 6"/>
          <p:cNvSpPr>
            <a:spLocks noChangeShapeType="1"/>
          </p:cNvSpPr>
          <p:nvPr/>
        </p:nvSpPr>
        <p:spPr bwMode="auto">
          <a:xfrm flipH="1" flipV="1">
            <a:off x="9144000" y="7240372"/>
            <a:ext cx="2538282" cy="1359512"/>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8" name="Text Box 7"/>
          <p:cNvSpPr txBox="1">
            <a:spLocks noChangeAspect="1" noChangeArrowheads="1"/>
          </p:cNvSpPr>
          <p:nvPr/>
        </p:nvSpPr>
        <p:spPr bwMode="auto">
          <a:xfrm>
            <a:off x="8579171" y="8001001"/>
            <a:ext cx="6841332" cy="1235545"/>
          </a:xfrm>
          <a:prstGeom prst="rect">
            <a:avLst/>
          </a:prstGeom>
          <a:solidFill>
            <a:srgbClr val="7EAED4"/>
          </a:solidFill>
          <a:ln w="19050">
            <a:solidFill>
              <a:srgbClr val="020242"/>
            </a:solidFill>
            <a:miter lim="800000"/>
            <a:headEnd/>
            <a:tailEnd type="none" w="sm" len="lg"/>
          </a:ln>
        </p:spPr>
        <p:txBody>
          <a:bodyPr wrap="square" lIns="126315" tIns="63158" rIns="126315" bIns="63158" anchorCtr="1">
            <a:spAutoFit/>
          </a:bodyPr>
          <a:lstStyle/>
          <a:p>
            <a:pPr defTabSz="1369220"/>
            <a:r>
              <a:rPr lang="en-US">
                <a:solidFill>
                  <a:srgbClr val="020242"/>
                </a:solidFill>
                <a:latin typeface="Lato" panose="020F0502020204030203" pitchFamily="34" charset="0"/>
              </a:rPr>
              <a:t>The Earned Value can be calculated based on either % Complete (based on task duration) or Physical % Complete</a:t>
            </a:r>
            <a:endParaRPr lang="en-US" dirty="0">
              <a:solidFill>
                <a:srgbClr val="020242"/>
              </a:solidFill>
              <a:latin typeface="Lato" panose="020F0502020204030203" pitchFamily="34" charset="0"/>
            </a:endParaRPr>
          </a:p>
          <a:p>
            <a:pPr defTabSz="1369220"/>
            <a:r>
              <a:rPr lang="en-US">
                <a:solidFill>
                  <a:srgbClr val="020242"/>
                </a:solidFill>
                <a:latin typeface="Lato" panose="020F0502020204030203" pitchFamily="34" charset="0"/>
              </a:rPr>
              <a:t>Physical % Complete is a task-level field.  If used for earned value calculations, each  value must be entered manually for the task</a:t>
            </a:r>
            <a:endParaRPr lang="en-US" dirty="0">
              <a:solidFill>
                <a:srgbClr val="020242"/>
              </a:solidFill>
              <a:latin typeface="Lato" panose="020F0502020204030203" pitchFamily="34" charset="0"/>
            </a:endParaRPr>
          </a:p>
        </p:txBody>
      </p:sp>
      <p:sp>
        <p:nvSpPr>
          <p:cNvPr id="9" name="Rounded Rectangle 8"/>
          <p:cNvSpPr/>
          <p:nvPr/>
        </p:nvSpPr>
        <p:spPr bwMode="auto">
          <a:xfrm>
            <a:off x="12334403" y="2439298"/>
            <a:ext cx="3086100" cy="1838801"/>
          </a:xfrm>
          <a:prstGeom prst="roundRect">
            <a:avLst/>
          </a:prstGeom>
          <a:solidFill>
            <a:schemeClr val="bg1">
              <a:lumMod val="75000"/>
              <a:alpha val="51000"/>
            </a:schemeClr>
          </a:solidFill>
          <a:ln>
            <a:noFill/>
          </a:ln>
          <a:effec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p:txBody>
      </p:sp>
      <p:sp>
        <p:nvSpPr>
          <p:cNvPr id="10" name="Rectangle 9"/>
          <p:cNvSpPr/>
          <p:nvPr/>
        </p:nvSpPr>
        <p:spPr>
          <a:xfrm>
            <a:off x="8605049" y="6339050"/>
            <a:ext cx="564830" cy="164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spTree>
    <p:extLst>
      <p:ext uri="{BB962C8B-B14F-4D97-AF65-F5344CB8AC3E}">
        <p14:creationId xmlns:p14="http://schemas.microsoft.com/office/powerpoint/2010/main" val="64261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E54FBB-02F4-4AE6-86B0-30FABE993D33}"/>
              </a:ext>
            </a:extLst>
          </p:cNvPr>
          <p:cNvPicPr>
            <a:picLocks noChangeAspect="1"/>
          </p:cNvPicPr>
          <p:nvPr/>
        </p:nvPicPr>
        <p:blipFill>
          <a:blip r:embed="rId3"/>
          <a:stretch>
            <a:fillRect/>
          </a:stretch>
        </p:blipFill>
        <p:spPr>
          <a:xfrm>
            <a:off x="2362200" y="5694433"/>
            <a:ext cx="11836908" cy="3615777"/>
          </a:xfrm>
          <a:prstGeom prst="rect">
            <a:avLst/>
          </a:prstGeom>
          <a:ln w="6350">
            <a:solidFill>
              <a:srgbClr val="4E4E4E"/>
            </a:solidFill>
          </a:ln>
        </p:spPr>
      </p:pic>
      <p:pic>
        <p:nvPicPr>
          <p:cNvPr id="12" name="Picture 11">
            <a:extLst>
              <a:ext uri="{FF2B5EF4-FFF2-40B4-BE49-F238E27FC236}">
                <a16:creationId xmlns:a16="http://schemas.microsoft.com/office/drawing/2014/main" id="{ED56E757-F03F-43C4-A143-9FC62743F238}"/>
              </a:ext>
            </a:extLst>
          </p:cNvPr>
          <p:cNvPicPr>
            <a:picLocks noChangeAspect="1"/>
          </p:cNvPicPr>
          <p:nvPr/>
        </p:nvPicPr>
        <p:blipFill>
          <a:blip r:embed="rId4"/>
          <a:stretch>
            <a:fillRect/>
          </a:stretch>
        </p:blipFill>
        <p:spPr>
          <a:xfrm>
            <a:off x="11744087" y="1236971"/>
            <a:ext cx="4015961" cy="3525012"/>
          </a:xfrm>
          <a:prstGeom prst="rect">
            <a:avLst/>
          </a:prstGeom>
          <a:ln w="3175">
            <a:solidFill>
              <a:srgbClr val="4E4E4E"/>
            </a:solidFill>
          </a:ln>
        </p:spPr>
      </p:pic>
      <p:sp>
        <p:nvSpPr>
          <p:cNvPr id="3" name="Content Placeholder 2"/>
          <p:cNvSpPr>
            <a:spLocks noGrp="1"/>
          </p:cNvSpPr>
          <p:nvPr>
            <p:ph idx="1"/>
          </p:nvPr>
        </p:nvSpPr>
        <p:spPr>
          <a:xfrm>
            <a:off x="666752" y="1239914"/>
            <a:ext cx="11313116" cy="8103233"/>
          </a:xfrm>
        </p:spPr>
        <p:txBody>
          <a:bodyPr/>
          <a:lstStyle/>
          <a:p>
            <a:pPr lvl="0"/>
            <a:r>
              <a:rPr lang="en-US" dirty="0"/>
              <a:t>Man Hours Tracking</a:t>
            </a:r>
          </a:p>
          <a:p>
            <a:pPr lvl="1"/>
            <a:r>
              <a:rPr lang="en-US" dirty="0"/>
              <a:t>Calculation options</a:t>
            </a:r>
          </a:p>
          <a:p>
            <a:pPr lvl="2"/>
            <a:r>
              <a:rPr lang="en-US" dirty="0"/>
              <a:t>Defines project-specific calculations</a:t>
            </a:r>
          </a:p>
          <a:p>
            <a:pPr lvl="3"/>
            <a:r>
              <a:rPr lang="en-US" dirty="0"/>
              <a:t>Calculation options work together with the Schedule </a:t>
            </a:r>
            <a:br>
              <a:rPr lang="en-US" dirty="0"/>
            </a:br>
            <a:r>
              <a:rPr lang="en-US" dirty="0"/>
              <a:t>project calculation options</a:t>
            </a:r>
          </a:p>
          <a:p>
            <a:pPr lvl="2"/>
            <a:r>
              <a:rPr lang="en-US" dirty="0"/>
              <a:t>Allows for calculation of single or multiple critical paths</a:t>
            </a:r>
          </a:p>
          <a:p>
            <a:pPr lvl="3"/>
            <a:r>
              <a:rPr lang="en-US" dirty="0"/>
              <a:t>Defines the amount of  slack required for a task to </a:t>
            </a:r>
            <a:br>
              <a:rPr lang="en-US" dirty="0"/>
            </a:br>
            <a:r>
              <a:rPr lang="en-US" dirty="0"/>
              <a:t>be assigned as critical</a:t>
            </a:r>
          </a:p>
          <a:p>
            <a:endParaRPr lang="en-US" dirty="0"/>
          </a:p>
        </p:txBody>
      </p:sp>
      <p:sp>
        <p:nvSpPr>
          <p:cNvPr id="4" name="Rectangle 3"/>
          <p:cNvSpPr>
            <a:spLocks noGrp="1" noChangeArrowheads="1"/>
          </p:cNvSpPr>
          <p:nvPr>
            <p:ph type="title"/>
          </p:nvPr>
        </p:nvSpPr>
        <p:spPr/>
        <p:txBody>
          <a:bodyPr/>
          <a:lstStyle/>
          <a:p>
            <a:pPr defTabSz="1370708">
              <a:defRPr/>
            </a:pPr>
            <a:r>
              <a:rPr lang="en-US" dirty="0"/>
              <a:t>Project Options: Advanced </a:t>
            </a:r>
          </a:p>
        </p:txBody>
      </p:sp>
      <p:sp>
        <p:nvSpPr>
          <p:cNvPr id="7" name="Line 5"/>
          <p:cNvSpPr>
            <a:spLocks noChangeShapeType="1"/>
          </p:cNvSpPr>
          <p:nvPr/>
        </p:nvSpPr>
        <p:spPr bwMode="auto">
          <a:xfrm flipH="1" flipV="1">
            <a:off x="10452895" y="7294963"/>
            <a:ext cx="1688039" cy="1556610"/>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8" name="Text Box 6"/>
          <p:cNvSpPr txBox="1">
            <a:spLocks noChangeAspect="1" noChangeArrowheads="1"/>
          </p:cNvSpPr>
          <p:nvPr/>
        </p:nvSpPr>
        <p:spPr bwMode="auto">
          <a:xfrm>
            <a:off x="9955241" y="8368272"/>
            <a:ext cx="4764882" cy="958546"/>
          </a:xfrm>
          <a:prstGeom prst="rect">
            <a:avLst/>
          </a:prstGeom>
          <a:solidFill>
            <a:srgbClr val="7EAED4"/>
          </a:solidFill>
          <a:ln w="19050">
            <a:solidFill>
              <a:srgbClr val="020242"/>
            </a:solidFill>
            <a:miter lim="800000"/>
            <a:headEnd/>
            <a:tailEnd type="none" w="sm" len="lg"/>
          </a:ln>
        </p:spPr>
        <p:txBody>
          <a:bodyPr wrap="square" lIns="126315" tIns="63158" rIns="126315" bIns="63158" anchorCtr="1">
            <a:spAutoFit/>
          </a:bodyPr>
          <a:lstStyle/>
          <a:p>
            <a:pPr algn="ctr" defTabSz="1369220"/>
            <a:r>
              <a:rPr lang="en-US" dirty="0">
                <a:solidFill>
                  <a:srgbClr val="020242"/>
                </a:solidFill>
                <a:latin typeface="Lato" panose="020F0502020204030203" pitchFamily="34" charset="0"/>
              </a:rPr>
              <a:t>Calculation sub-options work in tandem with Updating to Task Status updates resource status option on the schedule group</a:t>
            </a:r>
          </a:p>
        </p:txBody>
      </p:sp>
      <p:sp>
        <p:nvSpPr>
          <p:cNvPr id="9" name="Right Brace 8"/>
          <p:cNvSpPr/>
          <p:nvPr/>
        </p:nvSpPr>
        <p:spPr bwMode="auto">
          <a:xfrm>
            <a:off x="10290876" y="7107662"/>
            <a:ext cx="162018" cy="447645"/>
          </a:xfrm>
          <a:prstGeom prst="rightBrace">
            <a:avLst>
              <a:gd name="adj1" fmla="val 35818"/>
              <a:gd name="adj2" fmla="val 50000"/>
            </a:avLst>
          </a:prstGeom>
          <a:solidFill>
            <a:schemeClr val="bg1"/>
          </a:solidFill>
          <a:ln w="15875" cap="flat" cmpd="sng" algn="ctr">
            <a:solidFill>
              <a:srgbClr val="020242"/>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dirty="0">
              <a:solidFill>
                <a:srgbClr val="99B948"/>
              </a:solidFill>
              <a:latin typeface="BankGothic Md BT" pitchFamily="34" charset="0"/>
            </a:endParaRPr>
          </a:p>
        </p:txBody>
      </p:sp>
      <p:sp>
        <p:nvSpPr>
          <p:cNvPr id="10" name="Rounded Rectangle 9"/>
          <p:cNvSpPr/>
          <p:nvPr/>
        </p:nvSpPr>
        <p:spPr bwMode="auto">
          <a:xfrm>
            <a:off x="12381737" y="3195787"/>
            <a:ext cx="3086100" cy="1838801"/>
          </a:xfrm>
          <a:prstGeom prst="roundRect">
            <a:avLst/>
          </a:prstGeom>
          <a:solidFill>
            <a:schemeClr val="bg1">
              <a:lumMod val="75000"/>
              <a:alpha val="51000"/>
            </a:schemeClr>
          </a:solidFill>
          <a:ln>
            <a:noFill/>
          </a:ln>
          <a:effec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a:p>
            <a:pPr defTabSz="1371600" eaLnBrk="0" fontAlgn="base" hangingPunct="0">
              <a:spcBef>
                <a:spcPct val="50000"/>
              </a:spcBef>
              <a:spcAft>
                <a:spcPct val="0"/>
              </a:spcAft>
            </a:pPr>
            <a:endParaRPr lang="en-US" dirty="0">
              <a:solidFill>
                <a:srgbClr val="99B948"/>
              </a:solidFill>
              <a:latin typeface="BankGothic Md BT" pitchFamily="34" charset="0"/>
            </a:endParaRPr>
          </a:p>
        </p:txBody>
      </p:sp>
      <p:sp>
        <p:nvSpPr>
          <p:cNvPr id="11" name="Rectangle 10"/>
          <p:cNvSpPr/>
          <p:nvPr/>
        </p:nvSpPr>
        <p:spPr>
          <a:xfrm>
            <a:off x="8447319" y="6366294"/>
            <a:ext cx="515526" cy="17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spTree>
    <p:extLst>
      <p:ext uri="{BB962C8B-B14F-4D97-AF65-F5344CB8AC3E}">
        <p14:creationId xmlns:p14="http://schemas.microsoft.com/office/powerpoint/2010/main" val="364979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Calculation Options Description</a:t>
            </a:r>
          </a:p>
        </p:txBody>
      </p:sp>
      <p:sp>
        <p:nvSpPr>
          <p:cNvPr id="5" name="Rectangle 4"/>
          <p:cNvSpPr/>
          <p:nvPr/>
        </p:nvSpPr>
        <p:spPr>
          <a:xfrm>
            <a:off x="2864642" y="1947395"/>
            <a:ext cx="2692400" cy="520701"/>
          </a:xfrm>
          <a:prstGeom prst="rect">
            <a:avLst/>
          </a:prstGeom>
          <a:solidFill>
            <a:srgbClr val="99B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6" name="Rectangle 5"/>
          <p:cNvSpPr/>
          <p:nvPr/>
        </p:nvSpPr>
        <p:spPr>
          <a:xfrm>
            <a:off x="6446044" y="2559284"/>
            <a:ext cx="2692400" cy="520701"/>
          </a:xfrm>
          <a:prstGeom prst="rect">
            <a:avLst/>
          </a:prstGeom>
          <a:solidFill>
            <a:srgbClr val="99B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8" name="TextBox 7"/>
          <p:cNvSpPr txBox="1"/>
          <p:nvPr/>
        </p:nvSpPr>
        <p:spPr>
          <a:xfrm>
            <a:off x="2864642" y="1224845"/>
            <a:ext cx="7965284" cy="276999"/>
          </a:xfrm>
          <a:prstGeom prst="rect">
            <a:avLst/>
          </a:prstGeom>
          <a:noFill/>
          <a:ln>
            <a:noFill/>
          </a:ln>
        </p:spPr>
        <p:txBody>
          <a:bodyPr wrap="square" lIns="0" tIns="0" rIns="0" bIns="0" rtlCol="0">
            <a:spAutoFit/>
          </a:bodyPr>
          <a:lstStyle/>
          <a:p>
            <a:pPr defTabSz="1371600"/>
            <a:r>
              <a:rPr lang="en-US" dirty="0">
                <a:solidFill>
                  <a:srgbClr val="020242"/>
                </a:solidFill>
                <a:latin typeface="Lato" panose="020F0502020204030203" pitchFamily="34" charset="0"/>
              </a:rPr>
              <a:t>Move start of remaining parts before status date forward to status date option </a:t>
            </a:r>
          </a:p>
        </p:txBody>
      </p:sp>
      <p:sp>
        <p:nvSpPr>
          <p:cNvPr id="10" name="TextBox 9"/>
          <p:cNvSpPr txBox="1"/>
          <p:nvPr/>
        </p:nvSpPr>
        <p:spPr>
          <a:xfrm>
            <a:off x="3140015" y="1999151"/>
            <a:ext cx="2135039" cy="461665"/>
          </a:xfrm>
          <a:prstGeom prst="rect">
            <a:avLst/>
          </a:prstGeom>
          <a:noFill/>
          <a:ln>
            <a:noFill/>
          </a:ln>
        </p:spPr>
        <p:txBody>
          <a:bodyPr wrap="square" lIns="0" tIns="0" rIns="0" bIns="0" rtlCol="0">
            <a:spAutoFit/>
          </a:bodyPr>
          <a:lstStyle/>
          <a:p>
            <a:pPr algn="ctr" defTabSz="1371600"/>
            <a:r>
              <a:rPr lang="en-US" sz="1500" dirty="0">
                <a:solidFill>
                  <a:srgbClr val="020242"/>
                </a:solidFill>
                <a:latin typeface="Lato" panose="020F0502020204030203" pitchFamily="34" charset="0"/>
              </a:rPr>
              <a:t>No Completion of work</a:t>
            </a:r>
          </a:p>
          <a:p>
            <a:pPr algn="ctr" defTabSz="1371600"/>
            <a:r>
              <a:rPr lang="en-US" sz="1500" dirty="0">
                <a:solidFill>
                  <a:srgbClr val="020242"/>
                </a:solidFill>
                <a:latin typeface="Lato" panose="020F0502020204030203" pitchFamily="34" charset="0"/>
              </a:rPr>
              <a:t>Behind schedule</a:t>
            </a:r>
          </a:p>
        </p:txBody>
      </p:sp>
      <p:sp>
        <p:nvSpPr>
          <p:cNvPr id="11" name="TextBox 10"/>
          <p:cNvSpPr txBox="1"/>
          <p:nvPr/>
        </p:nvSpPr>
        <p:spPr>
          <a:xfrm>
            <a:off x="5475572" y="1656124"/>
            <a:ext cx="1889186" cy="207749"/>
          </a:xfrm>
          <a:prstGeom prst="rect">
            <a:avLst/>
          </a:prstGeom>
          <a:noFill/>
          <a:ln>
            <a:noFill/>
          </a:ln>
        </p:spPr>
        <p:txBody>
          <a:bodyPr wrap="square" lIns="0" tIns="0" rIns="0" bIns="0" rtlCol="0">
            <a:spAutoFit/>
          </a:bodyPr>
          <a:lstStyle/>
          <a:p>
            <a:pPr algn="ctr" defTabSz="1371600"/>
            <a:r>
              <a:rPr lang="en-US" sz="1350" dirty="0">
                <a:solidFill>
                  <a:srgbClr val="C00000"/>
                </a:solidFill>
                <a:latin typeface="Lato" panose="020F0502020204030203" pitchFamily="34" charset="0"/>
              </a:rPr>
              <a:t>Status Date Line</a:t>
            </a:r>
          </a:p>
        </p:txBody>
      </p:sp>
      <p:sp>
        <p:nvSpPr>
          <p:cNvPr id="14" name="Rectangle 13"/>
          <p:cNvSpPr/>
          <p:nvPr/>
        </p:nvSpPr>
        <p:spPr>
          <a:xfrm>
            <a:off x="4186946" y="3699591"/>
            <a:ext cx="2692400" cy="520701"/>
          </a:xfrm>
          <a:prstGeom prst="rect">
            <a:avLst/>
          </a:prstGeom>
          <a:solidFill>
            <a:srgbClr val="99B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15" name="Rectangle 14"/>
          <p:cNvSpPr/>
          <p:nvPr/>
        </p:nvSpPr>
        <p:spPr>
          <a:xfrm>
            <a:off x="4186946" y="3699593"/>
            <a:ext cx="914402" cy="520701"/>
          </a:xfrm>
          <a:prstGeom prst="rect">
            <a:avLst/>
          </a:prstGeom>
          <a:solidFill>
            <a:srgbClr val="020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cxnSp>
        <p:nvCxnSpPr>
          <p:cNvPr id="17" name="Straight Connector 16"/>
          <p:cNvCxnSpPr/>
          <p:nvPr/>
        </p:nvCxnSpPr>
        <p:spPr>
          <a:xfrm flipV="1">
            <a:off x="5279142" y="5050556"/>
            <a:ext cx="1193802" cy="126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85392" y="4555250"/>
            <a:ext cx="914402" cy="520701"/>
          </a:xfrm>
          <a:prstGeom prst="rect">
            <a:avLst/>
          </a:prstGeom>
          <a:solidFill>
            <a:srgbClr val="020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19" name="Rectangle 18"/>
          <p:cNvSpPr/>
          <p:nvPr/>
        </p:nvSpPr>
        <p:spPr>
          <a:xfrm>
            <a:off x="6447066" y="4529855"/>
            <a:ext cx="1752600" cy="520701"/>
          </a:xfrm>
          <a:prstGeom prst="rect">
            <a:avLst/>
          </a:prstGeom>
          <a:solidFill>
            <a:srgbClr val="99B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21" name="TextBox 20"/>
          <p:cNvSpPr txBox="1"/>
          <p:nvPr/>
        </p:nvSpPr>
        <p:spPr>
          <a:xfrm>
            <a:off x="7011195" y="3758627"/>
            <a:ext cx="1777998" cy="461665"/>
          </a:xfrm>
          <a:prstGeom prst="rect">
            <a:avLst/>
          </a:prstGeom>
          <a:noFill/>
          <a:ln>
            <a:noFill/>
          </a:ln>
        </p:spPr>
        <p:txBody>
          <a:bodyPr wrap="square" lIns="0" tIns="0" rIns="0" bIns="0" rtlCol="0">
            <a:spAutoFit/>
          </a:bodyPr>
          <a:lstStyle/>
          <a:p>
            <a:pPr defTabSz="1371600"/>
            <a:r>
              <a:rPr lang="en-US" sz="1500" dirty="0">
                <a:solidFill>
                  <a:srgbClr val="020242"/>
                </a:solidFill>
                <a:latin typeface="Lato" panose="020F0502020204030203" pitchFamily="34" charset="0"/>
              </a:rPr>
              <a:t>Partial Completion</a:t>
            </a:r>
          </a:p>
          <a:p>
            <a:pPr defTabSz="1371600"/>
            <a:r>
              <a:rPr lang="en-US" sz="1500" dirty="0">
                <a:solidFill>
                  <a:srgbClr val="020242"/>
                </a:solidFill>
                <a:latin typeface="Lato" panose="020F0502020204030203" pitchFamily="34" charset="0"/>
              </a:rPr>
              <a:t>Behind schedule</a:t>
            </a:r>
          </a:p>
        </p:txBody>
      </p:sp>
      <p:cxnSp>
        <p:nvCxnSpPr>
          <p:cNvPr id="7" name="Straight Connector 6"/>
          <p:cNvCxnSpPr/>
          <p:nvPr/>
        </p:nvCxnSpPr>
        <p:spPr>
          <a:xfrm>
            <a:off x="6420642" y="1883898"/>
            <a:ext cx="0" cy="33453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77845" y="4559372"/>
            <a:ext cx="2980706" cy="461665"/>
          </a:xfrm>
          <a:prstGeom prst="rect">
            <a:avLst/>
          </a:prstGeom>
          <a:noFill/>
          <a:ln>
            <a:noFill/>
          </a:ln>
        </p:spPr>
        <p:txBody>
          <a:bodyPr wrap="square" lIns="0" tIns="0" rIns="0" bIns="0" rtlCol="0">
            <a:spAutoFit/>
          </a:bodyPr>
          <a:lstStyle/>
          <a:p>
            <a:pPr defTabSz="1371600"/>
            <a:r>
              <a:rPr lang="en-US" sz="1500" dirty="0">
                <a:solidFill>
                  <a:srgbClr val="020242"/>
                </a:solidFill>
                <a:latin typeface="Lato" panose="020F0502020204030203" pitchFamily="34" charset="0"/>
              </a:rPr>
              <a:t>Uncompleted portion</a:t>
            </a:r>
          </a:p>
          <a:p>
            <a:pPr defTabSz="1371600"/>
            <a:r>
              <a:rPr lang="en-US" sz="1500" dirty="0">
                <a:solidFill>
                  <a:srgbClr val="020242"/>
                </a:solidFill>
                <a:latin typeface="Lato" panose="020F0502020204030203" pitchFamily="34" charset="0"/>
              </a:rPr>
              <a:t>rescheduled beyond status date</a:t>
            </a:r>
          </a:p>
        </p:txBody>
      </p:sp>
      <p:sp>
        <p:nvSpPr>
          <p:cNvPr id="20" name="TextBox 19"/>
          <p:cNvSpPr txBox="1"/>
          <p:nvPr/>
        </p:nvSpPr>
        <p:spPr>
          <a:xfrm>
            <a:off x="2864642" y="5627295"/>
            <a:ext cx="7650959" cy="276999"/>
          </a:xfrm>
          <a:prstGeom prst="rect">
            <a:avLst/>
          </a:prstGeom>
          <a:noFill/>
          <a:ln>
            <a:noFill/>
          </a:ln>
        </p:spPr>
        <p:txBody>
          <a:bodyPr wrap="square" lIns="0" tIns="0" rIns="0" bIns="0" rtlCol="0">
            <a:spAutoFit/>
          </a:bodyPr>
          <a:lstStyle/>
          <a:p>
            <a:pPr defTabSz="1371600"/>
            <a:r>
              <a:rPr lang="en-US" dirty="0">
                <a:solidFill>
                  <a:srgbClr val="020242"/>
                </a:solidFill>
                <a:latin typeface="Lato" panose="020F0502020204030203" pitchFamily="34" charset="0"/>
              </a:rPr>
              <a:t>Move end of completed parts after status date back to status date option </a:t>
            </a:r>
          </a:p>
        </p:txBody>
      </p:sp>
      <p:sp>
        <p:nvSpPr>
          <p:cNvPr id="24" name="Rectangle 23"/>
          <p:cNvSpPr/>
          <p:nvPr/>
        </p:nvSpPr>
        <p:spPr>
          <a:xfrm>
            <a:off x="5461795" y="8874704"/>
            <a:ext cx="2692400" cy="520701"/>
          </a:xfrm>
          <a:prstGeom prst="rect">
            <a:avLst/>
          </a:prstGeom>
          <a:solidFill>
            <a:srgbClr val="99B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25" name="Rectangle 24"/>
          <p:cNvSpPr/>
          <p:nvPr/>
        </p:nvSpPr>
        <p:spPr>
          <a:xfrm>
            <a:off x="5461795" y="8874705"/>
            <a:ext cx="914402" cy="520701"/>
          </a:xfrm>
          <a:prstGeom prst="rect">
            <a:avLst/>
          </a:prstGeom>
          <a:solidFill>
            <a:srgbClr val="020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cxnSp>
        <p:nvCxnSpPr>
          <p:cNvPr id="26" name="Straight Connector 25"/>
          <p:cNvCxnSpPr/>
          <p:nvPr/>
        </p:nvCxnSpPr>
        <p:spPr>
          <a:xfrm>
            <a:off x="6126389" y="7711620"/>
            <a:ext cx="210185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464972" y="7223696"/>
            <a:ext cx="914402" cy="520701"/>
          </a:xfrm>
          <a:prstGeom prst="rect">
            <a:avLst/>
          </a:prstGeom>
          <a:solidFill>
            <a:srgbClr val="020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28" name="Rectangle 27"/>
          <p:cNvSpPr/>
          <p:nvPr/>
        </p:nvSpPr>
        <p:spPr>
          <a:xfrm>
            <a:off x="7011196" y="6158481"/>
            <a:ext cx="2692400" cy="520701"/>
          </a:xfrm>
          <a:prstGeom prst="rect">
            <a:avLst/>
          </a:prstGeom>
          <a:solidFill>
            <a:srgbClr val="99B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29" name="Rectangle 28"/>
          <p:cNvSpPr/>
          <p:nvPr/>
        </p:nvSpPr>
        <p:spPr>
          <a:xfrm>
            <a:off x="7011196" y="6158483"/>
            <a:ext cx="914402" cy="520701"/>
          </a:xfrm>
          <a:prstGeom prst="rect">
            <a:avLst/>
          </a:prstGeom>
          <a:solidFill>
            <a:srgbClr val="020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30" name="Rectangle 29"/>
          <p:cNvSpPr/>
          <p:nvPr/>
        </p:nvSpPr>
        <p:spPr>
          <a:xfrm>
            <a:off x="7979570" y="7206231"/>
            <a:ext cx="1752600" cy="520701"/>
          </a:xfrm>
          <a:prstGeom prst="rect">
            <a:avLst/>
          </a:prstGeom>
          <a:solidFill>
            <a:srgbClr val="99B9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cxnSp>
        <p:nvCxnSpPr>
          <p:cNvPr id="31" name="Straight Connector 30"/>
          <p:cNvCxnSpPr/>
          <p:nvPr/>
        </p:nvCxnSpPr>
        <p:spPr>
          <a:xfrm>
            <a:off x="6404771" y="6098713"/>
            <a:ext cx="0" cy="16726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40926" y="6187998"/>
            <a:ext cx="1777998" cy="461665"/>
          </a:xfrm>
          <a:prstGeom prst="rect">
            <a:avLst/>
          </a:prstGeom>
          <a:noFill/>
          <a:ln>
            <a:noFill/>
          </a:ln>
        </p:spPr>
        <p:txBody>
          <a:bodyPr wrap="square" lIns="0" tIns="0" rIns="0" bIns="0" rtlCol="0">
            <a:spAutoFit/>
          </a:bodyPr>
          <a:lstStyle/>
          <a:p>
            <a:pPr defTabSz="1371600"/>
            <a:r>
              <a:rPr lang="en-US" sz="1500" dirty="0">
                <a:solidFill>
                  <a:srgbClr val="020242"/>
                </a:solidFill>
                <a:latin typeface="Lato" panose="020F0502020204030203" pitchFamily="34" charset="0"/>
              </a:rPr>
              <a:t>Partial Completion</a:t>
            </a:r>
          </a:p>
          <a:p>
            <a:pPr defTabSz="1371600"/>
            <a:r>
              <a:rPr lang="en-US" sz="1500" dirty="0">
                <a:solidFill>
                  <a:srgbClr val="020242"/>
                </a:solidFill>
                <a:latin typeface="Lato" panose="020F0502020204030203" pitchFamily="34" charset="0"/>
              </a:rPr>
              <a:t>Ahead of schedule</a:t>
            </a:r>
          </a:p>
        </p:txBody>
      </p:sp>
      <p:sp>
        <p:nvSpPr>
          <p:cNvPr id="33" name="TextBox 32"/>
          <p:cNvSpPr txBox="1"/>
          <p:nvPr/>
        </p:nvSpPr>
        <p:spPr>
          <a:xfrm>
            <a:off x="2864642" y="8159925"/>
            <a:ext cx="7650959" cy="276999"/>
          </a:xfrm>
          <a:prstGeom prst="rect">
            <a:avLst/>
          </a:prstGeom>
          <a:noFill/>
          <a:ln>
            <a:noFill/>
          </a:ln>
        </p:spPr>
        <p:txBody>
          <a:bodyPr wrap="square" lIns="0" tIns="0" rIns="0" bIns="0" rtlCol="0">
            <a:spAutoFit/>
          </a:bodyPr>
          <a:lstStyle/>
          <a:p>
            <a:pPr defTabSz="1371600"/>
            <a:r>
              <a:rPr lang="en-US" dirty="0">
                <a:solidFill>
                  <a:srgbClr val="020242"/>
                </a:solidFill>
                <a:latin typeface="Lato" panose="020F0502020204030203" pitchFamily="34" charset="0"/>
              </a:rPr>
              <a:t>And move start of remaining part back to status date</a:t>
            </a:r>
          </a:p>
        </p:txBody>
      </p:sp>
      <p:cxnSp>
        <p:nvCxnSpPr>
          <p:cNvPr id="34" name="Straight Connector 33"/>
          <p:cNvCxnSpPr/>
          <p:nvPr/>
        </p:nvCxnSpPr>
        <p:spPr>
          <a:xfrm>
            <a:off x="6394454" y="8436925"/>
            <a:ext cx="0" cy="16726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57395" y="8905295"/>
            <a:ext cx="3101180" cy="461665"/>
          </a:xfrm>
          <a:prstGeom prst="rect">
            <a:avLst/>
          </a:prstGeom>
          <a:noFill/>
          <a:ln>
            <a:noFill/>
          </a:ln>
        </p:spPr>
        <p:txBody>
          <a:bodyPr wrap="square" lIns="0" tIns="0" rIns="0" bIns="0" rtlCol="0">
            <a:spAutoFit/>
          </a:bodyPr>
          <a:lstStyle/>
          <a:p>
            <a:pPr defTabSz="1371600"/>
            <a:r>
              <a:rPr lang="en-US" sz="1500" dirty="0">
                <a:solidFill>
                  <a:srgbClr val="020242"/>
                </a:solidFill>
                <a:latin typeface="Lato" panose="020F0502020204030203" pitchFamily="34" charset="0"/>
              </a:rPr>
              <a:t>Uncompleted portion will now start just beyond the status date</a:t>
            </a:r>
          </a:p>
        </p:txBody>
      </p:sp>
      <p:sp>
        <p:nvSpPr>
          <p:cNvPr id="36" name="TextBox 35"/>
          <p:cNvSpPr txBox="1"/>
          <p:nvPr/>
        </p:nvSpPr>
        <p:spPr>
          <a:xfrm>
            <a:off x="9263855" y="2583599"/>
            <a:ext cx="2980706" cy="461665"/>
          </a:xfrm>
          <a:prstGeom prst="rect">
            <a:avLst/>
          </a:prstGeom>
          <a:noFill/>
          <a:ln>
            <a:noFill/>
          </a:ln>
        </p:spPr>
        <p:txBody>
          <a:bodyPr wrap="square" lIns="0" tIns="0" rIns="0" bIns="0" rtlCol="0">
            <a:spAutoFit/>
          </a:bodyPr>
          <a:lstStyle/>
          <a:p>
            <a:pPr defTabSz="1371600"/>
            <a:r>
              <a:rPr lang="en-US" sz="1500" dirty="0">
                <a:solidFill>
                  <a:srgbClr val="020242"/>
                </a:solidFill>
                <a:latin typeface="Lato" panose="020F0502020204030203" pitchFamily="34" charset="0"/>
              </a:rPr>
              <a:t>Uncompleted portion</a:t>
            </a:r>
          </a:p>
          <a:p>
            <a:pPr defTabSz="1371600"/>
            <a:r>
              <a:rPr lang="en-US" sz="1500" dirty="0">
                <a:solidFill>
                  <a:srgbClr val="020242"/>
                </a:solidFill>
                <a:latin typeface="Lato" panose="020F0502020204030203" pitchFamily="34" charset="0"/>
              </a:rPr>
              <a:t>rescheduled beyond status date</a:t>
            </a:r>
          </a:p>
        </p:txBody>
      </p:sp>
      <p:sp>
        <p:nvSpPr>
          <p:cNvPr id="37" name="TextBox 36"/>
          <p:cNvSpPr txBox="1"/>
          <p:nvPr/>
        </p:nvSpPr>
        <p:spPr>
          <a:xfrm>
            <a:off x="9907985" y="7233170"/>
            <a:ext cx="2336577" cy="461665"/>
          </a:xfrm>
          <a:prstGeom prst="rect">
            <a:avLst/>
          </a:prstGeom>
          <a:noFill/>
          <a:ln>
            <a:noFill/>
          </a:ln>
        </p:spPr>
        <p:txBody>
          <a:bodyPr wrap="square" lIns="0" tIns="0" rIns="0" bIns="0" rtlCol="0">
            <a:spAutoFit/>
          </a:bodyPr>
          <a:lstStyle/>
          <a:p>
            <a:pPr defTabSz="1371600"/>
            <a:r>
              <a:rPr lang="en-US" sz="1500" dirty="0">
                <a:solidFill>
                  <a:srgbClr val="020242"/>
                </a:solidFill>
                <a:latin typeface="Lato" panose="020F0502020204030203" pitchFamily="34" charset="0"/>
              </a:rPr>
              <a:t>Completed portion ending at status date</a:t>
            </a:r>
          </a:p>
        </p:txBody>
      </p:sp>
    </p:spTree>
    <p:extLst>
      <p:ext uri="{BB962C8B-B14F-4D97-AF65-F5344CB8AC3E}">
        <p14:creationId xmlns:p14="http://schemas.microsoft.com/office/powerpoint/2010/main" val="2528750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5809B-E873-46E7-902E-F99DF3F32F75}"/>
              </a:ext>
            </a:extLst>
          </p:cNvPr>
          <p:cNvPicPr>
            <a:picLocks noChangeAspect="1"/>
          </p:cNvPicPr>
          <p:nvPr/>
        </p:nvPicPr>
        <p:blipFill>
          <a:blip r:embed="rId3"/>
          <a:stretch>
            <a:fillRect/>
          </a:stretch>
        </p:blipFill>
        <p:spPr>
          <a:xfrm>
            <a:off x="2501262" y="4882844"/>
            <a:ext cx="13285476" cy="4402020"/>
          </a:xfrm>
          <a:prstGeom prst="rect">
            <a:avLst/>
          </a:prstGeom>
          <a:ln w="3175">
            <a:solidFill>
              <a:srgbClr val="4E4E4E"/>
            </a:solidFill>
          </a:ln>
        </p:spPr>
      </p:pic>
      <p:sp>
        <p:nvSpPr>
          <p:cNvPr id="3" name="Content Placeholder 2"/>
          <p:cNvSpPr>
            <a:spLocks noGrp="1"/>
          </p:cNvSpPr>
          <p:nvPr>
            <p:ph idx="1"/>
          </p:nvPr>
        </p:nvSpPr>
        <p:spPr/>
        <p:txBody>
          <a:bodyPr/>
          <a:lstStyle/>
          <a:p>
            <a:r>
              <a:rPr lang="en-US" dirty="0"/>
              <a:t>Resource Types</a:t>
            </a:r>
          </a:p>
          <a:p>
            <a:pPr lvl="1"/>
            <a:r>
              <a:rPr lang="en-US" dirty="0"/>
              <a:t>Work, Material, Cost</a:t>
            </a:r>
          </a:p>
          <a:p>
            <a:r>
              <a:rPr lang="en-US" dirty="0"/>
              <a:t>Resource Rates</a:t>
            </a:r>
          </a:p>
          <a:p>
            <a:pPr lvl="1"/>
            <a:r>
              <a:rPr lang="en-US" dirty="0"/>
              <a:t>Standard, Overtime, Cost/Use, Accrual</a:t>
            </a:r>
          </a:p>
          <a:p>
            <a:r>
              <a:rPr lang="en-US" dirty="0"/>
              <a:t>Max Units</a:t>
            </a:r>
          </a:p>
        </p:txBody>
      </p:sp>
      <p:sp>
        <p:nvSpPr>
          <p:cNvPr id="4" name="Rectangle 3"/>
          <p:cNvSpPr>
            <a:spLocks noGrp="1" noChangeArrowheads="1"/>
          </p:cNvSpPr>
          <p:nvPr>
            <p:ph type="title"/>
          </p:nvPr>
        </p:nvSpPr>
        <p:spPr/>
        <p:txBody>
          <a:bodyPr/>
          <a:lstStyle/>
          <a:p>
            <a:pPr defTabSz="1370708">
              <a:defRPr/>
            </a:pPr>
            <a:r>
              <a:rPr lang="en-US" dirty="0"/>
              <a:t>Tracking/Planning Elements - Project Resources </a:t>
            </a:r>
          </a:p>
        </p:txBody>
      </p:sp>
      <p:sp>
        <p:nvSpPr>
          <p:cNvPr id="2" name="Line 5">
            <a:extLst>
              <a:ext uri="{FF2B5EF4-FFF2-40B4-BE49-F238E27FC236}">
                <a16:creationId xmlns:a16="http://schemas.microsoft.com/office/drawing/2014/main" id="{AB3976BA-3923-3808-0D78-0932E8485443}"/>
              </a:ext>
            </a:extLst>
          </p:cNvPr>
          <p:cNvSpPr>
            <a:spLocks noChangeShapeType="1"/>
          </p:cNvSpPr>
          <p:nvPr/>
        </p:nvSpPr>
        <p:spPr bwMode="auto">
          <a:xfrm flipH="1" flipV="1">
            <a:off x="5499463" y="7471955"/>
            <a:ext cx="1436912" cy="1473336"/>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10" name="Text Box 6">
            <a:extLst>
              <a:ext uri="{FF2B5EF4-FFF2-40B4-BE49-F238E27FC236}">
                <a16:creationId xmlns:a16="http://schemas.microsoft.com/office/drawing/2014/main" id="{18A87E7A-9E25-35A9-34B8-03A20AB74AC8}"/>
              </a:ext>
            </a:extLst>
          </p:cNvPr>
          <p:cNvSpPr txBox="1">
            <a:spLocks noChangeAspect="1" noChangeArrowheads="1"/>
          </p:cNvSpPr>
          <p:nvPr/>
        </p:nvSpPr>
        <p:spPr bwMode="auto">
          <a:xfrm>
            <a:off x="5499462" y="8710529"/>
            <a:ext cx="2125440" cy="404548"/>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Resource Types</a:t>
            </a:r>
          </a:p>
        </p:txBody>
      </p:sp>
      <p:sp>
        <p:nvSpPr>
          <p:cNvPr id="11" name="Line 5">
            <a:extLst>
              <a:ext uri="{FF2B5EF4-FFF2-40B4-BE49-F238E27FC236}">
                <a16:creationId xmlns:a16="http://schemas.microsoft.com/office/drawing/2014/main" id="{511D0440-E30C-B211-A6AB-EE27A0BD6D5A}"/>
              </a:ext>
            </a:extLst>
          </p:cNvPr>
          <p:cNvSpPr>
            <a:spLocks noChangeShapeType="1"/>
          </p:cNvSpPr>
          <p:nvPr/>
        </p:nvSpPr>
        <p:spPr bwMode="auto">
          <a:xfrm flipH="1">
            <a:off x="11168744" y="6042660"/>
            <a:ext cx="1580603" cy="632460"/>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12" name="Text Box 6">
            <a:extLst>
              <a:ext uri="{FF2B5EF4-FFF2-40B4-BE49-F238E27FC236}">
                <a16:creationId xmlns:a16="http://schemas.microsoft.com/office/drawing/2014/main" id="{6F908DE7-4938-1672-BA16-5682D07C1C62}"/>
              </a:ext>
            </a:extLst>
          </p:cNvPr>
          <p:cNvSpPr txBox="1">
            <a:spLocks noChangeAspect="1" noChangeArrowheads="1"/>
          </p:cNvSpPr>
          <p:nvPr/>
        </p:nvSpPr>
        <p:spPr bwMode="auto">
          <a:xfrm>
            <a:off x="11312435" y="5669401"/>
            <a:ext cx="2125440"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Resource Rates and Options</a:t>
            </a:r>
          </a:p>
        </p:txBody>
      </p:sp>
      <p:sp>
        <p:nvSpPr>
          <p:cNvPr id="13" name="Line 5">
            <a:extLst>
              <a:ext uri="{FF2B5EF4-FFF2-40B4-BE49-F238E27FC236}">
                <a16:creationId xmlns:a16="http://schemas.microsoft.com/office/drawing/2014/main" id="{D1B6D124-B29E-2990-3A02-2D3BFFFA4D1E}"/>
              </a:ext>
            </a:extLst>
          </p:cNvPr>
          <p:cNvSpPr>
            <a:spLocks noChangeShapeType="1"/>
          </p:cNvSpPr>
          <p:nvPr/>
        </p:nvSpPr>
        <p:spPr bwMode="auto">
          <a:xfrm flipH="1" flipV="1">
            <a:off x="8687619" y="8138159"/>
            <a:ext cx="456381" cy="569106"/>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14" name="Text Box 6">
            <a:extLst>
              <a:ext uri="{FF2B5EF4-FFF2-40B4-BE49-F238E27FC236}">
                <a16:creationId xmlns:a16="http://schemas.microsoft.com/office/drawing/2014/main" id="{112D3EB0-04B5-2139-9ECC-3851D506A314}"/>
              </a:ext>
            </a:extLst>
          </p:cNvPr>
          <p:cNvSpPr txBox="1">
            <a:spLocks noChangeAspect="1" noChangeArrowheads="1"/>
          </p:cNvSpPr>
          <p:nvPr/>
        </p:nvSpPr>
        <p:spPr bwMode="auto">
          <a:xfrm>
            <a:off x="8382404" y="8688541"/>
            <a:ext cx="2125440" cy="404548"/>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Max Units</a:t>
            </a:r>
          </a:p>
        </p:txBody>
      </p:sp>
    </p:spTree>
    <p:extLst>
      <p:ext uri="{BB962C8B-B14F-4D97-AF65-F5344CB8AC3E}">
        <p14:creationId xmlns:p14="http://schemas.microsoft.com/office/powerpoint/2010/main" val="147157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E019000-2682-79EE-CC97-1E107E2D2DC3}"/>
              </a:ext>
            </a:extLst>
          </p:cNvPr>
          <p:cNvSpPr/>
          <p:nvPr/>
        </p:nvSpPr>
        <p:spPr>
          <a:xfrm>
            <a:off x="0" y="3731959"/>
            <a:ext cx="18288000" cy="65550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srcRect/>
          <a:stretch>
            <a:fillRect/>
          </a:stretch>
        </p:blipFill>
        <p:spPr>
          <a:xfrm>
            <a:off x="15730602" y="479818"/>
            <a:ext cx="1528698" cy="1528698"/>
          </a:xfrm>
          <a:prstGeom prst="rect">
            <a:avLst/>
          </a:prstGeom>
        </p:spPr>
      </p:pic>
      <p:sp>
        <p:nvSpPr>
          <p:cNvPr id="8" name="TextBox 8"/>
          <p:cNvSpPr txBox="1"/>
          <p:nvPr/>
        </p:nvSpPr>
        <p:spPr>
          <a:xfrm>
            <a:off x="449640" y="2091084"/>
            <a:ext cx="17483429" cy="741165"/>
          </a:xfrm>
          <a:prstGeom prst="rect">
            <a:avLst/>
          </a:prstGeom>
        </p:spPr>
        <p:txBody>
          <a:bodyPr wrap="square" lIns="0" tIns="0" rIns="0" bIns="0" rtlCol="0" anchor="t">
            <a:spAutoFit/>
          </a:bodyPr>
          <a:lstStyle/>
          <a:p>
            <a:pPr>
              <a:lnSpc>
                <a:spcPts val="6439"/>
              </a:lnSpc>
            </a:pPr>
            <a:r>
              <a:rPr lang="en-US" sz="4599" dirty="0">
                <a:solidFill>
                  <a:srgbClr val="C00000"/>
                </a:solidFill>
                <a:latin typeface="Lato Bold"/>
              </a:rPr>
              <a:t>Man Hours and Cost Tracking Using Microsoft Project</a:t>
            </a:r>
          </a:p>
        </p:txBody>
      </p:sp>
      <p:pic>
        <p:nvPicPr>
          <p:cNvPr id="11" name="Content Placeholder 12">
            <a:extLst>
              <a:ext uri="{FF2B5EF4-FFF2-40B4-BE49-F238E27FC236}">
                <a16:creationId xmlns:a16="http://schemas.microsoft.com/office/drawing/2014/main" id="{56F31E11-7E00-EBEC-A8C8-C6EA8A0E6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520" y="5353872"/>
            <a:ext cx="612619" cy="2803183"/>
          </a:xfrm>
          <a:prstGeom prst="rect">
            <a:avLst/>
          </a:prstGeom>
        </p:spPr>
      </p:pic>
      <p:sp>
        <p:nvSpPr>
          <p:cNvPr id="12" name="TextBox 11">
            <a:extLst>
              <a:ext uri="{FF2B5EF4-FFF2-40B4-BE49-F238E27FC236}">
                <a16:creationId xmlns:a16="http://schemas.microsoft.com/office/drawing/2014/main" id="{2D4632C4-E0A4-B19B-7426-3FC4D4AF71E2}"/>
              </a:ext>
            </a:extLst>
          </p:cNvPr>
          <p:cNvSpPr txBox="1"/>
          <p:nvPr/>
        </p:nvSpPr>
        <p:spPr>
          <a:xfrm>
            <a:off x="1383717" y="4388125"/>
            <a:ext cx="377153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Type Questions into the “Questions/Chat” window</a:t>
            </a:r>
          </a:p>
        </p:txBody>
      </p:sp>
      <p:pic>
        <p:nvPicPr>
          <p:cNvPr id="13" name="Picture 12">
            <a:extLst>
              <a:ext uri="{FF2B5EF4-FFF2-40B4-BE49-F238E27FC236}">
                <a16:creationId xmlns:a16="http://schemas.microsoft.com/office/drawing/2014/main" id="{1B57C6F5-73CF-1D69-FC00-F6198970037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b="65444"/>
          <a:stretch/>
        </p:blipFill>
        <p:spPr bwMode="auto">
          <a:xfrm>
            <a:off x="10242445" y="5353872"/>
            <a:ext cx="2538092" cy="1248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www.buses.org/files/logo-gotomeeting.png">
            <a:extLst>
              <a:ext uri="{FF2B5EF4-FFF2-40B4-BE49-F238E27FC236}">
                <a16:creationId xmlns:a16="http://schemas.microsoft.com/office/drawing/2014/main" id="{AEDBBEB4-C789-FC0D-0ABE-B2CE597B563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21176" y1="41818" x2="21176" y2="41818"/>
                        <a14:foregroundMark x1="36078" y1="52727" x2="36078" y2="52727"/>
                        <a14:foregroundMark x1="40000" y1="34545" x2="40000" y2="34545"/>
                        <a14:foregroundMark x1="47843" y1="49091" x2="47843" y2="49091"/>
                        <a14:foregroundMark x1="92941" y1="34545" x2="92941" y2="34545"/>
                        <a14:foregroundMark x1="83137" y1="45455" x2="83137" y2="45455"/>
                        <a14:foregroundMark x1="74118" y1="41818" x2="74118" y2="41818"/>
                        <a14:foregroundMark x1="69020" y1="45455" x2="69020" y2="45455"/>
                        <a14:foregroundMark x1="63137" y1="47273" x2="63137" y2="47273"/>
                        <a14:foregroundMark x1="56078" y1="41818" x2="56078" y2="41818"/>
                        <a14:foregroundMark x1="89412" y1="70909" x2="89412" y2="70909"/>
                        <a14:foregroundMark x1="86667" y1="81818" x2="86667" y2="81818"/>
                        <a14:backgroundMark x1="88627" y1="76364" x2="88627" y2="76364"/>
                      </a14:backgroundRemoval>
                    </a14:imgEffect>
                  </a14:imgLayer>
                </a14:imgProps>
              </a:ext>
              <a:ext uri="{28A0092B-C50C-407E-A947-70E740481C1C}">
                <a14:useLocalDpi xmlns:a14="http://schemas.microsoft.com/office/drawing/2010/main" val="0"/>
              </a:ext>
            </a:extLst>
          </a:blip>
          <a:srcRect r="80717"/>
          <a:stretch/>
        </p:blipFill>
        <p:spPr bwMode="auto">
          <a:xfrm>
            <a:off x="1233145" y="3731959"/>
            <a:ext cx="737286" cy="82470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A8BC240-18A9-40C5-1D89-05618E8DDB24}"/>
              </a:ext>
            </a:extLst>
          </p:cNvPr>
          <p:cNvSpPr txBox="1"/>
          <p:nvPr/>
        </p:nvSpPr>
        <p:spPr>
          <a:xfrm>
            <a:off x="1970431" y="3912833"/>
            <a:ext cx="4038600" cy="40011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effectLst/>
                <a:uLnTx/>
                <a:uFillTx/>
                <a:latin typeface="Arial" pitchFamily="34" charset="0"/>
                <a:ea typeface="ＭＳ Ｐゴシック" pitchFamily="34" charset="-128"/>
                <a:cs typeface="Arial" pitchFamily="34" charset="0"/>
              </a:rPr>
              <a:t>GoToWebinar</a:t>
            </a:r>
            <a:r>
              <a:rPr kumimoji="0" lang="en-US" sz="20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 Tips</a:t>
            </a:r>
            <a:endParaRPr kumimoji="0" lang="en-US" sz="1400" b="1" i="0" u="none" strike="noStrike" kern="1200" cap="none" spc="0" normalizeH="0" baseline="0" noProof="0" dirty="0">
              <a:ln>
                <a:noFill/>
              </a:ln>
              <a:effectLst/>
              <a:uLnTx/>
              <a:uFillTx/>
              <a:latin typeface="Arial" pitchFamily="34" charset="0"/>
              <a:ea typeface="ＭＳ Ｐゴシック" pitchFamily="34" charset="-128"/>
              <a:cs typeface="Arial" pitchFamily="34" charset="0"/>
            </a:endParaRPr>
          </a:p>
        </p:txBody>
      </p:sp>
      <p:pic>
        <p:nvPicPr>
          <p:cNvPr id="17" name="Picture 16">
            <a:extLst>
              <a:ext uri="{FF2B5EF4-FFF2-40B4-BE49-F238E27FC236}">
                <a16:creationId xmlns:a16="http://schemas.microsoft.com/office/drawing/2014/main" id="{A335AA8E-0A08-68FC-6B8B-D42498B84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74134" y="5311049"/>
            <a:ext cx="1338879" cy="1185859"/>
          </a:xfrm>
          <a:prstGeom prst="rect">
            <a:avLst/>
          </a:prstGeom>
        </p:spPr>
      </p:pic>
      <p:pic>
        <p:nvPicPr>
          <p:cNvPr id="19" name="Picture 18">
            <a:extLst>
              <a:ext uri="{FF2B5EF4-FFF2-40B4-BE49-F238E27FC236}">
                <a16:creationId xmlns:a16="http://schemas.microsoft.com/office/drawing/2014/main" id="{EFC2511D-CCF8-062F-3EF1-427A62B7D869}"/>
              </a:ext>
            </a:extLst>
          </p:cNvPr>
          <p:cNvPicPr>
            <a:picLocks noChangeAspect="1"/>
          </p:cNvPicPr>
          <p:nvPr/>
        </p:nvPicPr>
        <p:blipFill>
          <a:blip r:embed="rId9"/>
          <a:stretch>
            <a:fillRect/>
          </a:stretch>
        </p:blipFill>
        <p:spPr>
          <a:xfrm>
            <a:off x="1688704" y="5276444"/>
            <a:ext cx="3161563" cy="4624523"/>
          </a:xfrm>
          <a:prstGeom prst="rect">
            <a:avLst/>
          </a:prstGeom>
        </p:spPr>
      </p:pic>
      <p:sp>
        <p:nvSpPr>
          <p:cNvPr id="20" name="TextBox 19">
            <a:extLst>
              <a:ext uri="{FF2B5EF4-FFF2-40B4-BE49-F238E27FC236}">
                <a16:creationId xmlns:a16="http://schemas.microsoft.com/office/drawing/2014/main" id="{84ECA26D-D673-0F73-97E9-1D070E8DC150}"/>
              </a:ext>
            </a:extLst>
          </p:cNvPr>
          <p:cNvSpPr txBox="1"/>
          <p:nvPr/>
        </p:nvSpPr>
        <p:spPr>
          <a:xfrm>
            <a:off x="9673085" y="4381500"/>
            <a:ext cx="3680991" cy="1477328"/>
          </a:xfrm>
          <a:prstGeom prst="rect">
            <a:avLst/>
          </a:prstGeom>
          <a:noFill/>
        </p:spPr>
        <p:txBody>
          <a:bodyPr wrap="square" rtlCol="0">
            <a:spAutoFit/>
          </a:bodyPr>
          <a:lstStyle/>
          <a:p>
            <a:pPr marR="0" lvl="0" algn="ctr" defTabSz="914400" rtl="0" eaLnBrk="1" fontAlgn="base" latinLnBrk="0" hangingPunct="1">
              <a:lnSpc>
                <a:spcPct val="100000"/>
              </a:lnSpc>
              <a:spcBef>
                <a:spcPct val="0"/>
              </a:spcBef>
              <a:spcAft>
                <a:spcPct val="0"/>
              </a:spcAft>
              <a:buClrTx/>
              <a:buSzTx/>
              <a:tabLst/>
              <a:defRPr/>
            </a:pPr>
            <a:r>
              <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Use the ZOOM tool on the Viewer as needed</a:t>
            </a: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br>
            <a:endPar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endParaRPr>
          </a:p>
          <a:p>
            <a:pPr marL="285750" marR="0" lvl="0" indent="-285750"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5B641BB3-3424-7B0F-49C0-FF41A0C2286B}"/>
              </a:ext>
            </a:extLst>
          </p:cNvPr>
          <p:cNvSpPr txBox="1"/>
          <p:nvPr/>
        </p:nvSpPr>
        <p:spPr>
          <a:xfrm>
            <a:off x="14126904" y="4407563"/>
            <a:ext cx="3651199" cy="1200329"/>
          </a:xfrm>
          <a:prstGeom prst="rect">
            <a:avLst/>
          </a:prstGeom>
          <a:noFill/>
        </p:spPr>
        <p:txBody>
          <a:bodyPr wrap="square">
            <a:spAutoFit/>
          </a:bodyPr>
          <a:lstStyle/>
          <a:p>
            <a:pPr marR="0" lvl="0" algn="ctr" defTabSz="914400" rtl="0" eaLnBrk="1" fontAlgn="base" latinLnBrk="0" hangingPunct="1">
              <a:lnSpc>
                <a:spcPct val="100000"/>
              </a:lnSpc>
              <a:spcBef>
                <a:spcPct val="0"/>
              </a:spcBef>
              <a:spcAft>
                <a:spcPct val="0"/>
              </a:spcAft>
              <a:buClrTx/>
              <a:buSzTx/>
              <a:tabLst/>
              <a:defRPr/>
            </a:pPr>
            <a:r>
              <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Use the camera icon on your Viewer to take screenshots that are saved to your desktop</a:t>
            </a:r>
          </a:p>
        </p:txBody>
      </p:sp>
      <p:sp>
        <p:nvSpPr>
          <p:cNvPr id="23" name="TextBox 22">
            <a:extLst>
              <a:ext uri="{FF2B5EF4-FFF2-40B4-BE49-F238E27FC236}">
                <a16:creationId xmlns:a16="http://schemas.microsoft.com/office/drawing/2014/main" id="{9342110D-D803-752C-0786-8EEC8D09547D}"/>
              </a:ext>
            </a:extLst>
          </p:cNvPr>
          <p:cNvSpPr txBox="1"/>
          <p:nvPr/>
        </p:nvSpPr>
        <p:spPr>
          <a:xfrm>
            <a:off x="5809481" y="4388125"/>
            <a:ext cx="3381874" cy="1200329"/>
          </a:xfrm>
          <a:prstGeom prst="rect">
            <a:avLst/>
          </a:prstGeom>
          <a:noFill/>
        </p:spPr>
        <p:txBody>
          <a:bodyPr wrap="square" rtlCol="0">
            <a:spAutoFit/>
          </a:bodyPr>
          <a:lstStyle/>
          <a:p>
            <a:pPr marR="0" lvl="0" algn="ctr" defTabSz="914400" rtl="0" eaLnBrk="1" fontAlgn="base" latinLnBrk="0" hangingPunct="1">
              <a:lnSpc>
                <a:spcPct val="100000"/>
              </a:lnSpc>
              <a:spcBef>
                <a:spcPct val="0"/>
              </a:spcBef>
              <a:spcAft>
                <a:spcPct val="0"/>
              </a:spcAft>
              <a:buClrTx/>
              <a:buSzTx/>
              <a:tabLst/>
              <a:defRPr/>
            </a:pPr>
            <a:r>
              <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Collapse/expand the control panel with the orange arrow</a:t>
            </a:r>
            <a:br>
              <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rPr>
            </a:br>
            <a:endParaRPr kumimoji="0" lang="en-US" sz="1800" b="1" i="0" u="none" strike="noStrike" kern="1200" cap="none" spc="0" normalizeH="0" baseline="0" noProof="0" dirty="0">
              <a:ln>
                <a:noFill/>
              </a:ln>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3201680"/>
      </p:ext>
    </p:extLst>
  </p:cSld>
  <p:clrMapOvr>
    <a:masterClrMapping/>
  </p:clrMapOvr>
  <mc:AlternateContent xmlns:mc="http://schemas.openxmlformats.org/markup-compatibility/2006" xmlns:p14="http://schemas.microsoft.com/office/powerpoint/2010/main">
    <mc:Choice Requires="p14">
      <p:transition spd="slow" p14:dur="3000" advClick="0" advTm="5000">
        <p14:reveal/>
      </p:transition>
    </mc:Choice>
    <mc:Fallback xmlns="">
      <p:transition spd="slow"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 Hour Tracking Elements – Availability</a:t>
            </a:r>
          </a:p>
        </p:txBody>
      </p:sp>
      <p:sp>
        <p:nvSpPr>
          <p:cNvPr id="6" name="Slide Number Placeholder 5"/>
          <p:cNvSpPr>
            <a:spLocks noGrp="1"/>
          </p:cNvSpPr>
          <p:nvPr>
            <p:ph type="sldNum" sz="quarter" idx="4"/>
          </p:nvPr>
        </p:nvSpPr>
        <p:spPr/>
        <p:txBody>
          <a:bodyPr/>
          <a:lstStyle/>
          <a:p>
            <a:pPr defTabSz="1371600"/>
            <a:r>
              <a:rPr lang="en-US" dirty="0">
                <a:solidFill>
                  <a:srgbClr val="000000">
                    <a:tint val="75000"/>
                  </a:srgbClr>
                </a:solidFill>
              </a:rPr>
              <a:t> </a:t>
            </a:r>
            <a:r>
              <a:rPr lang="en-US" dirty="0">
                <a:solidFill>
                  <a:srgbClr val="FFFFFF"/>
                </a:solidFill>
              </a:rPr>
              <a:t>- </a:t>
            </a:r>
            <a:fld id="{53564602-E33F-4DAD-94FB-A5FEAD6A3351}" type="slidenum">
              <a:rPr lang="en-US">
                <a:solidFill>
                  <a:srgbClr val="FFFFFF"/>
                </a:solidFill>
              </a:rPr>
              <a:pPr defTabSz="1371600"/>
              <a:t>20</a:t>
            </a:fld>
            <a:r>
              <a:rPr lang="en-US" dirty="0">
                <a:solidFill>
                  <a:srgbClr val="FFFFFF"/>
                </a:solidFill>
              </a:rPr>
              <a:t> -</a:t>
            </a:r>
          </a:p>
        </p:txBody>
      </p:sp>
      <p:sp>
        <p:nvSpPr>
          <p:cNvPr id="8" name="Content Placeholder 2"/>
          <p:cNvSpPr>
            <a:spLocks noGrp="1"/>
          </p:cNvSpPr>
          <p:nvPr>
            <p:ph idx="1"/>
          </p:nvPr>
        </p:nvSpPr>
        <p:spPr>
          <a:xfrm>
            <a:off x="381000" y="1344168"/>
            <a:ext cx="7757161" cy="7576131"/>
          </a:xfrm>
        </p:spPr>
        <p:txBody>
          <a:bodyPr/>
          <a:lstStyle/>
          <a:p>
            <a:r>
              <a:rPr lang="en-US" dirty="0"/>
              <a:t>Resource Availability</a:t>
            </a:r>
          </a:p>
          <a:p>
            <a:pPr lvl="1"/>
            <a:r>
              <a:rPr lang="en-US" dirty="0"/>
              <a:t>Establish Availability Windows</a:t>
            </a:r>
          </a:p>
        </p:txBody>
      </p:sp>
      <p:pic>
        <p:nvPicPr>
          <p:cNvPr id="10" name="Picture 9">
            <a:extLst>
              <a:ext uri="{FF2B5EF4-FFF2-40B4-BE49-F238E27FC236}">
                <a16:creationId xmlns:a16="http://schemas.microsoft.com/office/drawing/2014/main" id="{5CB4DB93-4AB9-4E26-4E11-3767F89A118C}"/>
              </a:ext>
            </a:extLst>
          </p:cNvPr>
          <p:cNvPicPr>
            <a:picLocks noChangeAspect="1"/>
          </p:cNvPicPr>
          <p:nvPr/>
        </p:nvPicPr>
        <p:blipFill>
          <a:blip r:embed="rId3"/>
          <a:stretch>
            <a:fillRect/>
          </a:stretch>
        </p:blipFill>
        <p:spPr>
          <a:xfrm>
            <a:off x="8138160" y="1836071"/>
            <a:ext cx="7290810" cy="5495958"/>
          </a:xfrm>
          <a:prstGeom prst="rect">
            <a:avLst/>
          </a:prstGeom>
          <a:ln w="3175">
            <a:solidFill>
              <a:srgbClr val="4E4E4E"/>
            </a:solidFill>
          </a:ln>
        </p:spPr>
      </p:pic>
      <p:sp>
        <p:nvSpPr>
          <p:cNvPr id="11" name="Line 5">
            <a:extLst>
              <a:ext uri="{FF2B5EF4-FFF2-40B4-BE49-F238E27FC236}">
                <a16:creationId xmlns:a16="http://schemas.microsoft.com/office/drawing/2014/main" id="{A08D6570-AD54-7525-1917-0A6F5F4BC346}"/>
              </a:ext>
            </a:extLst>
          </p:cNvPr>
          <p:cNvSpPr>
            <a:spLocks noChangeShapeType="1"/>
          </p:cNvSpPr>
          <p:nvPr/>
        </p:nvSpPr>
        <p:spPr bwMode="auto">
          <a:xfrm flipH="1" flipV="1">
            <a:off x="11443064" y="5238206"/>
            <a:ext cx="2011679" cy="869550"/>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12" name="Text Box 6">
            <a:extLst>
              <a:ext uri="{FF2B5EF4-FFF2-40B4-BE49-F238E27FC236}">
                <a16:creationId xmlns:a16="http://schemas.microsoft.com/office/drawing/2014/main" id="{D9D13FBC-362D-D630-B939-104A35FCB2F6}"/>
              </a:ext>
            </a:extLst>
          </p:cNvPr>
          <p:cNvSpPr txBox="1">
            <a:spLocks noChangeAspect="1" noChangeArrowheads="1"/>
          </p:cNvSpPr>
          <p:nvPr/>
        </p:nvSpPr>
        <p:spPr bwMode="auto">
          <a:xfrm>
            <a:off x="12693146" y="5950532"/>
            <a:ext cx="2381391"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Resource Availability Windows.</a:t>
            </a:r>
          </a:p>
        </p:txBody>
      </p:sp>
    </p:spTree>
    <p:extLst>
      <p:ext uri="{BB962C8B-B14F-4D97-AF65-F5344CB8AC3E}">
        <p14:creationId xmlns:p14="http://schemas.microsoft.com/office/powerpoint/2010/main" val="120440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 Hour Tracking Elements – Rate Tables</a:t>
            </a:r>
          </a:p>
        </p:txBody>
      </p:sp>
      <p:sp>
        <p:nvSpPr>
          <p:cNvPr id="6" name="Slide Number Placeholder 5"/>
          <p:cNvSpPr>
            <a:spLocks noGrp="1"/>
          </p:cNvSpPr>
          <p:nvPr>
            <p:ph type="sldNum" sz="quarter" idx="4"/>
          </p:nvPr>
        </p:nvSpPr>
        <p:spPr/>
        <p:txBody>
          <a:bodyPr/>
          <a:lstStyle/>
          <a:p>
            <a:pPr defTabSz="1371600">
              <a:defRPr/>
            </a:pPr>
            <a:r>
              <a:rPr lang="en-US" dirty="0">
                <a:solidFill>
                  <a:srgbClr val="000000">
                    <a:tint val="75000"/>
                  </a:srgbClr>
                </a:solidFill>
              </a:rPr>
              <a:t> </a:t>
            </a:r>
            <a:r>
              <a:rPr lang="en-US" dirty="0">
                <a:solidFill>
                  <a:srgbClr val="FFFFFF"/>
                </a:solidFill>
              </a:rPr>
              <a:t>- </a:t>
            </a:r>
            <a:fld id="{53564602-E33F-4DAD-94FB-A5FEAD6A3351}" type="slidenum">
              <a:rPr lang="en-US">
                <a:solidFill>
                  <a:srgbClr val="FFFFFF"/>
                </a:solidFill>
              </a:rPr>
              <a:pPr defTabSz="1371600">
                <a:defRPr/>
              </a:pPr>
              <a:t>21</a:t>
            </a:fld>
            <a:r>
              <a:rPr lang="en-US" dirty="0">
                <a:solidFill>
                  <a:srgbClr val="FFFFFF"/>
                </a:solidFill>
              </a:rPr>
              <a:t> -</a:t>
            </a:r>
          </a:p>
        </p:txBody>
      </p:sp>
      <p:sp>
        <p:nvSpPr>
          <p:cNvPr id="8" name="Content Placeholder 2"/>
          <p:cNvSpPr>
            <a:spLocks noGrp="1"/>
          </p:cNvSpPr>
          <p:nvPr>
            <p:ph idx="1"/>
          </p:nvPr>
        </p:nvSpPr>
        <p:spPr>
          <a:xfrm>
            <a:off x="304800" y="1344168"/>
            <a:ext cx="7467599" cy="7576131"/>
          </a:xfrm>
        </p:spPr>
        <p:txBody>
          <a:bodyPr/>
          <a:lstStyle/>
          <a:p>
            <a:r>
              <a:rPr lang="en-US" dirty="0"/>
              <a:t>Resource Rates</a:t>
            </a:r>
          </a:p>
          <a:p>
            <a:pPr lvl="1"/>
            <a:r>
              <a:rPr lang="en-US" dirty="0"/>
              <a:t>Five Rate Tables</a:t>
            </a:r>
          </a:p>
          <a:p>
            <a:pPr lvl="2"/>
            <a:r>
              <a:rPr lang="en-US" dirty="0"/>
              <a:t>Selectable at assignment</a:t>
            </a:r>
          </a:p>
          <a:p>
            <a:pPr lvl="1"/>
            <a:r>
              <a:rPr lang="en-US" dirty="0"/>
              <a:t>Time periods for rates</a:t>
            </a:r>
          </a:p>
          <a:p>
            <a:pPr lvl="1"/>
            <a:r>
              <a:rPr lang="en-US" dirty="0"/>
              <a:t>Accrual</a:t>
            </a:r>
          </a:p>
        </p:txBody>
      </p:sp>
      <p:sp>
        <p:nvSpPr>
          <p:cNvPr id="11" name="Line 5">
            <a:extLst>
              <a:ext uri="{FF2B5EF4-FFF2-40B4-BE49-F238E27FC236}">
                <a16:creationId xmlns:a16="http://schemas.microsoft.com/office/drawing/2014/main" id="{A08D6570-AD54-7525-1917-0A6F5F4BC346}"/>
              </a:ext>
            </a:extLst>
          </p:cNvPr>
          <p:cNvSpPr>
            <a:spLocks noChangeShapeType="1"/>
          </p:cNvSpPr>
          <p:nvPr/>
        </p:nvSpPr>
        <p:spPr bwMode="auto">
          <a:xfrm flipH="1" flipV="1">
            <a:off x="11443064" y="5238206"/>
            <a:ext cx="2011679" cy="869550"/>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defRPr/>
            </a:pPr>
            <a:endParaRPr lang="en-US" sz="2700" dirty="0">
              <a:solidFill>
                <a:srgbClr val="000000"/>
              </a:solidFill>
              <a:latin typeface="Calibri" panose="020F0502020204030204" pitchFamily="34" charset="0"/>
            </a:endParaRPr>
          </a:p>
        </p:txBody>
      </p:sp>
      <p:sp>
        <p:nvSpPr>
          <p:cNvPr id="12" name="Text Box 6">
            <a:extLst>
              <a:ext uri="{FF2B5EF4-FFF2-40B4-BE49-F238E27FC236}">
                <a16:creationId xmlns:a16="http://schemas.microsoft.com/office/drawing/2014/main" id="{D9D13FBC-362D-D630-B939-104A35FCB2F6}"/>
              </a:ext>
            </a:extLst>
          </p:cNvPr>
          <p:cNvSpPr txBox="1">
            <a:spLocks noChangeAspect="1" noChangeArrowheads="1"/>
          </p:cNvSpPr>
          <p:nvPr/>
        </p:nvSpPr>
        <p:spPr bwMode="auto">
          <a:xfrm>
            <a:off x="12693146" y="5950532"/>
            <a:ext cx="2381391"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defRPr/>
            </a:pPr>
            <a:r>
              <a:rPr lang="en-US" dirty="0">
                <a:solidFill>
                  <a:srgbClr val="020242"/>
                </a:solidFill>
                <a:latin typeface="Lato" panose="020F0502020204030203" pitchFamily="34" charset="0"/>
              </a:rPr>
              <a:t>Resource Availability Windows.</a:t>
            </a:r>
          </a:p>
        </p:txBody>
      </p:sp>
      <p:pic>
        <p:nvPicPr>
          <p:cNvPr id="3" name="Picture 2">
            <a:extLst>
              <a:ext uri="{FF2B5EF4-FFF2-40B4-BE49-F238E27FC236}">
                <a16:creationId xmlns:a16="http://schemas.microsoft.com/office/drawing/2014/main" id="{EEF4BC97-D3A2-BCAE-6BD4-00E0DA423E16}"/>
              </a:ext>
            </a:extLst>
          </p:cNvPr>
          <p:cNvPicPr>
            <a:picLocks noChangeAspect="1"/>
          </p:cNvPicPr>
          <p:nvPr/>
        </p:nvPicPr>
        <p:blipFill>
          <a:blip r:embed="rId3"/>
          <a:stretch>
            <a:fillRect/>
          </a:stretch>
        </p:blipFill>
        <p:spPr>
          <a:xfrm>
            <a:off x="7336797" y="1791293"/>
            <a:ext cx="8414286" cy="6342857"/>
          </a:xfrm>
          <a:prstGeom prst="rect">
            <a:avLst/>
          </a:prstGeom>
          <a:ln w="3175">
            <a:solidFill>
              <a:srgbClr val="4E4E4E"/>
            </a:solidFill>
          </a:ln>
        </p:spPr>
      </p:pic>
    </p:spTree>
    <p:extLst>
      <p:ext uri="{BB962C8B-B14F-4D97-AF65-F5344CB8AC3E}">
        <p14:creationId xmlns:p14="http://schemas.microsoft.com/office/powerpoint/2010/main" val="221988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BC895D-D14C-47BF-9227-28E2029AD448}"/>
              </a:ext>
            </a:extLst>
          </p:cNvPr>
          <p:cNvPicPr>
            <a:picLocks noChangeAspect="1"/>
          </p:cNvPicPr>
          <p:nvPr/>
        </p:nvPicPr>
        <p:blipFill>
          <a:blip r:embed="rId3"/>
          <a:stretch>
            <a:fillRect/>
          </a:stretch>
        </p:blipFill>
        <p:spPr>
          <a:xfrm>
            <a:off x="9144001" y="2646743"/>
            <a:ext cx="6479177" cy="6655479"/>
          </a:xfrm>
          <a:prstGeom prst="rect">
            <a:avLst/>
          </a:prstGeom>
          <a:ln w="3175">
            <a:solidFill>
              <a:srgbClr val="4E4E4E"/>
            </a:solidFill>
          </a:ln>
        </p:spPr>
      </p:pic>
      <p:sp>
        <p:nvSpPr>
          <p:cNvPr id="3" name="Content Placeholder 2"/>
          <p:cNvSpPr>
            <a:spLocks noGrp="1"/>
          </p:cNvSpPr>
          <p:nvPr>
            <p:ph idx="1"/>
          </p:nvPr>
        </p:nvSpPr>
        <p:spPr>
          <a:xfrm>
            <a:off x="2786063" y="1341709"/>
            <a:ext cx="13098372" cy="8103233"/>
          </a:xfrm>
        </p:spPr>
        <p:txBody>
          <a:bodyPr/>
          <a:lstStyle/>
          <a:p>
            <a:r>
              <a:rPr lang="en-US" dirty="0"/>
              <a:t>Resource Calendar and Workweeks</a:t>
            </a:r>
          </a:p>
          <a:p>
            <a:pPr lvl="1"/>
            <a:r>
              <a:rPr lang="en-US" dirty="0"/>
              <a:t>Specify unique resource workweek settings</a:t>
            </a:r>
          </a:p>
          <a:p>
            <a:pPr lvl="1"/>
            <a:r>
              <a:rPr lang="en-US" dirty="0"/>
              <a:t>Calendar Exceptions </a:t>
            </a:r>
          </a:p>
        </p:txBody>
      </p:sp>
      <p:sp>
        <p:nvSpPr>
          <p:cNvPr id="4" name="Rectangle 4"/>
          <p:cNvSpPr>
            <a:spLocks noGrp="1" noChangeArrowheads="1"/>
          </p:cNvSpPr>
          <p:nvPr>
            <p:ph type="title"/>
          </p:nvPr>
        </p:nvSpPr>
        <p:spPr/>
        <p:txBody>
          <a:bodyPr>
            <a:normAutofit/>
          </a:bodyPr>
          <a:lstStyle/>
          <a:p>
            <a:pPr>
              <a:defRPr/>
            </a:pPr>
            <a:r>
              <a:rPr lang="en-US" dirty="0"/>
              <a:t>Man Hour Tracking Elements – Change Working Time </a:t>
            </a:r>
          </a:p>
        </p:txBody>
      </p:sp>
      <p:pic>
        <p:nvPicPr>
          <p:cNvPr id="5" name="Picture 4">
            <a:extLst>
              <a:ext uri="{FF2B5EF4-FFF2-40B4-BE49-F238E27FC236}">
                <a16:creationId xmlns:a16="http://schemas.microsoft.com/office/drawing/2014/main" id="{DD97CECE-B758-BF32-471F-F271C3844A88}"/>
              </a:ext>
            </a:extLst>
          </p:cNvPr>
          <p:cNvPicPr>
            <a:picLocks noChangeAspect="1"/>
          </p:cNvPicPr>
          <p:nvPr/>
        </p:nvPicPr>
        <p:blipFill>
          <a:blip r:embed="rId4"/>
          <a:stretch>
            <a:fillRect/>
          </a:stretch>
        </p:blipFill>
        <p:spPr>
          <a:xfrm>
            <a:off x="2786063" y="4001744"/>
            <a:ext cx="5233979" cy="3945477"/>
          </a:xfrm>
          <a:prstGeom prst="rect">
            <a:avLst/>
          </a:prstGeom>
          <a:ln w="3175">
            <a:solidFill>
              <a:srgbClr val="4E4E4E"/>
            </a:solidFill>
          </a:ln>
        </p:spPr>
      </p:pic>
      <p:sp>
        <p:nvSpPr>
          <p:cNvPr id="10" name="Arrow: Right 9">
            <a:extLst>
              <a:ext uri="{FF2B5EF4-FFF2-40B4-BE49-F238E27FC236}">
                <a16:creationId xmlns:a16="http://schemas.microsoft.com/office/drawing/2014/main" id="{25A54ED2-D583-4A2A-A06B-7DFEEDC0132F}"/>
              </a:ext>
            </a:extLst>
          </p:cNvPr>
          <p:cNvSpPr/>
          <p:nvPr/>
        </p:nvSpPr>
        <p:spPr>
          <a:xfrm>
            <a:off x="7798526" y="6270170"/>
            <a:ext cx="1345475" cy="300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spTree>
    <p:extLst>
      <p:ext uri="{BB962C8B-B14F-4D97-AF65-F5344CB8AC3E}">
        <p14:creationId xmlns:p14="http://schemas.microsoft.com/office/powerpoint/2010/main" val="81904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6EC13-0CD0-4BA4-A0AF-DCDF23C12711}"/>
              </a:ext>
            </a:extLst>
          </p:cNvPr>
          <p:cNvPicPr>
            <a:picLocks noChangeAspect="1"/>
          </p:cNvPicPr>
          <p:nvPr/>
        </p:nvPicPr>
        <p:blipFill>
          <a:blip r:embed="rId3"/>
          <a:stretch>
            <a:fillRect/>
          </a:stretch>
        </p:blipFill>
        <p:spPr>
          <a:xfrm>
            <a:off x="9470552" y="3029214"/>
            <a:ext cx="5671428" cy="4228572"/>
          </a:xfrm>
          <a:prstGeom prst="rect">
            <a:avLst/>
          </a:prstGeom>
          <a:ln w="3175">
            <a:solidFill>
              <a:srgbClr val="4E4E4E"/>
            </a:solidFill>
          </a:ln>
        </p:spPr>
      </p:pic>
      <p:sp>
        <p:nvSpPr>
          <p:cNvPr id="3" name="Content Placeholder 2"/>
          <p:cNvSpPr>
            <a:spLocks noGrp="1"/>
          </p:cNvSpPr>
          <p:nvPr>
            <p:ph idx="1"/>
          </p:nvPr>
        </p:nvSpPr>
        <p:spPr/>
        <p:txBody>
          <a:bodyPr>
            <a:normAutofit/>
          </a:bodyPr>
          <a:lstStyle/>
          <a:p>
            <a:r>
              <a:rPr lang="en-US" dirty="0"/>
              <a:t>Specific workweek options</a:t>
            </a:r>
          </a:p>
          <a:p>
            <a:pPr lvl="1"/>
            <a:r>
              <a:rPr lang="en-US" dirty="0"/>
              <a:t>Select specific days </a:t>
            </a:r>
          </a:p>
          <a:p>
            <a:pPr lvl="1"/>
            <a:r>
              <a:rPr lang="en-US" dirty="0"/>
              <a:t>Working/non-working times</a:t>
            </a:r>
          </a:p>
          <a:p>
            <a:pPr lvl="1"/>
            <a:r>
              <a:rPr lang="en-US" dirty="0"/>
              <a:t>Set specific work windows</a:t>
            </a:r>
          </a:p>
        </p:txBody>
      </p:sp>
      <p:sp>
        <p:nvSpPr>
          <p:cNvPr id="4" name="Rectangle 4"/>
          <p:cNvSpPr>
            <a:spLocks noGrp="1" noChangeArrowheads="1"/>
          </p:cNvSpPr>
          <p:nvPr>
            <p:ph type="title"/>
          </p:nvPr>
        </p:nvSpPr>
        <p:spPr/>
        <p:txBody>
          <a:bodyPr>
            <a:normAutofit/>
          </a:bodyPr>
          <a:lstStyle/>
          <a:p>
            <a:pPr>
              <a:defRPr/>
            </a:pPr>
            <a:r>
              <a:rPr lang="en-US" sz="4200" dirty="0"/>
              <a:t>Man Hour Tracking Elements – </a:t>
            </a:r>
            <a:r>
              <a:rPr lang="en-US" sz="4050" dirty="0"/>
              <a:t>Workweek Settings</a:t>
            </a:r>
          </a:p>
        </p:txBody>
      </p:sp>
    </p:spTree>
    <p:extLst>
      <p:ext uri="{BB962C8B-B14F-4D97-AF65-F5344CB8AC3E}">
        <p14:creationId xmlns:p14="http://schemas.microsoft.com/office/powerpoint/2010/main" val="202458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Tracking Elements - Task Details</a:t>
            </a:r>
          </a:p>
        </p:txBody>
      </p:sp>
      <p:sp>
        <p:nvSpPr>
          <p:cNvPr id="6" name="Slide Number Placeholder 5"/>
          <p:cNvSpPr>
            <a:spLocks noGrp="1"/>
          </p:cNvSpPr>
          <p:nvPr>
            <p:ph type="sldNum" sz="quarter" idx="4"/>
          </p:nvPr>
        </p:nvSpPr>
        <p:spPr/>
        <p:txBody>
          <a:bodyPr/>
          <a:lstStyle/>
          <a:p>
            <a:pPr defTabSz="1371600"/>
            <a:r>
              <a:rPr lang="en-US" dirty="0">
                <a:solidFill>
                  <a:srgbClr val="000000">
                    <a:tint val="75000"/>
                  </a:srgbClr>
                </a:solidFill>
              </a:rPr>
              <a:t> </a:t>
            </a:r>
            <a:r>
              <a:rPr lang="en-US" dirty="0">
                <a:solidFill>
                  <a:srgbClr val="FFFFFF"/>
                </a:solidFill>
              </a:rPr>
              <a:t>- </a:t>
            </a:r>
            <a:fld id="{53564602-E33F-4DAD-94FB-A5FEAD6A3351}" type="slidenum">
              <a:rPr lang="en-US">
                <a:solidFill>
                  <a:srgbClr val="FFFFFF"/>
                </a:solidFill>
              </a:rPr>
              <a:pPr defTabSz="1371600"/>
              <a:t>24</a:t>
            </a:fld>
            <a:r>
              <a:rPr lang="en-US" dirty="0">
                <a:solidFill>
                  <a:srgbClr val="FFFFFF"/>
                </a:solidFill>
              </a:rPr>
              <a:t> -</a:t>
            </a:r>
          </a:p>
        </p:txBody>
      </p:sp>
      <p:sp>
        <p:nvSpPr>
          <p:cNvPr id="8" name="Content Placeholder 2"/>
          <p:cNvSpPr>
            <a:spLocks noGrp="1"/>
          </p:cNvSpPr>
          <p:nvPr>
            <p:ph idx="1"/>
          </p:nvPr>
        </p:nvSpPr>
        <p:spPr>
          <a:xfrm>
            <a:off x="666751" y="1344168"/>
            <a:ext cx="16973550" cy="7576131"/>
          </a:xfrm>
        </p:spPr>
        <p:txBody>
          <a:bodyPr/>
          <a:lstStyle/>
          <a:p>
            <a:r>
              <a:rPr lang="en-US" dirty="0"/>
              <a:t>Task Details Dialog</a:t>
            </a:r>
          </a:p>
        </p:txBody>
      </p:sp>
      <p:pic>
        <p:nvPicPr>
          <p:cNvPr id="4" name="Picture 3">
            <a:extLst>
              <a:ext uri="{FF2B5EF4-FFF2-40B4-BE49-F238E27FC236}">
                <a16:creationId xmlns:a16="http://schemas.microsoft.com/office/drawing/2014/main" id="{3D0D6F1A-176C-7CA3-57BC-D15815091303}"/>
              </a:ext>
            </a:extLst>
          </p:cNvPr>
          <p:cNvPicPr>
            <a:picLocks noChangeAspect="1"/>
          </p:cNvPicPr>
          <p:nvPr/>
        </p:nvPicPr>
        <p:blipFill rotWithShape="1">
          <a:blip r:embed="rId3"/>
          <a:srcRect t="4510"/>
          <a:stretch/>
        </p:blipFill>
        <p:spPr>
          <a:xfrm>
            <a:off x="1752600" y="2400299"/>
            <a:ext cx="14325600" cy="7295731"/>
          </a:xfrm>
          <a:prstGeom prst="rect">
            <a:avLst/>
          </a:prstGeom>
        </p:spPr>
      </p:pic>
    </p:spTree>
    <p:extLst>
      <p:ext uri="{BB962C8B-B14F-4D97-AF65-F5344CB8AC3E}">
        <p14:creationId xmlns:p14="http://schemas.microsoft.com/office/powerpoint/2010/main" val="47838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Tacking Elements - Task Details – Advanced Tab</a:t>
            </a:r>
          </a:p>
        </p:txBody>
      </p:sp>
      <p:sp>
        <p:nvSpPr>
          <p:cNvPr id="6" name="Slide Number Placeholder 5"/>
          <p:cNvSpPr>
            <a:spLocks noGrp="1"/>
          </p:cNvSpPr>
          <p:nvPr>
            <p:ph type="sldNum" sz="quarter" idx="4"/>
          </p:nvPr>
        </p:nvSpPr>
        <p:spPr/>
        <p:txBody>
          <a:bodyPr/>
          <a:lstStyle/>
          <a:p>
            <a:pPr defTabSz="1371600"/>
            <a:r>
              <a:rPr lang="en-US" dirty="0">
                <a:solidFill>
                  <a:srgbClr val="000000">
                    <a:tint val="75000"/>
                  </a:srgbClr>
                </a:solidFill>
              </a:rPr>
              <a:t> </a:t>
            </a:r>
            <a:r>
              <a:rPr lang="en-US" dirty="0">
                <a:solidFill>
                  <a:srgbClr val="FFFFFF"/>
                </a:solidFill>
              </a:rPr>
              <a:t>- </a:t>
            </a:r>
            <a:fld id="{53564602-E33F-4DAD-94FB-A5FEAD6A3351}" type="slidenum">
              <a:rPr lang="en-US">
                <a:solidFill>
                  <a:srgbClr val="FFFFFF"/>
                </a:solidFill>
              </a:rPr>
              <a:pPr defTabSz="1371600"/>
              <a:t>25</a:t>
            </a:fld>
            <a:r>
              <a:rPr lang="en-US" dirty="0">
                <a:solidFill>
                  <a:srgbClr val="FFFFFF"/>
                </a:solidFill>
              </a:rPr>
              <a:t> -</a:t>
            </a:r>
          </a:p>
        </p:txBody>
      </p:sp>
      <p:sp>
        <p:nvSpPr>
          <p:cNvPr id="8" name="Content Placeholder 2"/>
          <p:cNvSpPr>
            <a:spLocks noGrp="1"/>
          </p:cNvSpPr>
          <p:nvPr>
            <p:ph idx="1"/>
          </p:nvPr>
        </p:nvSpPr>
        <p:spPr>
          <a:xfrm>
            <a:off x="666751" y="1344167"/>
            <a:ext cx="16973549" cy="7576131"/>
          </a:xfrm>
        </p:spPr>
        <p:txBody>
          <a:bodyPr/>
          <a:lstStyle/>
          <a:p>
            <a:r>
              <a:rPr lang="en-US" dirty="0"/>
              <a:t>Task Type Selection</a:t>
            </a:r>
          </a:p>
          <a:p>
            <a:r>
              <a:rPr lang="en-US" dirty="0"/>
              <a:t>Task Calendars</a:t>
            </a:r>
          </a:p>
        </p:txBody>
      </p:sp>
      <p:pic>
        <p:nvPicPr>
          <p:cNvPr id="9" name="Picture 8">
            <a:extLst>
              <a:ext uri="{FF2B5EF4-FFF2-40B4-BE49-F238E27FC236}">
                <a16:creationId xmlns:a16="http://schemas.microsoft.com/office/drawing/2014/main" id="{A318E509-7756-553D-CB7A-914A1CC36E95}"/>
              </a:ext>
            </a:extLst>
          </p:cNvPr>
          <p:cNvPicPr>
            <a:picLocks noChangeAspect="1"/>
          </p:cNvPicPr>
          <p:nvPr/>
        </p:nvPicPr>
        <p:blipFill>
          <a:blip r:embed="rId3"/>
          <a:stretch>
            <a:fillRect/>
          </a:stretch>
        </p:blipFill>
        <p:spPr>
          <a:xfrm>
            <a:off x="5029200" y="2324100"/>
            <a:ext cx="9885468" cy="6164443"/>
          </a:xfrm>
          <a:prstGeom prst="rect">
            <a:avLst/>
          </a:prstGeom>
        </p:spPr>
      </p:pic>
    </p:spTree>
    <p:extLst>
      <p:ext uri="{BB962C8B-B14F-4D97-AF65-F5344CB8AC3E}">
        <p14:creationId xmlns:p14="http://schemas.microsoft.com/office/powerpoint/2010/main" val="336029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Tracking Elements - Fixed Costs</a:t>
            </a:r>
          </a:p>
        </p:txBody>
      </p:sp>
      <p:sp>
        <p:nvSpPr>
          <p:cNvPr id="3" name="Content Placeholder 2"/>
          <p:cNvSpPr>
            <a:spLocks noGrp="1"/>
          </p:cNvSpPr>
          <p:nvPr>
            <p:ph idx="1"/>
          </p:nvPr>
        </p:nvSpPr>
        <p:spPr/>
        <p:txBody>
          <a:bodyPr/>
          <a:lstStyle/>
          <a:p>
            <a:r>
              <a:rPr lang="en-US" dirty="0"/>
              <a:t>Fixed costs may be entered on any task in a project</a:t>
            </a:r>
          </a:p>
          <a:p>
            <a:pPr lvl="1"/>
            <a:r>
              <a:rPr lang="en-US" dirty="0"/>
              <a:t>Intended for non-resource based task costs</a:t>
            </a:r>
          </a:p>
          <a:p>
            <a:pPr lvl="1"/>
            <a:r>
              <a:rPr lang="en-US" dirty="0"/>
              <a:t>Predate the Cost resource type</a:t>
            </a:r>
          </a:p>
          <a:p>
            <a:r>
              <a:rPr lang="en-US" dirty="0"/>
              <a:t>Fixed costs are entered in the task Cost Table</a:t>
            </a:r>
          </a:p>
          <a:p>
            <a:r>
              <a:rPr lang="en-US" dirty="0"/>
              <a:t>Cost distribution in accordance with accrual method</a:t>
            </a:r>
          </a:p>
          <a:p>
            <a:r>
              <a:rPr lang="en-US"/>
              <a:t>Actual fixed costs are </a:t>
            </a:r>
            <a:r>
              <a:rPr lang="en-US" dirty="0"/>
              <a:t>calculated based on task progress</a:t>
            </a:r>
          </a:p>
          <a:p>
            <a:pPr lvl="1"/>
            <a:r>
              <a:rPr lang="en-US" dirty="0"/>
              <a:t>Cannot be edited</a:t>
            </a:r>
          </a:p>
          <a:p>
            <a:pPr lvl="1"/>
            <a:endParaRPr lang="en-US" dirty="0"/>
          </a:p>
        </p:txBody>
      </p:sp>
    </p:spTree>
    <p:extLst>
      <p:ext uri="{BB962C8B-B14F-4D97-AF65-F5344CB8AC3E}">
        <p14:creationId xmlns:p14="http://schemas.microsoft.com/office/powerpoint/2010/main" val="1240972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08286" y="2861532"/>
            <a:ext cx="13485714" cy="6757143"/>
          </a:xfrm>
          <a:prstGeom prst="rect">
            <a:avLst/>
          </a:prstGeom>
          <a:ln>
            <a:solidFill>
              <a:srgbClr val="4E4E4E"/>
            </a:solidFill>
          </a:ln>
        </p:spPr>
      </p:pic>
      <p:sp>
        <p:nvSpPr>
          <p:cNvPr id="2" name="Title 1"/>
          <p:cNvSpPr>
            <a:spLocks noGrp="1"/>
          </p:cNvSpPr>
          <p:nvPr>
            <p:ph type="title"/>
          </p:nvPr>
        </p:nvSpPr>
        <p:spPr/>
        <p:txBody>
          <a:bodyPr/>
          <a:lstStyle/>
          <a:p>
            <a:r>
              <a:rPr lang="en-US" dirty="0"/>
              <a:t>Cost Tracking Elements - Enter Fixed Costs</a:t>
            </a:r>
          </a:p>
        </p:txBody>
      </p:sp>
      <p:sp>
        <p:nvSpPr>
          <p:cNvPr id="3" name="Content Placeholder 2"/>
          <p:cNvSpPr>
            <a:spLocks noGrp="1"/>
          </p:cNvSpPr>
          <p:nvPr>
            <p:ph idx="1"/>
          </p:nvPr>
        </p:nvSpPr>
        <p:spPr/>
        <p:txBody>
          <a:bodyPr/>
          <a:lstStyle/>
          <a:p>
            <a:r>
              <a:rPr lang="en-US" dirty="0"/>
              <a:t>Fields may need to be added to the task view</a:t>
            </a:r>
          </a:p>
          <a:p>
            <a:r>
              <a:rPr lang="en-US" dirty="0"/>
              <a:t>Entered within the task tables</a:t>
            </a:r>
          </a:p>
        </p:txBody>
      </p:sp>
      <p:sp>
        <p:nvSpPr>
          <p:cNvPr id="4" name="Line 5"/>
          <p:cNvSpPr>
            <a:spLocks noChangeShapeType="1"/>
          </p:cNvSpPr>
          <p:nvPr/>
        </p:nvSpPr>
        <p:spPr bwMode="auto">
          <a:xfrm flipH="1" flipV="1">
            <a:off x="6800850" y="6286499"/>
            <a:ext cx="885825" cy="1328735"/>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8" name="Line 5"/>
          <p:cNvSpPr>
            <a:spLocks noChangeShapeType="1"/>
          </p:cNvSpPr>
          <p:nvPr/>
        </p:nvSpPr>
        <p:spPr bwMode="auto">
          <a:xfrm flipH="1" flipV="1">
            <a:off x="5839062" y="5900625"/>
            <a:ext cx="1047513" cy="1394421"/>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9" name="Text Box 6">
            <a:extLst>
              <a:ext uri="{FF2B5EF4-FFF2-40B4-BE49-F238E27FC236}">
                <a16:creationId xmlns:a16="http://schemas.microsoft.com/office/drawing/2014/main" id="{F3084C3B-08A4-F22E-832F-10DADFD0988B}"/>
              </a:ext>
            </a:extLst>
          </p:cNvPr>
          <p:cNvSpPr txBox="1">
            <a:spLocks noChangeAspect="1" noChangeArrowheads="1"/>
          </p:cNvSpPr>
          <p:nvPr/>
        </p:nvSpPr>
        <p:spPr bwMode="auto">
          <a:xfrm>
            <a:off x="6095930" y="7063414"/>
            <a:ext cx="2381391"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Fixed Cost</a:t>
            </a:r>
          </a:p>
          <a:p>
            <a:pPr defTabSz="1369220"/>
            <a:r>
              <a:rPr lang="en-US" dirty="0">
                <a:solidFill>
                  <a:srgbClr val="020242"/>
                </a:solidFill>
                <a:latin typeface="Lato" panose="020F0502020204030203" pitchFamily="34" charset="0"/>
              </a:rPr>
              <a:t>Fixed Cost Accrual</a:t>
            </a:r>
          </a:p>
        </p:txBody>
      </p:sp>
    </p:spTree>
    <p:extLst>
      <p:ext uri="{BB962C8B-B14F-4D97-AF65-F5344CB8AC3E}">
        <p14:creationId xmlns:p14="http://schemas.microsoft.com/office/powerpoint/2010/main" val="2734406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DF94-7D0B-2E3D-7244-2A3D24CE6423}"/>
              </a:ext>
            </a:extLst>
          </p:cNvPr>
          <p:cNvSpPr>
            <a:spLocks noGrp="1"/>
          </p:cNvSpPr>
          <p:nvPr>
            <p:ph type="title"/>
          </p:nvPr>
        </p:nvSpPr>
        <p:spPr/>
        <p:txBody>
          <a:bodyPr/>
          <a:lstStyle/>
          <a:p>
            <a:r>
              <a:rPr lang="en-US" dirty="0"/>
              <a:t>Setting the Baseline Plan for Your Project</a:t>
            </a:r>
          </a:p>
        </p:txBody>
      </p:sp>
      <p:sp>
        <p:nvSpPr>
          <p:cNvPr id="3" name="Content Placeholder 2">
            <a:extLst>
              <a:ext uri="{FF2B5EF4-FFF2-40B4-BE49-F238E27FC236}">
                <a16:creationId xmlns:a16="http://schemas.microsoft.com/office/drawing/2014/main" id="{03F62989-9986-24CC-E526-1FB7FA9B54EE}"/>
              </a:ext>
            </a:extLst>
          </p:cNvPr>
          <p:cNvSpPr>
            <a:spLocks noGrp="1"/>
          </p:cNvSpPr>
          <p:nvPr>
            <p:ph idx="1"/>
          </p:nvPr>
        </p:nvSpPr>
        <p:spPr/>
        <p:txBody>
          <a:bodyPr/>
          <a:lstStyle/>
          <a:p>
            <a:r>
              <a:rPr lang="en-US" dirty="0"/>
              <a:t>What is the baseline in Project</a:t>
            </a:r>
          </a:p>
          <a:p>
            <a:pPr lvl="1"/>
            <a:r>
              <a:rPr lang="en-US" dirty="0"/>
              <a:t>The baseline is a copy of the schedule plan</a:t>
            </a:r>
          </a:p>
          <a:p>
            <a:pPr lvl="1"/>
            <a:r>
              <a:rPr lang="en-US" dirty="0"/>
              <a:t>It is a static copy in the database</a:t>
            </a:r>
          </a:p>
          <a:p>
            <a:pPr lvl="1"/>
            <a:r>
              <a:rPr lang="en-US" dirty="0"/>
              <a:t>It is used as a comparison tool against</a:t>
            </a:r>
          </a:p>
          <a:p>
            <a:pPr lvl="2"/>
            <a:r>
              <a:rPr lang="en-US" dirty="0"/>
              <a:t>Schedule status and tracking</a:t>
            </a:r>
          </a:p>
          <a:p>
            <a:pPr lvl="2"/>
            <a:r>
              <a:rPr lang="en-US" dirty="0"/>
              <a:t>Revisions to the original plan</a:t>
            </a:r>
          </a:p>
          <a:p>
            <a:pPr lvl="2"/>
            <a:r>
              <a:rPr lang="en-US" dirty="0"/>
              <a:t>Capturing scope changes and incorrectly estimated efforts</a:t>
            </a:r>
          </a:p>
          <a:p>
            <a:r>
              <a:rPr lang="en-US" dirty="0"/>
              <a:t>When should the baseline be set</a:t>
            </a:r>
          </a:p>
          <a:p>
            <a:pPr lvl="1"/>
            <a:r>
              <a:rPr lang="en-US" dirty="0"/>
              <a:t>When the project schedule plan is approved</a:t>
            </a:r>
          </a:p>
          <a:p>
            <a:pPr lvl="1"/>
            <a:r>
              <a:rPr lang="en-US" dirty="0"/>
              <a:t>Ideally, before starting the project</a:t>
            </a:r>
          </a:p>
          <a:p>
            <a:r>
              <a:rPr lang="en-US" dirty="0"/>
              <a:t>When should the baseline be changed</a:t>
            </a:r>
          </a:p>
          <a:p>
            <a:pPr lvl="1"/>
            <a:r>
              <a:rPr lang="en-US" dirty="0"/>
              <a:t>Only when a contractual change to the project is implemented</a:t>
            </a:r>
          </a:p>
          <a:p>
            <a:pPr lvl="1"/>
            <a:r>
              <a:rPr lang="en-US" dirty="0"/>
              <a:t>The baseline schedule represents the contractual commitment between you and your customer</a:t>
            </a:r>
          </a:p>
          <a:p>
            <a:endParaRPr lang="en-US" dirty="0"/>
          </a:p>
        </p:txBody>
      </p:sp>
      <p:sp>
        <p:nvSpPr>
          <p:cNvPr id="4" name="Slide Number Placeholder 3">
            <a:extLst>
              <a:ext uri="{FF2B5EF4-FFF2-40B4-BE49-F238E27FC236}">
                <a16:creationId xmlns:a16="http://schemas.microsoft.com/office/drawing/2014/main" id="{1E8062FC-9334-60C3-8DB8-877E0B8C89E8}"/>
              </a:ext>
            </a:extLst>
          </p:cNvPr>
          <p:cNvSpPr>
            <a:spLocks noGrp="1"/>
          </p:cNvSpPr>
          <p:nvPr>
            <p:ph type="sldNum" sz="quarter" idx="4"/>
          </p:nvPr>
        </p:nvSpPr>
        <p:spPr/>
        <p:txBody>
          <a:bodyPr/>
          <a:lstStyle/>
          <a:p>
            <a:r>
              <a:rPr lang="en-US"/>
              <a:t> </a:t>
            </a:r>
            <a:r>
              <a:rPr lang="en-US">
                <a:solidFill>
                  <a:schemeClr val="bg1"/>
                </a:solidFill>
              </a:rPr>
              <a:t>- </a:t>
            </a:r>
            <a:fld id="{53564602-E33F-4DAD-94FB-A5FEAD6A3351}" type="slidenum">
              <a:rPr lang="en-US" smtClean="0">
                <a:solidFill>
                  <a:schemeClr val="bg1"/>
                </a:solidFill>
              </a:rPr>
              <a:pPr/>
              <a:t>28</a:t>
            </a:fld>
            <a:r>
              <a:rPr lang="en-US">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707425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3537-BED7-E620-8416-980A7BC0465A}"/>
              </a:ext>
            </a:extLst>
          </p:cNvPr>
          <p:cNvSpPr>
            <a:spLocks noGrp="1"/>
          </p:cNvSpPr>
          <p:nvPr>
            <p:ph type="title"/>
          </p:nvPr>
        </p:nvSpPr>
        <p:spPr/>
        <p:txBody>
          <a:bodyPr/>
          <a:lstStyle/>
          <a:p>
            <a:r>
              <a:rPr lang="en-US" dirty="0"/>
              <a:t>Setting the Baseline Plan for Your Project</a:t>
            </a:r>
          </a:p>
        </p:txBody>
      </p:sp>
      <p:sp>
        <p:nvSpPr>
          <p:cNvPr id="3" name="Content Placeholder 2">
            <a:extLst>
              <a:ext uri="{FF2B5EF4-FFF2-40B4-BE49-F238E27FC236}">
                <a16:creationId xmlns:a16="http://schemas.microsoft.com/office/drawing/2014/main" id="{C4519AEB-4127-9368-711F-B0BFCAE7728C}"/>
              </a:ext>
            </a:extLst>
          </p:cNvPr>
          <p:cNvSpPr>
            <a:spLocks noGrp="1"/>
          </p:cNvSpPr>
          <p:nvPr>
            <p:ph idx="1"/>
          </p:nvPr>
        </p:nvSpPr>
        <p:spPr/>
        <p:txBody>
          <a:bodyPr/>
          <a:lstStyle/>
          <a:p>
            <a:r>
              <a:rPr lang="en-US" dirty="0"/>
              <a:t>To set the baseline</a:t>
            </a:r>
          </a:p>
          <a:p>
            <a:pPr lvl="1"/>
            <a:r>
              <a:rPr lang="en-US" dirty="0"/>
              <a:t>Select the </a:t>
            </a:r>
            <a:r>
              <a:rPr lang="en-US" b="1" dirty="0"/>
              <a:t>Project </a:t>
            </a:r>
            <a:r>
              <a:rPr lang="en-US" dirty="0"/>
              <a:t>tab; select the </a:t>
            </a:r>
            <a:r>
              <a:rPr lang="en-US" b="1" dirty="0"/>
              <a:t>Set Baseline </a:t>
            </a:r>
            <a:r>
              <a:rPr lang="en-US" dirty="0"/>
              <a:t>option from the </a:t>
            </a:r>
            <a:r>
              <a:rPr lang="en-US" b="1" dirty="0"/>
              <a:t>Schedule</a:t>
            </a:r>
            <a:r>
              <a:rPr lang="en-US" dirty="0"/>
              <a:t> group and, then, select </a:t>
            </a:r>
            <a:r>
              <a:rPr lang="en-US" b="1" dirty="0"/>
              <a:t>Set Baseline</a:t>
            </a:r>
          </a:p>
          <a:p>
            <a:endParaRPr lang="en-US" dirty="0"/>
          </a:p>
        </p:txBody>
      </p:sp>
      <p:sp>
        <p:nvSpPr>
          <p:cNvPr id="4" name="Slide Number Placeholder 3">
            <a:extLst>
              <a:ext uri="{FF2B5EF4-FFF2-40B4-BE49-F238E27FC236}">
                <a16:creationId xmlns:a16="http://schemas.microsoft.com/office/drawing/2014/main" id="{5CF18B31-F20E-71F3-D6FE-FDB118A4BDE9}"/>
              </a:ext>
            </a:extLst>
          </p:cNvPr>
          <p:cNvSpPr>
            <a:spLocks noGrp="1"/>
          </p:cNvSpPr>
          <p:nvPr>
            <p:ph type="sldNum" sz="quarter" idx="4"/>
          </p:nvPr>
        </p:nvSpPr>
        <p:spPr/>
        <p:txBody>
          <a:bodyPr/>
          <a:lstStyle/>
          <a:p>
            <a:r>
              <a:rPr lang="en-US"/>
              <a:t> </a:t>
            </a:r>
            <a:r>
              <a:rPr lang="en-US">
                <a:solidFill>
                  <a:schemeClr val="bg1"/>
                </a:solidFill>
              </a:rPr>
              <a:t>- </a:t>
            </a:r>
            <a:fld id="{53564602-E33F-4DAD-94FB-A5FEAD6A3351}" type="slidenum">
              <a:rPr lang="en-US" smtClean="0">
                <a:solidFill>
                  <a:schemeClr val="bg1"/>
                </a:solidFill>
              </a:rPr>
              <a:pPr/>
              <a:t>29</a:t>
            </a:fld>
            <a:r>
              <a:rPr lang="en-US">
                <a:solidFill>
                  <a:schemeClr val="bg1"/>
                </a:solidFill>
              </a:rPr>
              <a:t> -</a:t>
            </a:r>
            <a:endParaRPr lang="en-US" dirty="0">
              <a:solidFill>
                <a:schemeClr val="bg1"/>
              </a:solidFill>
            </a:endParaRPr>
          </a:p>
        </p:txBody>
      </p:sp>
      <p:pic>
        <p:nvPicPr>
          <p:cNvPr id="5" name="Picture 4">
            <a:extLst>
              <a:ext uri="{FF2B5EF4-FFF2-40B4-BE49-F238E27FC236}">
                <a16:creationId xmlns:a16="http://schemas.microsoft.com/office/drawing/2014/main" id="{B9D4F021-B895-82EB-E796-AB29D8DCA3EF}"/>
              </a:ext>
            </a:extLst>
          </p:cNvPr>
          <p:cNvPicPr>
            <a:picLocks noChangeAspect="1"/>
          </p:cNvPicPr>
          <p:nvPr/>
        </p:nvPicPr>
        <p:blipFill>
          <a:blip r:embed="rId2"/>
          <a:stretch>
            <a:fillRect/>
          </a:stretch>
        </p:blipFill>
        <p:spPr>
          <a:xfrm>
            <a:off x="1219200" y="3169211"/>
            <a:ext cx="13393488" cy="5776080"/>
          </a:xfrm>
          <a:prstGeom prst="rect">
            <a:avLst/>
          </a:prstGeom>
          <a:ln w="3175">
            <a:solidFill>
              <a:srgbClr val="4E4E4E"/>
            </a:solidFill>
          </a:ln>
        </p:spPr>
      </p:pic>
      <p:pic>
        <p:nvPicPr>
          <p:cNvPr id="6" name="Picture 5">
            <a:extLst>
              <a:ext uri="{FF2B5EF4-FFF2-40B4-BE49-F238E27FC236}">
                <a16:creationId xmlns:a16="http://schemas.microsoft.com/office/drawing/2014/main" id="{4CDEBF37-E7B0-43E5-245A-C26DFD1E6368}"/>
              </a:ext>
            </a:extLst>
          </p:cNvPr>
          <p:cNvPicPr>
            <a:picLocks noChangeAspect="1"/>
          </p:cNvPicPr>
          <p:nvPr/>
        </p:nvPicPr>
        <p:blipFill>
          <a:blip r:embed="rId3"/>
          <a:stretch>
            <a:fillRect/>
          </a:stretch>
        </p:blipFill>
        <p:spPr>
          <a:xfrm>
            <a:off x="11277600" y="4171301"/>
            <a:ext cx="4876116" cy="5404104"/>
          </a:xfrm>
          <a:prstGeom prst="rect">
            <a:avLst/>
          </a:prstGeom>
          <a:ln w="3175">
            <a:solidFill>
              <a:srgbClr val="4E4E4E"/>
            </a:solidFill>
          </a:ln>
        </p:spPr>
      </p:pic>
      <p:sp>
        <p:nvSpPr>
          <p:cNvPr id="7" name="Line 5">
            <a:extLst>
              <a:ext uri="{FF2B5EF4-FFF2-40B4-BE49-F238E27FC236}">
                <a16:creationId xmlns:a16="http://schemas.microsoft.com/office/drawing/2014/main" id="{ECBE48C9-0B10-4E54-FA95-C13640C2F058}"/>
              </a:ext>
            </a:extLst>
          </p:cNvPr>
          <p:cNvSpPr>
            <a:spLocks noChangeShapeType="1"/>
          </p:cNvSpPr>
          <p:nvPr/>
        </p:nvSpPr>
        <p:spPr bwMode="auto">
          <a:xfrm flipV="1">
            <a:off x="7991474" y="7447900"/>
            <a:ext cx="3590925" cy="566734"/>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8" name="Line 5">
            <a:extLst>
              <a:ext uri="{FF2B5EF4-FFF2-40B4-BE49-F238E27FC236}">
                <a16:creationId xmlns:a16="http://schemas.microsoft.com/office/drawing/2014/main" id="{3383AB82-6071-D785-1BF9-33251BF0D793}"/>
              </a:ext>
            </a:extLst>
          </p:cNvPr>
          <p:cNvSpPr>
            <a:spLocks noChangeShapeType="1"/>
          </p:cNvSpPr>
          <p:nvPr/>
        </p:nvSpPr>
        <p:spPr bwMode="auto">
          <a:xfrm flipV="1">
            <a:off x="7191374" y="4780901"/>
            <a:ext cx="581025" cy="2913546"/>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9" name="Text Box 6">
            <a:extLst>
              <a:ext uri="{FF2B5EF4-FFF2-40B4-BE49-F238E27FC236}">
                <a16:creationId xmlns:a16="http://schemas.microsoft.com/office/drawing/2014/main" id="{8C014F14-ACB3-E0D8-BE18-FFA9D86456AD}"/>
              </a:ext>
            </a:extLst>
          </p:cNvPr>
          <p:cNvSpPr txBox="1">
            <a:spLocks noChangeAspect="1" noChangeArrowheads="1"/>
          </p:cNvSpPr>
          <p:nvPr/>
        </p:nvSpPr>
        <p:spPr bwMode="auto">
          <a:xfrm>
            <a:off x="6172200" y="7462815"/>
            <a:ext cx="2609921"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Setting a Baseline to track progress against</a:t>
            </a:r>
          </a:p>
        </p:txBody>
      </p:sp>
    </p:spTree>
    <p:extLst>
      <p:ext uri="{BB962C8B-B14F-4D97-AF65-F5344CB8AC3E}">
        <p14:creationId xmlns:p14="http://schemas.microsoft.com/office/powerpoint/2010/main" val="213851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828799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783669" cy="3428998"/>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2704" y="525294"/>
            <a:ext cx="6970356" cy="2436780"/>
          </a:xfrm>
        </p:spPr>
        <p:txBody>
          <a:bodyPr vert="horz" lIns="91440" tIns="45720" rIns="91440" bIns="45720" rtlCol="0" anchor="ctr">
            <a:normAutofit/>
          </a:bodyPr>
          <a:lstStyle/>
          <a:p>
            <a:pPr defTabSz="914400"/>
            <a:r>
              <a:rPr lang="en-US" sz="6000">
                <a:solidFill>
                  <a:schemeClr val="tx1"/>
                </a:solidFill>
                <a:latin typeface="+mj-lt"/>
                <a:cs typeface="+mj-cs"/>
              </a:rPr>
              <a:t>Objectives</a:t>
            </a:r>
          </a:p>
        </p:txBody>
      </p:sp>
      <p:sp>
        <p:nvSpPr>
          <p:cNvPr id="3" name="Content Placeholder 2"/>
          <p:cNvSpPr>
            <a:spLocks noGrp="1"/>
          </p:cNvSpPr>
          <p:nvPr>
            <p:ph idx="1"/>
          </p:nvPr>
        </p:nvSpPr>
        <p:spPr>
          <a:xfrm>
            <a:off x="1142703" y="4114800"/>
            <a:ext cx="6970357" cy="5419723"/>
          </a:xfrm>
        </p:spPr>
        <p:txBody>
          <a:bodyPr vert="horz" lIns="91440" tIns="45720" rIns="91440" bIns="45720" rtlCol="0" anchor="ctr">
            <a:normAutofit/>
          </a:bodyPr>
          <a:lstStyle/>
          <a:p>
            <a:pPr indent="-228600" defTabSz="914400">
              <a:lnSpc>
                <a:spcPct val="90000"/>
              </a:lnSpc>
            </a:pPr>
            <a:r>
              <a:rPr lang="en-US" sz="2800">
                <a:latin typeface="+mn-lt"/>
                <a:cs typeface="+mn-cs"/>
              </a:rPr>
              <a:t>Explore the options and elements utilized for man hour and cost planning and tracking.</a:t>
            </a:r>
          </a:p>
          <a:p>
            <a:pPr indent="-228600" defTabSz="914400">
              <a:lnSpc>
                <a:spcPct val="90000"/>
              </a:lnSpc>
            </a:pPr>
            <a:r>
              <a:rPr lang="en-US" sz="2800">
                <a:latin typeface="+mn-lt"/>
                <a:cs typeface="+mn-cs"/>
              </a:rPr>
              <a:t>Explore the schedule elements that contribute to man hour and cost planning and tracking.</a:t>
            </a:r>
          </a:p>
          <a:p>
            <a:pPr indent="-228600" defTabSz="914400">
              <a:lnSpc>
                <a:spcPct val="90000"/>
              </a:lnSpc>
            </a:pPr>
            <a:r>
              <a:rPr lang="en-US" sz="2800">
                <a:latin typeface="+mn-lt"/>
                <a:cs typeface="+mn-cs"/>
              </a:rPr>
              <a:t>Overview the tracking techniques for task resource assignments that contribute to man hour and cost planning and tracking,</a:t>
            </a:r>
          </a:p>
          <a:p>
            <a:pPr indent="-228600" defTabSz="914400">
              <a:lnSpc>
                <a:spcPct val="90000"/>
              </a:lnSpc>
            </a:pPr>
            <a:r>
              <a:rPr lang="en-US" sz="2800">
                <a:latin typeface="+mn-lt"/>
                <a:cs typeface="+mn-cs"/>
              </a:rPr>
              <a:t>Explore the views and reports available for man hour and cost planning and tracking.</a:t>
            </a:r>
          </a:p>
        </p:txBody>
      </p:sp>
      <p:pic>
        <p:nvPicPr>
          <p:cNvPr id="10" name="Picture 9" descr="Gold coloured compass">
            <a:extLst>
              <a:ext uri="{FF2B5EF4-FFF2-40B4-BE49-F238E27FC236}">
                <a16:creationId xmlns:a16="http://schemas.microsoft.com/office/drawing/2014/main" id="{335F878E-269C-5A4A-E4E3-6EAA2E9394A4}"/>
              </a:ext>
            </a:extLst>
          </p:cNvPr>
          <p:cNvPicPr>
            <a:picLocks noChangeAspect="1"/>
          </p:cNvPicPr>
          <p:nvPr/>
        </p:nvPicPr>
        <p:blipFill rotWithShape="1">
          <a:blip r:embed="rId2"/>
          <a:srcRect l="39009" r="1591"/>
          <a:stretch/>
        </p:blipFill>
        <p:spPr>
          <a:xfrm>
            <a:off x="9144000" y="1"/>
            <a:ext cx="9154237" cy="10287000"/>
          </a:xfrm>
          <a:prstGeom prst="rect">
            <a:avLst/>
          </a:prstGeom>
        </p:spPr>
      </p:pic>
      <p:sp>
        <p:nvSpPr>
          <p:cNvPr id="8" name="Slide Number Placeholder 7"/>
          <p:cNvSpPr>
            <a:spLocks noGrp="1"/>
          </p:cNvSpPr>
          <p:nvPr>
            <p:ph type="sldNum" sz="quarter" idx="4"/>
          </p:nvPr>
        </p:nvSpPr>
        <p:spPr>
          <a:xfrm>
            <a:off x="13098780" y="9534525"/>
            <a:ext cx="4800600" cy="547687"/>
          </a:xfrm>
          <a:prstGeom prst="rect">
            <a:avLst/>
          </a:prstGeom>
        </p:spPr>
        <p:txBody>
          <a:bodyPr vert="horz" lIns="91440" tIns="45720" rIns="91440" bIns="45720" rtlCol="0" anchor="ctr">
            <a:normAutofit/>
          </a:bodyPr>
          <a:lstStyle/>
          <a:p>
            <a:pPr algn="r">
              <a:spcAft>
                <a:spcPts val="600"/>
              </a:spcAft>
              <a:defRPr/>
            </a:pPr>
            <a:r>
              <a:rPr lang="en-US" sz="1200">
                <a:solidFill>
                  <a:srgbClr val="FFFFFF"/>
                </a:solidFill>
                <a:latin typeface="Calibri" panose="020F0502020204030204"/>
                <a:cs typeface="+mn-cs"/>
              </a:rPr>
              <a:t> - </a:t>
            </a:r>
            <a:fld id="{53564602-E33F-4DAD-94FB-A5FEAD6A3351}" type="slidenum">
              <a:rPr lang="en-US" sz="1200">
                <a:solidFill>
                  <a:srgbClr val="FFFFFF"/>
                </a:solidFill>
                <a:latin typeface="Calibri" panose="020F0502020204030204"/>
                <a:cs typeface="+mn-cs"/>
              </a:rPr>
              <a:pPr algn="r">
                <a:spcAft>
                  <a:spcPts val="600"/>
                </a:spcAft>
                <a:defRPr/>
              </a:pPr>
              <a:t>3</a:t>
            </a:fld>
            <a:r>
              <a:rPr lang="en-US" sz="1200">
                <a:solidFill>
                  <a:srgbClr val="FFFFFF"/>
                </a:solidFill>
                <a:latin typeface="Calibri" panose="020F0502020204030204"/>
                <a:cs typeface="+mn-cs"/>
              </a:rPr>
              <a:t> -</a:t>
            </a:r>
          </a:p>
        </p:txBody>
      </p:sp>
    </p:spTree>
    <p:extLst>
      <p:ext uri="{BB962C8B-B14F-4D97-AF65-F5344CB8AC3E}">
        <p14:creationId xmlns:p14="http://schemas.microsoft.com/office/powerpoint/2010/main" val="3614557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25344-BD0A-4D9D-9251-EE23CB054637}"/>
              </a:ext>
            </a:extLst>
          </p:cNvPr>
          <p:cNvPicPr>
            <a:picLocks noChangeAspect="1"/>
          </p:cNvPicPr>
          <p:nvPr/>
        </p:nvPicPr>
        <p:blipFill>
          <a:blip r:embed="rId3"/>
          <a:stretch>
            <a:fillRect/>
          </a:stretch>
        </p:blipFill>
        <p:spPr>
          <a:xfrm>
            <a:off x="1905000" y="2857500"/>
            <a:ext cx="13411700" cy="4760507"/>
          </a:xfrm>
          <a:prstGeom prst="rect">
            <a:avLst/>
          </a:prstGeom>
          <a:ln w="3175">
            <a:solidFill>
              <a:srgbClr val="4E4E4E"/>
            </a:solidFill>
          </a:ln>
        </p:spPr>
      </p:pic>
      <p:sp>
        <p:nvSpPr>
          <p:cNvPr id="3" name="Content Placeholder 2"/>
          <p:cNvSpPr>
            <a:spLocks noGrp="1"/>
          </p:cNvSpPr>
          <p:nvPr>
            <p:ph idx="1"/>
          </p:nvPr>
        </p:nvSpPr>
        <p:spPr/>
        <p:txBody>
          <a:bodyPr/>
          <a:lstStyle/>
          <a:p>
            <a:r>
              <a:rPr lang="en-US" dirty="0"/>
              <a:t>Once the resource is assigned, the resource Units and Work can be entered</a:t>
            </a:r>
          </a:p>
        </p:txBody>
      </p:sp>
      <p:sp>
        <p:nvSpPr>
          <p:cNvPr id="4" name="Rectangle 2"/>
          <p:cNvSpPr>
            <a:spLocks noGrp="1" noChangeArrowheads="1"/>
          </p:cNvSpPr>
          <p:nvPr>
            <p:ph type="title"/>
          </p:nvPr>
        </p:nvSpPr>
        <p:spPr/>
        <p:txBody>
          <a:bodyPr/>
          <a:lstStyle/>
          <a:p>
            <a:pPr defTabSz="1370708">
              <a:defRPr/>
            </a:pPr>
            <a:r>
              <a:rPr lang="en-US" dirty="0"/>
              <a:t>Assigning Resources to Tasks </a:t>
            </a:r>
          </a:p>
        </p:txBody>
      </p:sp>
      <p:sp>
        <p:nvSpPr>
          <p:cNvPr id="2" name="Line 5">
            <a:extLst>
              <a:ext uri="{FF2B5EF4-FFF2-40B4-BE49-F238E27FC236}">
                <a16:creationId xmlns:a16="http://schemas.microsoft.com/office/drawing/2014/main" id="{A240063D-0D48-B432-1335-B7172E888A5A}"/>
              </a:ext>
            </a:extLst>
          </p:cNvPr>
          <p:cNvSpPr>
            <a:spLocks noChangeShapeType="1"/>
          </p:cNvSpPr>
          <p:nvPr/>
        </p:nvSpPr>
        <p:spPr bwMode="auto">
          <a:xfrm flipV="1">
            <a:off x="4648200" y="6286500"/>
            <a:ext cx="685800" cy="1143253"/>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12" name="Text Box 6">
            <a:extLst>
              <a:ext uri="{FF2B5EF4-FFF2-40B4-BE49-F238E27FC236}">
                <a16:creationId xmlns:a16="http://schemas.microsoft.com/office/drawing/2014/main" id="{926082D9-5A9E-0789-A46E-7AA413AD097F}"/>
              </a:ext>
            </a:extLst>
          </p:cNvPr>
          <p:cNvSpPr txBox="1">
            <a:spLocks noChangeAspect="1" noChangeArrowheads="1"/>
          </p:cNvSpPr>
          <p:nvPr/>
        </p:nvSpPr>
        <p:spPr bwMode="auto">
          <a:xfrm>
            <a:off x="3581400" y="7216362"/>
            <a:ext cx="3219521"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Work and Unit allocation for assignment</a:t>
            </a:r>
          </a:p>
        </p:txBody>
      </p:sp>
    </p:spTree>
    <p:extLst>
      <p:ext uri="{BB962C8B-B14F-4D97-AF65-F5344CB8AC3E}">
        <p14:creationId xmlns:p14="http://schemas.microsoft.com/office/powerpoint/2010/main" val="84630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252F-ECFC-0E24-426B-965DBB22A0B9}"/>
              </a:ext>
            </a:extLst>
          </p:cNvPr>
          <p:cNvSpPr>
            <a:spLocks noGrp="1"/>
          </p:cNvSpPr>
          <p:nvPr>
            <p:ph type="title"/>
          </p:nvPr>
        </p:nvSpPr>
        <p:spPr/>
        <p:txBody>
          <a:bodyPr/>
          <a:lstStyle/>
          <a:p>
            <a:r>
              <a:rPr lang="en-US" dirty="0"/>
              <a:t>Tracking – Actual/Remaining</a:t>
            </a:r>
          </a:p>
        </p:txBody>
      </p:sp>
      <p:sp>
        <p:nvSpPr>
          <p:cNvPr id="3" name="Content Placeholder 2">
            <a:extLst>
              <a:ext uri="{FF2B5EF4-FFF2-40B4-BE49-F238E27FC236}">
                <a16:creationId xmlns:a16="http://schemas.microsoft.com/office/drawing/2014/main" id="{7EDD4F6F-6EC7-9D02-50EC-09C715A842DB}"/>
              </a:ext>
            </a:extLst>
          </p:cNvPr>
          <p:cNvSpPr>
            <a:spLocks noGrp="1"/>
          </p:cNvSpPr>
          <p:nvPr>
            <p:ph idx="1"/>
          </p:nvPr>
        </p:nvSpPr>
        <p:spPr/>
        <p:txBody>
          <a:bodyPr/>
          <a:lstStyle/>
          <a:p>
            <a:r>
              <a:rPr lang="en-US" dirty="0"/>
              <a:t>Actual and Remaining Work may be entered into form for tracking</a:t>
            </a:r>
          </a:p>
        </p:txBody>
      </p:sp>
      <p:sp>
        <p:nvSpPr>
          <p:cNvPr id="4" name="Slide Number Placeholder 3">
            <a:extLst>
              <a:ext uri="{FF2B5EF4-FFF2-40B4-BE49-F238E27FC236}">
                <a16:creationId xmlns:a16="http://schemas.microsoft.com/office/drawing/2014/main" id="{BC961DFB-9C05-A0B3-DFDC-5BAAAB046963}"/>
              </a:ext>
            </a:extLst>
          </p:cNvPr>
          <p:cNvSpPr>
            <a:spLocks noGrp="1"/>
          </p:cNvSpPr>
          <p:nvPr>
            <p:ph type="sldNum" sz="quarter" idx="4"/>
          </p:nvPr>
        </p:nvSpPr>
        <p:spPr/>
        <p:txBody>
          <a:bodyPr/>
          <a:lstStyle/>
          <a:p>
            <a:pPr defTabSz="1371600"/>
            <a:r>
              <a:rPr lang="en-US">
                <a:solidFill>
                  <a:srgbClr val="000000">
                    <a:tint val="75000"/>
                  </a:srgbClr>
                </a:solidFill>
              </a:rPr>
              <a:t> </a:t>
            </a:r>
            <a:r>
              <a:rPr lang="en-US">
                <a:solidFill>
                  <a:srgbClr val="FFFFFF"/>
                </a:solidFill>
              </a:rPr>
              <a:t>- </a:t>
            </a:r>
            <a:fld id="{53564602-E33F-4DAD-94FB-A5FEAD6A3351}" type="slidenum">
              <a:rPr lang="en-US">
                <a:solidFill>
                  <a:srgbClr val="FFFFFF"/>
                </a:solidFill>
              </a:rPr>
              <a:pPr defTabSz="1371600"/>
              <a:t>31</a:t>
            </a:fld>
            <a:r>
              <a:rPr lang="en-US">
                <a:solidFill>
                  <a:srgbClr val="FFFFFF"/>
                </a:solidFill>
              </a:rPr>
              <a:t> -</a:t>
            </a:r>
            <a:endParaRPr lang="en-US" dirty="0">
              <a:solidFill>
                <a:srgbClr val="FFFFFF"/>
              </a:solidFill>
            </a:endParaRPr>
          </a:p>
        </p:txBody>
      </p:sp>
      <p:pic>
        <p:nvPicPr>
          <p:cNvPr id="6" name="Picture 5">
            <a:extLst>
              <a:ext uri="{FF2B5EF4-FFF2-40B4-BE49-F238E27FC236}">
                <a16:creationId xmlns:a16="http://schemas.microsoft.com/office/drawing/2014/main" id="{54375DBA-F43B-2ABD-D588-630A1C538FE0}"/>
              </a:ext>
            </a:extLst>
          </p:cNvPr>
          <p:cNvPicPr>
            <a:picLocks noChangeAspect="1"/>
          </p:cNvPicPr>
          <p:nvPr/>
        </p:nvPicPr>
        <p:blipFill rotWithShape="1">
          <a:blip r:embed="rId2"/>
          <a:srcRect t="4139"/>
          <a:stretch/>
        </p:blipFill>
        <p:spPr>
          <a:xfrm>
            <a:off x="1828800" y="2628899"/>
            <a:ext cx="13839825" cy="7056245"/>
          </a:xfrm>
          <a:prstGeom prst="rect">
            <a:avLst/>
          </a:prstGeom>
        </p:spPr>
      </p:pic>
      <p:sp>
        <p:nvSpPr>
          <p:cNvPr id="7" name="Line 5">
            <a:extLst>
              <a:ext uri="{FF2B5EF4-FFF2-40B4-BE49-F238E27FC236}">
                <a16:creationId xmlns:a16="http://schemas.microsoft.com/office/drawing/2014/main" id="{60ADC10F-F3B7-46B8-1D05-B6AB1571E3BB}"/>
              </a:ext>
            </a:extLst>
          </p:cNvPr>
          <p:cNvSpPr>
            <a:spLocks noChangeShapeType="1"/>
          </p:cNvSpPr>
          <p:nvPr/>
        </p:nvSpPr>
        <p:spPr bwMode="auto">
          <a:xfrm flipV="1">
            <a:off x="7486614" y="7962816"/>
            <a:ext cx="742986" cy="794683"/>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8" name="Text Box 6">
            <a:extLst>
              <a:ext uri="{FF2B5EF4-FFF2-40B4-BE49-F238E27FC236}">
                <a16:creationId xmlns:a16="http://schemas.microsoft.com/office/drawing/2014/main" id="{E90F76BC-A343-C5D8-1B79-175F06E3ACA2}"/>
              </a:ext>
            </a:extLst>
          </p:cNvPr>
          <p:cNvSpPr txBox="1">
            <a:spLocks noChangeAspect="1" noChangeArrowheads="1"/>
          </p:cNvSpPr>
          <p:nvPr/>
        </p:nvSpPr>
        <p:spPr bwMode="auto">
          <a:xfrm>
            <a:off x="6419814" y="8682608"/>
            <a:ext cx="3219521" cy="404548"/>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Actual and Remaining Work</a:t>
            </a:r>
          </a:p>
        </p:txBody>
      </p:sp>
    </p:spTree>
    <p:extLst>
      <p:ext uri="{BB962C8B-B14F-4D97-AF65-F5344CB8AC3E}">
        <p14:creationId xmlns:p14="http://schemas.microsoft.com/office/powerpoint/2010/main" val="2641563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9589BB-E5DC-41E1-8B94-C1100438E624}"/>
              </a:ext>
            </a:extLst>
          </p:cNvPr>
          <p:cNvPicPr>
            <a:picLocks noChangeAspect="1"/>
          </p:cNvPicPr>
          <p:nvPr/>
        </p:nvPicPr>
        <p:blipFill>
          <a:blip r:embed="rId3"/>
          <a:stretch>
            <a:fillRect/>
          </a:stretch>
        </p:blipFill>
        <p:spPr>
          <a:xfrm>
            <a:off x="1822473" y="4366153"/>
            <a:ext cx="12730163" cy="2098955"/>
          </a:xfrm>
          <a:prstGeom prst="rect">
            <a:avLst/>
          </a:prstGeom>
          <a:ln w="3175">
            <a:solidFill>
              <a:srgbClr val="4E4E4E"/>
            </a:solidFill>
          </a:ln>
        </p:spPr>
      </p:pic>
      <p:pic>
        <p:nvPicPr>
          <p:cNvPr id="22" name="Picture 21">
            <a:extLst>
              <a:ext uri="{FF2B5EF4-FFF2-40B4-BE49-F238E27FC236}">
                <a16:creationId xmlns:a16="http://schemas.microsoft.com/office/drawing/2014/main" id="{8D01C8AF-4F8E-4298-8896-FCF20389A8C6}"/>
              </a:ext>
            </a:extLst>
          </p:cNvPr>
          <p:cNvPicPr>
            <a:picLocks noChangeAspect="1"/>
          </p:cNvPicPr>
          <p:nvPr/>
        </p:nvPicPr>
        <p:blipFill>
          <a:blip r:embed="rId4"/>
          <a:stretch>
            <a:fillRect/>
          </a:stretch>
        </p:blipFill>
        <p:spPr>
          <a:xfrm>
            <a:off x="2209800" y="6813180"/>
            <a:ext cx="12820586" cy="2631762"/>
          </a:xfrm>
          <a:prstGeom prst="rect">
            <a:avLst/>
          </a:prstGeom>
          <a:ln w="3175">
            <a:solidFill>
              <a:srgbClr val="4E4E4E"/>
            </a:solidFill>
          </a:ln>
        </p:spPr>
      </p:pic>
      <p:sp>
        <p:nvSpPr>
          <p:cNvPr id="3" name="Content Placeholder 2"/>
          <p:cNvSpPr>
            <a:spLocks noGrp="1"/>
          </p:cNvSpPr>
          <p:nvPr>
            <p:ph idx="1"/>
          </p:nvPr>
        </p:nvSpPr>
        <p:spPr/>
        <p:txBody>
          <a:bodyPr/>
          <a:lstStyle/>
          <a:p>
            <a:r>
              <a:rPr lang="en-US" dirty="0"/>
              <a:t>Cost resources have cost entered at the assignment level</a:t>
            </a:r>
          </a:p>
          <a:p>
            <a:pPr lvl="1"/>
            <a:r>
              <a:rPr lang="en-US" dirty="0"/>
              <a:t>Select the resource (</a:t>
            </a:r>
            <a:r>
              <a:rPr lang="en-US" b="1" dirty="0"/>
              <a:t>Vendor Part</a:t>
            </a:r>
            <a:r>
              <a:rPr lang="en-US" dirty="0"/>
              <a:t>) from the drop-down menu, under </a:t>
            </a:r>
            <a:r>
              <a:rPr lang="en-US" b="1" dirty="0"/>
              <a:t>Resource Name</a:t>
            </a:r>
            <a:r>
              <a:rPr lang="en-US" dirty="0"/>
              <a:t> on the Task Form. Click </a:t>
            </a:r>
            <a:r>
              <a:rPr lang="en-US" b="1" dirty="0"/>
              <a:t>OK</a:t>
            </a:r>
          </a:p>
          <a:p>
            <a:pPr lvl="1"/>
            <a:r>
              <a:rPr lang="en-US" dirty="0"/>
              <a:t>Enter the estimated cost for Lodging as </a:t>
            </a:r>
            <a:r>
              <a:rPr lang="en-US" b="1" dirty="0"/>
              <a:t>$150 </a:t>
            </a:r>
            <a:r>
              <a:rPr lang="en-US" dirty="0"/>
              <a:t>in the Cost column. Click </a:t>
            </a:r>
            <a:r>
              <a:rPr lang="en-US" b="1" dirty="0"/>
              <a:t>OK</a:t>
            </a:r>
          </a:p>
          <a:p>
            <a:pPr lvl="1"/>
            <a:r>
              <a:rPr lang="en-US" dirty="0"/>
              <a:t>When done, hide the EdwPS Task Form</a:t>
            </a:r>
          </a:p>
        </p:txBody>
      </p:sp>
      <p:sp>
        <p:nvSpPr>
          <p:cNvPr id="4" name="Rectangle 2"/>
          <p:cNvSpPr>
            <a:spLocks noGrp="1" noChangeArrowheads="1"/>
          </p:cNvSpPr>
          <p:nvPr>
            <p:ph type="title"/>
          </p:nvPr>
        </p:nvSpPr>
        <p:spPr/>
        <p:txBody>
          <a:bodyPr/>
          <a:lstStyle/>
          <a:p>
            <a:pPr defTabSz="1370708">
              <a:defRPr/>
            </a:pPr>
            <a:r>
              <a:rPr lang="en-US" dirty="0"/>
              <a:t>Cost Tracking - Assigning Cost Resources</a:t>
            </a:r>
          </a:p>
        </p:txBody>
      </p:sp>
      <p:sp>
        <p:nvSpPr>
          <p:cNvPr id="14" name="Text Box 9"/>
          <p:cNvSpPr txBox="1">
            <a:spLocks noChangeAspect="1" noChangeArrowheads="1"/>
          </p:cNvSpPr>
          <p:nvPr/>
        </p:nvSpPr>
        <p:spPr bwMode="auto">
          <a:xfrm>
            <a:off x="13665527" y="3677656"/>
            <a:ext cx="1485900" cy="958546"/>
          </a:xfrm>
          <a:prstGeom prst="rect">
            <a:avLst/>
          </a:prstGeom>
          <a:solidFill>
            <a:srgbClr val="7EAED4"/>
          </a:solidFill>
          <a:ln w="19050">
            <a:solidFill>
              <a:srgbClr val="020242"/>
            </a:solidFill>
            <a:miter lim="800000"/>
            <a:headEnd/>
            <a:tailEnd/>
          </a:ln>
        </p:spPr>
        <p:txBody>
          <a:bodyPr wrap="square" lIns="126315" tIns="63158" rIns="126315" bIns="63158" anchor="ctr" anchorCtr="1">
            <a:spAutoFit/>
          </a:bodyPr>
          <a:lstStyle/>
          <a:p>
            <a:pPr algn="ctr" defTabSz="1369220"/>
            <a:r>
              <a:rPr lang="en-US" sz="2700" b="1" dirty="0">
                <a:solidFill>
                  <a:srgbClr val="020242"/>
                </a:solidFill>
                <a:latin typeface="Lato" panose="020F0502020204030203" pitchFamily="34" charset="0"/>
              </a:rPr>
              <a:t>Cost </a:t>
            </a:r>
            <a:br>
              <a:rPr lang="en-US" sz="2700" b="1" dirty="0">
                <a:solidFill>
                  <a:srgbClr val="020242"/>
                </a:solidFill>
                <a:latin typeface="Lato" panose="020F0502020204030203" pitchFamily="34" charset="0"/>
              </a:rPr>
            </a:br>
            <a:r>
              <a:rPr lang="en-US" sz="2700" b="1" dirty="0">
                <a:solidFill>
                  <a:srgbClr val="020242"/>
                </a:solidFill>
                <a:latin typeface="Lato" panose="020F0502020204030203" pitchFamily="34" charset="0"/>
              </a:rPr>
              <a:t>Form</a:t>
            </a:r>
          </a:p>
        </p:txBody>
      </p:sp>
      <p:sp>
        <p:nvSpPr>
          <p:cNvPr id="2" name="Line 5">
            <a:extLst>
              <a:ext uri="{FF2B5EF4-FFF2-40B4-BE49-F238E27FC236}">
                <a16:creationId xmlns:a16="http://schemas.microsoft.com/office/drawing/2014/main" id="{DB6EA78F-CC09-2F5F-F384-8A0E3453B707}"/>
              </a:ext>
            </a:extLst>
          </p:cNvPr>
          <p:cNvSpPr>
            <a:spLocks noChangeShapeType="1"/>
          </p:cNvSpPr>
          <p:nvPr/>
        </p:nvSpPr>
        <p:spPr bwMode="auto">
          <a:xfrm flipH="1" flipV="1">
            <a:off x="3265805" y="5448174"/>
            <a:ext cx="914400" cy="457201"/>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5" name="Text Box 6">
            <a:extLst>
              <a:ext uri="{FF2B5EF4-FFF2-40B4-BE49-F238E27FC236}">
                <a16:creationId xmlns:a16="http://schemas.microsoft.com/office/drawing/2014/main" id="{86823E47-D7BF-B970-3069-AFF7AE6AE3EC}"/>
              </a:ext>
            </a:extLst>
          </p:cNvPr>
          <p:cNvSpPr txBox="1">
            <a:spLocks noChangeAspect="1" noChangeArrowheads="1"/>
          </p:cNvSpPr>
          <p:nvPr/>
        </p:nvSpPr>
        <p:spPr bwMode="auto">
          <a:xfrm>
            <a:off x="2745917" y="5780693"/>
            <a:ext cx="3219521" cy="404548"/>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Enter a Cost Resource</a:t>
            </a:r>
          </a:p>
        </p:txBody>
      </p:sp>
      <p:sp>
        <p:nvSpPr>
          <p:cNvPr id="7" name="Line 5">
            <a:extLst>
              <a:ext uri="{FF2B5EF4-FFF2-40B4-BE49-F238E27FC236}">
                <a16:creationId xmlns:a16="http://schemas.microsoft.com/office/drawing/2014/main" id="{FFE96D82-E682-D01C-C05E-D1BC66F6C4CB}"/>
              </a:ext>
            </a:extLst>
          </p:cNvPr>
          <p:cNvSpPr>
            <a:spLocks noChangeShapeType="1"/>
          </p:cNvSpPr>
          <p:nvPr/>
        </p:nvSpPr>
        <p:spPr bwMode="auto">
          <a:xfrm flipH="1" flipV="1">
            <a:off x="6847205" y="7978807"/>
            <a:ext cx="914400" cy="457201"/>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3880" tIns="66930" rIns="133880" bIns="66930" anchor="ctr">
            <a:spAutoFit/>
          </a:bodyPr>
          <a:lstStyle/>
          <a:p>
            <a:pPr defTabSz="1371600">
              <a:defRPr/>
            </a:pPr>
            <a:endParaRPr lang="en-US" sz="2700" dirty="0">
              <a:solidFill>
                <a:prstClr val="black"/>
              </a:solidFill>
              <a:latin typeface="Calibri" panose="020F0502020204030204"/>
            </a:endParaRPr>
          </a:p>
        </p:txBody>
      </p:sp>
      <p:sp>
        <p:nvSpPr>
          <p:cNvPr id="16" name="Text Box 6">
            <a:extLst>
              <a:ext uri="{FF2B5EF4-FFF2-40B4-BE49-F238E27FC236}">
                <a16:creationId xmlns:a16="http://schemas.microsoft.com/office/drawing/2014/main" id="{6FE78BA2-3B9F-F133-F797-9F4285128557}"/>
              </a:ext>
            </a:extLst>
          </p:cNvPr>
          <p:cNvSpPr txBox="1">
            <a:spLocks noChangeAspect="1" noChangeArrowheads="1"/>
          </p:cNvSpPr>
          <p:nvPr/>
        </p:nvSpPr>
        <p:spPr bwMode="auto">
          <a:xfrm>
            <a:off x="6327318" y="8172827"/>
            <a:ext cx="2209800"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Set the Cost for the Assignment</a:t>
            </a:r>
          </a:p>
        </p:txBody>
      </p:sp>
      <p:sp>
        <p:nvSpPr>
          <p:cNvPr id="23" name="Text Box 9">
            <a:extLst>
              <a:ext uri="{FF2B5EF4-FFF2-40B4-BE49-F238E27FC236}">
                <a16:creationId xmlns:a16="http://schemas.microsoft.com/office/drawing/2014/main" id="{C1E8FD80-6F1B-6F4C-85D7-743416C1BB03}"/>
              </a:ext>
            </a:extLst>
          </p:cNvPr>
          <p:cNvSpPr txBox="1">
            <a:spLocks noChangeAspect="1" noChangeArrowheads="1"/>
          </p:cNvSpPr>
          <p:nvPr/>
        </p:nvSpPr>
        <p:spPr bwMode="auto">
          <a:xfrm>
            <a:off x="11734800" y="7110650"/>
            <a:ext cx="4343400" cy="681547"/>
          </a:xfrm>
          <a:prstGeom prst="rect">
            <a:avLst/>
          </a:prstGeom>
          <a:solidFill>
            <a:schemeClr val="accent6"/>
          </a:solidFill>
          <a:ln w="19050">
            <a:solidFill>
              <a:srgbClr val="020242"/>
            </a:solidFill>
            <a:miter lim="800000"/>
            <a:headEnd/>
            <a:tailEnd/>
          </a:ln>
        </p:spPr>
        <p:txBody>
          <a:bodyPr wrap="square" lIns="126315" tIns="63158" rIns="126315" bIns="63158" anchor="ctr" anchorCtr="1">
            <a:spAutoFit/>
          </a:bodyPr>
          <a:lstStyle/>
          <a:p>
            <a:pPr algn="ctr" defTabSz="1369220"/>
            <a:r>
              <a:rPr lang="en-US" b="1" dirty="0">
                <a:solidFill>
                  <a:srgbClr val="020242"/>
                </a:solidFill>
                <a:latin typeface="Lato" panose="020F0502020204030203" pitchFamily="34" charset="0"/>
              </a:rPr>
              <a:t>Note:  </a:t>
            </a:r>
            <a:r>
              <a:rPr lang="en-US" dirty="0">
                <a:solidFill>
                  <a:srgbClr val="020242"/>
                </a:solidFill>
                <a:latin typeface="Lato" panose="020F0502020204030203" pitchFamily="34" charset="0"/>
              </a:rPr>
              <a:t>Cost Resources do not contribute to Earned Value Calculations</a:t>
            </a:r>
            <a:endParaRPr lang="en-US" b="1" dirty="0">
              <a:solidFill>
                <a:srgbClr val="020242"/>
              </a:solidFill>
              <a:latin typeface="Lato" panose="020F0502020204030203" pitchFamily="34" charset="0"/>
            </a:endParaRPr>
          </a:p>
        </p:txBody>
      </p:sp>
    </p:spTree>
    <p:extLst>
      <p:ext uri="{BB962C8B-B14F-4D97-AF65-F5344CB8AC3E}">
        <p14:creationId xmlns:p14="http://schemas.microsoft.com/office/powerpoint/2010/main" val="1066850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636628" y="3238500"/>
            <a:ext cx="13014744" cy="6815825"/>
          </a:xfrm>
          <a:prstGeom prst="rect">
            <a:avLst/>
          </a:prstGeom>
          <a:ln>
            <a:solidFill>
              <a:srgbClr val="4E4E4E"/>
            </a:solidFill>
          </a:ln>
        </p:spPr>
      </p:pic>
      <p:sp>
        <p:nvSpPr>
          <p:cNvPr id="2" name="Title 1"/>
          <p:cNvSpPr>
            <a:spLocks noGrp="1"/>
          </p:cNvSpPr>
          <p:nvPr>
            <p:ph type="title"/>
          </p:nvPr>
        </p:nvSpPr>
        <p:spPr/>
        <p:txBody>
          <a:bodyPr/>
          <a:lstStyle/>
          <a:p>
            <a:r>
              <a:rPr lang="en-US" dirty="0"/>
              <a:t>Man Hour Tracking - Resource Graph View</a:t>
            </a:r>
          </a:p>
        </p:txBody>
      </p:sp>
      <p:sp>
        <p:nvSpPr>
          <p:cNvPr id="3" name="Content Placeholder 2"/>
          <p:cNvSpPr>
            <a:spLocks noGrp="1"/>
          </p:cNvSpPr>
          <p:nvPr>
            <p:ph idx="1"/>
          </p:nvPr>
        </p:nvSpPr>
        <p:spPr/>
        <p:txBody>
          <a:bodyPr/>
          <a:lstStyle/>
          <a:p>
            <a:r>
              <a:rPr lang="en-US" dirty="0"/>
              <a:t>Shows allocations graphically</a:t>
            </a:r>
          </a:p>
          <a:p>
            <a:pPr lvl="1"/>
            <a:r>
              <a:rPr lang="en-US" dirty="0"/>
              <a:t>Timescale can be adjusted from View Tab</a:t>
            </a:r>
          </a:p>
          <a:p>
            <a:pPr lvl="1"/>
            <a:r>
              <a:rPr lang="en-US" dirty="0"/>
              <a:t>Scroll through resources using left hand scroll bar</a:t>
            </a:r>
          </a:p>
          <a:p>
            <a:pPr lvl="1"/>
            <a:endParaRPr lang="en-US" dirty="0"/>
          </a:p>
          <a:p>
            <a:pPr lvl="1"/>
            <a:endParaRPr lang="en-US" dirty="0"/>
          </a:p>
          <a:p>
            <a:pPr lvl="1"/>
            <a:endParaRPr lang="en-US" dirty="0"/>
          </a:p>
          <a:p>
            <a:endParaRPr lang="en-US" dirty="0"/>
          </a:p>
        </p:txBody>
      </p:sp>
      <p:sp>
        <p:nvSpPr>
          <p:cNvPr id="5" name="Line 6"/>
          <p:cNvSpPr>
            <a:spLocks noChangeShapeType="1"/>
          </p:cNvSpPr>
          <p:nvPr/>
        </p:nvSpPr>
        <p:spPr bwMode="auto">
          <a:xfrm flipH="1">
            <a:off x="3771900" y="8530849"/>
            <a:ext cx="1373577" cy="1101725"/>
          </a:xfrm>
          <a:prstGeom prst="line">
            <a:avLst/>
          </a:prstGeom>
          <a:noFill/>
          <a:ln w="28575">
            <a:solidFill>
              <a:srgbClr val="020242"/>
            </a:solidFill>
            <a:round/>
            <a:headEnd/>
            <a:tailEnd type="triangle" w="sm" len="lg"/>
          </a:ln>
        </p:spPr>
        <p:txBody>
          <a:bodyPr wrap="square" lIns="126324" tIns="63162" rIns="126324" bIns="63162" anchor="ctr">
            <a:spAutoFit/>
          </a:bodyPr>
          <a:lstStyle/>
          <a:p>
            <a:pPr defTabSz="1371600"/>
            <a:endParaRPr lang="en-US" sz="2700" dirty="0">
              <a:solidFill>
                <a:srgbClr val="000000"/>
              </a:solidFill>
              <a:latin typeface="Lato" panose="020F0502020204030203" pitchFamily="34" charset="0"/>
            </a:endParaRPr>
          </a:p>
        </p:txBody>
      </p:sp>
      <p:sp>
        <p:nvSpPr>
          <p:cNvPr id="6" name="Text Box 11"/>
          <p:cNvSpPr txBox="1">
            <a:spLocks noChangeAspect="1" noChangeArrowheads="1"/>
          </p:cNvSpPr>
          <p:nvPr/>
        </p:nvSpPr>
        <p:spPr bwMode="auto">
          <a:xfrm>
            <a:off x="3962848" y="8223860"/>
            <a:ext cx="2365259" cy="635381"/>
          </a:xfrm>
          <a:prstGeom prst="rect">
            <a:avLst/>
          </a:prstGeom>
          <a:solidFill>
            <a:schemeClr val="bg1"/>
          </a:solidFill>
          <a:ln w="19050">
            <a:solidFill>
              <a:srgbClr val="86A33D"/>
            </a:solidFill>
            <a:miter lim="800000"/>
            <a:headEnd/>
            <a:tailEnd/>
          </a:ln>
        </p:spPr>
        <p:txBody>
          <a:bodyPr wrap="square" lIns="126315" tIns="63158" rIns="126315" bIns="63158" anchor="ctr" anchorCtr="1">
            <a:spAutoFit/>
          </a:bodyPr>
          <a:lstStyle/>
          <a:p>
            <a:pPr defTabSz="1369220"/>
            <a:r>
              <a:rPr lang="en-US" sz="1650" dirty="0">
                <a:solidFill>
                  <a:srgbClr val="000000"/>
                </a:solidFill>
                <a:latin typeface="Lato" panose="020F0502020204030203" pitchFamily="34" charset="0"/>
              </a:rPr>
              <a:t>Use scroll bar to cycle through resources</a:t>
            </a:r>
          </a:p>
        </p:txBody>
      </p:sp>
    </p:spTree>
    <p:extLst>
      <p:ext uri="{BB962C8B-B14F-4D97-AF65-F5344CB8AC3E}">
        <p14:creationId xmlns:p14="http://schemas.microsoft.com/office/powerpoint/2010/main" val="1152073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 Hour Tracking - Split View (Graph on Bottom)</a:t>
            </a:r>
          </a:p>
        </p:txBody>
      </p:sp>
      <p:sp>
        <p:nvSpPr>
          <p:cNvPr id="3" name="Content Placeholder 2"/>
          <p:cNvSpPr>
            <a:spLocks noGrp="1"/>
          </p:cNvSpPr>
          <p:nvPr>
            <p:ph idx="1"/>
          </p:nvPr>
        </p:nvSpPr>
        <p:spPr/>
        <p:txBody>
          <a:bodyPr/>
          <a:lstStyle/>
          <a:p>
            <a:r>
              <a:rPr lang="en-US" dirty="0"/>
              <a:t>Select tasks on in a Gantt view to review allocation issues</a:t>
            </a:r>
          </a:p>
          <a:p>
            <a:pPr lvl="1"/>
            <a:endParaRPr lang="en-US" dirty="0"/>
          </a:p>
          <a:p>
            <a:pPr lvl="1"/>
            <a:endParaRPr lang="en-US" dirty="0"/>
          </a:p>
          <a:p>
            <a:pPr lvl="1"/>
            <a:endParaRPr lang="en-US" dirty="0"/>
          </a:p>
          <a:p>
            <a:endParaRPr lang="en-US" dirty="0"/>
          </a:p>
        </p:txBody>
      </p:sp>
      <p:pic>
        <p:nvPicPr>
          <p:cNvPr id="6" name="Picture 5"/>
          <p:cNvPicPr>
            <a:picLocks noChangeAspect="1"/>
          </p:cNvPicPr>
          <p:nvPr/>
        </p:nvPicPr>
        <p:blipFill>
          <a:blip r:embed="rId3"/>
          <a:stretch>
            <a:fillRect/>
          </a:stretch>
        </p:blipFill>
        <p:spPr>
          <a:xfrm>
            <a:off x="2504036" y="2977067"/>
            <a:ext cx="13279929" cy="4895345"/>
          </a:xfrm>
          <a:prstGeom prst="rect">
            <a:avLst/>
          </a:prstGeom>
          <a:ln>
            <a:solidFill>
              <a:srgbClr val="4E4E4E"/>
            </a:solidFill>
          </a:ln>
        </p:spPr>
      </p:pic>
    </p:spTree>
    <p:extLst>
      <p:ext uri="{BB962C8B-B14F-4D97-AF65-F5344CB8AC3E}">
        <p14:creationId xmlns:p14="http://schemas.microsoft.com/office/powerpoint/2010/main" val="56302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 Hour Tracking - Split View (Graph on Top)</a:t>
            </a:r>
          </a:p>
        </p:txBody>
      </p:sp>
      <p:sp>
        <p:nvSpPr>
          <p:cNvPr id="3" name="Content Placeholder 2"/>
          <p:cNvSpPr>
            <a:spLocks noGrp="1"/>
          </p:cNvSpPr>
          <p:nvPr>
            <p:ph idx="1"/>
          </p:nvPr>
        </p:nvSpPr>
        <p:spPr/>
        <p:txBody>
          <a:bodyPr/>
          <a:lstStyle/>
          <a:p>
            <a:r>
              <a:rPr lang="en-US" dirty="0"/>
              <a:t>Scroll through resources and view their task assignments </a:t>
            </a:r>
          </a:p>
          <a:p>
            <a:pPr lvl="1"/>
            <a:endParaRPr lang="en-US" dirty="0"/>
          </a:p>
          <a:p>
            <a:pPr lvl="1"/>
            <a:endParaRPr lang="en-US" dirty="0"/>
          </a:p>
          <a:p>
            <a:pPr lvl="1"/>
            <a:endParaRPr lang="en-US" dirty="0"/>
          </a:p>
          <a:p>
            <a:endParaRPr lang="en-US" dirty="0"/>
          </a:p>
        </p:txBody>
      </p:sp>
      <p:pic>
        <p:nvPicPr>
          <p:cNvPr id="6" name="Picture 5"/>
          <p:cNvPicPr>
            <a:picLocks noChangeAspect="1"/>
          </p:cNvPicPr>
          <p:nvPr/>
        </p:nvPicPr>
        <p:blipFill>
          <a:blip r:embed="rId3"/>
          <a:stretch>
            <a:fillRect/>
          </a:stretch>
        </p:blipFill>
        <p:spPr>
          <a:xfrm>
            <a:off x="2428875" y="2613941"/>
            <a:ext cx="13430250" cy="5037683"/>
          </a:xfrm>
          <a:prstGeom prst="rect">
            <a:avLst/>
          </a:prstGeom>
          <a:ln>
            <a:solidFill>
              <a:srgbClr val="4E4E4E"/>
            </a:solidFill>
          </a:ln>
        </p:spPr>
      </p:pic>
    </p:spTree>
    <p:extLst>
      <p:ext uri="{BB962C8B-B14F-4D97-AF65-F5344CB8AC3E}">
        <p14:creationId xmlns:p14="http://schemas.microsoft.com/office/powerpoint/2010/main" val="123556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47BD-5320-9ABA-E106-168F1AB35C3B}"/>
              </a:ext>
            </a:extLst>
          </p:cNvPr>
          <p:cNvSpPr>
            <a:spLocks noGrp="1"/>
          </p:cNvSpPr>
          <p:nvPr>
            <p:ph type="title"/>
          </p:nvPr>
        </p:nvSpPr>
        <p:spPr/>
        <p:txBody>
          <a:bodyPr/>
          <a:lstStyle/>
          <a:p>
            <a:r>
              <a:rPr lang="en-US" dirty="0"/>
              <a:t>Tracking - Resource Usage View</a:t>
            </a:r>
          </a:p>
        </p:txBody>
      </p:sp>
      <p:sp>
        <p:nvSpPr>
          <p:cNvPr id="3" name="Content Placeholder 2">
            <a:extLst>
              <a:ext uri="{FF2B5EF4-FFF2-40B4-BE49-F238E27FC236}">
                <a16:creationId xmlns:a16="http://schemas.microsoft.com/office/drawing/2014/main" id="{16BD74C6-A2EC-6982-1DDC-B2F4D5B11BF2}"/>
              </a:ext>
            </a:extLst>
          </p:cNvPr>
          <p:cNvSpPr>
            <a:spLocks noGrp="1"/>
          </p:cNvSpPr>
          <p:nvPr>
            <p:ph idx="1"/>
          </p:nvPr>
        </p:nvSpPr>
        <p:spPr/>
        <p:txBody>
          <a:bodyPr/>
          <a:lstStyle/>
          <a:p>
            <a:r>
              <a:rPr lang="en-US" dirty="0"/>
              <a:t>Resource Usage view shows Assignment by Resource</a:t>
            </a:r>
          </a:p>
          <a:p>
            <a:pPr lvl="1"/>
            <a:r>
              <a:rPr lang="en-US" dirty="0"/>
              <a:t>Overallocations show in Red</a:t>
            </a:r>
          </a:p>
        </p:txBody>
      </p:sp>
      <p:sp>
        <p:nvSpPr>
          <p:cNvPr id="4" name="Slide Number Placeholder 3">
            <a:extLst>
              <a:ext uri="{FF2B5EF4-FFF2-40B4-BE49-F238E27FC236}">
                <a16:creationId xmlns:a16="http://schemas.microsoft.com/office/drawing/2014/main" id="{BC25E633-679A-6FFD-D399-C674BF669F7D}"/>
              </a:ext>
            </a:extLst>
          </p:cNvPr>
          <p:cNvSpPr>
            <a:spLocks noGrp="1"/>
          </p:cNvSpPr>
          <p:nvPr>
            <p:ph type="sldNum" sz="quarter" idx="4"/>
          </p:nvPr>
        </p:nvSpPr>
        <p:spPr/>
        <p:txBody>
          <a:bodyPr/>
          <a:lstStyle/>
          <a:p>
            <a:pPr defTabSz="1371600"/>
            <a:r>
              <a:rPr lang="en-US">
                <a:solidFill>
                  <a:srgbClr val="000000">
                    <a:tint val="75000"/>
                  </a:srgbClr>
                </a:solidFill>
              </a:rPr>
              <a:t> </a:t>
            </a:r>
            <a:r>
              <a:rPr lang="en-US">
                <a:solidFill>
                  <a:srgbClr val="FFFFFF"/>
                </a:solidFill>
              </a:rPr>
              <a:t>- </a:t>
            </a:r>
            <a:fld id="{53564602-E33F-4DAD-94FB-A5FEAD6A3351}" type="slidenum">
              <a:rPr lang="en-US">
                <a:solidFill>
                  <a:srgbClr val="FFFFFF"/>
                </a:solidFill>
              </a:rPr>
              <a:pPr defTabSz="1371600"/>
              <a:t>36</a:t>
            </a:fld>
            <a:r>
              <a:rPr lang="en-US">
                <a:solidFill>
                  <a:srgbClr val="FFFFFF"/>
                </a:solidFill>
              </a:rPr>
              <a:t> -</a:t>
            </a:r>
            <a:endParaRPr lang="en-US" dirty="0">
              <a:solidFill>
                <a:srgbClr val="FFFFFF"/>
              </a:solidFill>
            </a:endParaRPr>
          </a:p>
        </p:txBody>
      </p:sp>
      <p:pic>
        <p:nvPicPr>
          <p:cNvPr id="7" name="Picture 6">
            <a:extLst>
              <a:ext uri="{FF2B5EF4-FFF2-40B4-BE49-F238E27FC236}">
                <a16:creationId xmlns:a16="http://schemas.microsoft.com/office/drawing/2014/main" id="{A682799F-B577-FC7F-D425-1A05F70221E9}"/>
              </a:ext>
            </a:extLst>
          </p:cNvPr>
          <p:cNvPicPr>
            <a:picLocks noChangeAspect="1"/>
          </p:cNvPicPr>
          <p:nvPr/>
        </p:nvPicPr>
        <p:blipFill rotWithShape="1">
          <a:blip r:embed="rId2"/>
          <a:srcRect t="4343"/>
          <a:stretch/>
        </p:blipFill>
        <p:spPr>
          <a:xfrm>
            <a:off x="1676400" y="2857500"/>
            <a:ext cx="13944600" cy="6712986"/>
          </a:xfrm>
          <a:prstGeom prst="rect">
            <a:avLst/>
          </a:prstGeom>
        </p:spPr>
      </p:pic>
    </p:spTree>
    <p:extLst>
      <p:ext uri="{BB962C8B-B14F-4D97-AF65-F5344CB8AC3E}">
        <p14:creationId xmlns:p14="http://schemas.microsoft.com/office/powerpoint/2010/main" val="2334486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5747" name="Rectangle 3"/>
          <p:cNvSpPr>
            <a:spLocks noGrp="1" noChangeArrowheads="1"/>
          </p:cNvSpPr>
          <p:nvPr>
            <p:ph idx="1"/>
          </p:nvPr>
        </p:nvSpPr>
        <p:spPr/>
        <p:txBody>
          <a:bodyPr>
            <a:normAutofit/>
          </a:bodyPr>
          <a:lstStyle/>
          <a:p>
            <a:pPr>
              <a:defRPr/>
            </a:pPr>
            <a:r>
              <a:rPr lang="en-US" dirty="0"/>
              <a:t>Add and order rows using the </a:t>
            </a:r>
            <a:r>
              <a:rPr lang="en-US" b="1" dirty="0"/>
              <a:t>Detail Styles </a:t>
            </a:r>
            <a:r>
              <a:rPr lang="en-US" dirty="0"/>
              <a:t>dialog</a:t>
            </a:r>
          </a:p>
        </p:txBody>
      </p:sp>
      <p:sp>
        <p:nvSpPr>
          <p:cNvPr id="8" name="Title 3"/>
          <p:cNvSpPr>
            <a:spLocks noGrp="1"/>
          </p:cNvSpPr>
          <p:nvPr>
            <p:ph type="title"/>
          </p:nvPr>
        </p:nvSpPr>
        <p:spPr/>
        <p:txBody>
          <a:bodyPr/>
          <a:lstStyle/>
          <a:p>
            <a:r>
              <a:rPr lang="en-US" dirty="0"/>
              <a:t>Tracking - Detail Styles Dialog</a:t>
            </a:r>
          </a:p>
        </p:txBody>
      </p:sp>
      <p:pic>
        <p:nvPicPr>
          <p:cNvPr id="3" name="Picture 2"/>
          <p:cNvPicPr>
            <a:picLocks noChangeAspect="1"/>
          </p:cNvPicPr>
          <p:nvPr/>
        </p:nvPicPr>
        <p:blipFill>
          <a:blip r:embed="rId3"/>
          <a:stretch>
            <a:fillRect/>
          </a:stretch>
        </p:blipFill>
        <p:spPr>
          <a:xfrm>
            <a:off x="2542306" y="2383948"/>
            <a:ext cx="8642858" cy="5057144"/>
          </a:xfrm>
          <a:prstGeom prst="rect">
            <a:avLst/>
          </a:prstGeom>
        </p:spPr>
      </p:pic>
      <p:pic>
        <p:nvPicPr>
          <p:cNvPr id="5" name="Picture 4"/>
          <p:cNvPicPr>
            <a:picLocks noChangeAspect="1"/>
          </p:cNvPicPr>
          <p:nvPr/>
        </p:nvPicPr>
        <p:blipFill>
          <a:blip r:embed="rId4"/>
          <a:stretch>
            <a:fillRect/>
          </a:stretch>
        </p:blipFill>
        <p:spPr>
          <a:xfrm>
            <a:off x="7117126" y="5075740"/>
            <a:ext cx="8642858" cy="5057144"/>
          </a:xfrm>
          <a:prstGeom prst="rect">
            <a:avLst/>
          </a:prstGeom>
        </p:spPr>
      </p:pic>
    </p:spTree>
    <p:extLst>
      <p:ext uri="{BB962C8B-B14F-4D97-AF65-F5344CB8AC3E}">
        <p14:creationId xmlns:p14="http://schemas.microsoft.com/office/powerpoint/2010/main" val="3823531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Contouring</a:t>
            </a:r>
          </a:p>
        </p:txBody>
      </p:sp>
      <p:sp>
        <p:nvSpPr>
          <p:cNvPr id="3" name="Content Placeholder 2"/>
          <p:cNvSpPr>
            <a:spLocks noGrp="1"/>
          </p:cNvSpPr>
          <p:nvPr>
            <p:ph idx="1"/>
          </p:nvPr>
        </p:nvSpPr>
        <p:spPr/>
        <p:txBody>
          <a:bodyPr/>
          <a:lstStyle/>
          <a:p>
            <a:r>
              <a:rPr lang="en-US" dirty="0"/>
              <a:t>Contour can be set for an assignment from any usage view by double-clicking on a resource</a:t>
            </a:r>
          </a:p>
        </p:txBody>
      </p:sp>
      <p:pic>
        <p:nvPicPr>
          <p:cNvPr id="4" name="Picture 3"/>
          <p:cNvPicPr>
            <a:picLocks noChangeAspect="1"/>
          </p:cNvPicPr>
          <p:nvPr/>
        </p:nvPicPr>
        <p:blipFill>
          <a:blip r:embed="rId3"/>
          <a:stretch>
            <a:fillRect/>
          </a:stretch>
        </p:blipFill>
        <p:spPr>
          <a:xfrm>
            <a:off x="2732714" y="2219336"/>
            <a:ext cx="12783512" cy="7787928"/>
          </a:xfrm>
          <a:prstGeom prst="rect">
            <a:avLst/>
          </a:prstGeom>
          <a:ln>
            <a:solidFill>
              <a:srgbClr val="4E4E4E"/>
            </a:solidFill>
          </a:ln>
        </p:spPr>
      </p:pic>
    </p:spTree>
    <p:extLst>
      <p:ext uri="{BB962C8B-B14F-4D97-AF65-F5344CB8AC3E}">
        <p14:creationId xmlns:p14="http://schemas.microsoft.com/office/powerpoint/2010/main" val="571548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Contouring</a:t>
            </a:r>
          </a:p>
        </p:txBody>
      </p:sp>
      <p:sp>
        <p:nvSpPr>
          <p:cNvPr id="3" name="Content Placeholder 2"/>
          <p:cNvSpPr>
            <a:spLocks noGrp="1"/>
          </p:cNvSpPr>
          <p:nvPr>
            <p:ph idx="1"/>
          </p:nvPr>
        </p:nvSpPr>
        <p:spPr/>
        <p:txBody>
          <a:bodyPr/>
          <a:lstStyle/>
          <a:p>
            <a:r>
              <a:rPr lang="en-US" dirty="0"/>
              <a:t>Resource assignments can  be contoured</a:t>
            </a:r>
          </a:p>
          <a:p>
            <a:pPr lvl="1"/>
            <a:r>
              <a:rPr lang="en-US" dirty="0"/>
              <a:t>Out-of-the-box contours may impact task duration</a:t>
            </a:r>
          </a:p>
          <a:p>
            <a:pPr lvl="1"/>
            <a:r>
              <a:rPr lang="en-US" dirty="0"/>
              <a:t>Any distribution other than flat is considered a contour</a:t>
            </a:r>
          </a:p>
          <a:p>
            <a:pPr lvl="1"/>
            <a:r>
              <a:rPr lang="en-US" dirty="0"/>
              <a:t>Contours impact how task remaining hours are redistributed</a:t>
            </a:r>
          </a:p>
        </p:txBody>
      </p:sp>
      <p:pic>
        <p:nvPicPr>
          <p:cNvPr id="17" name="Picture 16">
            <a:extLst>
              <a:ext uri="{FF2B5EF4-FFF2-40B4-BE49-F238E27FC236}">
                <a16:creationId xmlns:a16="http://schemas.microsoft.com/office/drawing/2014/main" id="{07B5396E-E132-5E03-92A9-37A047FDC245}"/>
              </a:ext>
            </a:extLst>
          </p:cNvPr>
          <p:cNvPicPr>
            <a:picLocks noChangeAspect="1"/>
          </p:cNvPicPr>
          <p:nvPr/>
        </p:nvPicPr>
        <p:blipFill>
          <a:blip r:embed="rId3"/>
          <a:stretch>
            <a:fillRect/>
          </a:stretch>
        </p:blipFill>
        <p:spPr>
          <a:xfrm>
            <a:off x="4038600" y="3770739"/>
            <a:ext cx="9666027" cy="5987723"/>
          </a:xfrm>
          <a:prstGeom prst="rect">
            <a:avLst/>
          </a:prstGeom>
        </p:spPr>
      </p:pic>
    </p:spTree>
    <p:extLst>
      <p:ext uri="{BB962C8B-B14F-4D97-AF65-F5344CB8AC3E}">
        <p14:creationId xmlns:p14="http://schemas.microsoft.com/office/powerpoint/2010/main" val="381852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6825B8-D6C9-8993-9514-3C482AA3308F}"/>
              </a:ext>
            </a:extLst>
          </p:cNvPr>
          <p:cNvSpPr>
            <a:spLocks noGrp="1"/>
          </p:cNvSpPr>
          <p:nvPr>
            <p:ph type="title"/>
          </p:nvPr>
        </p:nvSpPr>
        <p:spPr/>
        <p:txBody>
          <a:bodyPr/>
          <a:lstStyle/>
          <a:p>
            <a:r>
              <a:rPr lang="en-US" dirty="0"/>
              <a:t>Demo in Microsoft Project</a:t>
            </a:r>
          </a:p>
        </p:txBody>
      </p:sp>
      <p:sp>
        <p:nvSpPr>
          <p:cNvPr id="4" name="Slide Number Placeholder 3">
            <a:extLst>
              <a:ext uri="{FF2B5EF4-FFF2-40B4-BE49-F238E27FC236}">
                <a16:creationId xmlns:a16="http://schemas.microsoft.com/office/drawing/2014/main" id="{DBED2270-2591-B375-99D0-75B7E499BB9B}"/>
              </a:ext>
            </a:extLst>
          </p:cNvPr>
          <p:cNvSpPr>
            <a:spLocks noGrp="1"/>
          </p:cNvSpPr>
          <p:nvPr>
            <p:ph type="sldNum" sz="quarter" idx="4294967295"/>
          </p:nvPr>
        </p:nvSpPr>
        <p:spPr>
          <a:xfrm>
            <a:off x="0" y="9696450"/>
            <a:ext cx="2228850" cy="547688"/>
          </a:xfrm>
          <a:prstGeom prst="rect">
            <a:avLst/>
          </a:prstGeom>
        </p:spPr>
        <p:txBody>
          <a:bodyPr/>
          <a:lstStyle/>
          <a:p>
            <a:r>
              <a:rPr lang="en-US"/>
              <a:t> </a:t>
            </a:r>
            <a:r>
              <a:rPr lang="en-US">
                <a:solidFill>
                  <a:schemeClr val="bg1"/>
                </a:solidFill>
              </a:rPr>
              <a:t>- </a:t>
            </a:r>
            <a:fld id="{53564602-E33F-4DAD-94FB-A5FEAD6A3351}" type="slidenum">
              <a:rPr lang="en-US" smtClean="0">
                <a:solidFill>
                  <a:schemeClr val="bg1"/>
                </a:solidFill>
              </a:rPr>
              <a:pPr/>
              <a:t>4</a:t>
            </a:fld>
            <a:r>
              <a:rPr lang="en-US">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490463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6C6579-B67D-4A06-AF95-CFD14195277E}"/>
              </a:ext>
            </a:extLst>
          </p:cNvPr>
          <p:cNvPicPr>
            <a:picLocks noChangeAspect="1"/>
          </p:cNvPicPr>
          <p:nvPr/>
        </p:nvPicPr>
        <p:blipFill rotWithShape="1">
          <a:blip r:embed="rId3"/>
          <a:srcRect b="14923"/>
          <a:stretch/>
        </p:blipFill>
        <p:spPr>
          <a:xfrm>
            <a:off x="2478149" y="3555364"/>
            <a:ext cx="13350753" cy="5889578"/>
          </a:xfrm>
          <a:prstGeom prst="rect">
            <a:avLst/>
          </a:prstGeom>
          <a:ln w="3175">
            <a:solidFill>
              <a:srgbClr val="4E4E4E"/>
            </a:solidFill>
          </a:ln>
        </p:spPr>
      </p:pic>
      <p:sp>
        <p:nvSpPr>
          <p:cNvPr id="3" name="Content Placeholder 2"/>
          <p:cNvSpPr>
            <a:spLocks noGrp="1"/>
          </p:cNvSpPr>
          <p:nvPr>
            <p:ph idx="1"/>
          </p:nvPr>
        </p:nvSpPr>
        <p:spPr/>
        <p:txBody>
          <a:bodyPr/>
          <a:lstStyle/>
          <a:p>
            <a:r>
              <a:rPr lang="en-US" dirty="0"/>
              <a:t>Open the Team Planner view to begin leveling the resources</a:t>
            </a:r>
          </a:p>
          <a:p>
            <a:r>
              <a:rPr lang="en-US" dirty="0"/>
              <a:t>Select the </a:t>
            </a:r>
            <a:r>
              <a:rPr lang="en-US" b="1" dirty="0"/>
              <a:t>Task</a:t>
            </a:r>
            <a:r>
              <a:rPr lang="en-US" dirty="0"/>
              <a:t> tab; then, select </a:t>
            </a:r>
            <a:r>
              <a:rPr lang="en-US" b="1" dirty="0"/>
              <a:t>Inspect Tas</a:t>
            </a:r>
            <a:r>
              <a:rPr lang="en-US" dirty="0"/>
              <a:t>k</a:t>
            </a:r>
            <a:r>
              <a:rPr lang="en-US" i="1" dirty="0"/>
              <a:t> </a:t>
            </a:r>
            <a:r>
              <a:rPr lang="en-US" dirty="0"/>
              <a:t>in the </a:t>
            </a:r>
            <a:r>
              <a:rPr lang="en-US" b="1" dirty="0"/>
              <a:t>Inspect</a:t>
            </a:r>
            <a:r>
              <a:rPr lang="en-US" dirty="0"/>
              <a:t> option drop-down within the </a:t>
            </a:r>
            <a:r>
              <a:rPr lang="en-US" b="1" dirty="0"/>
              <a:t>Tasks</a:t>
            </a:r>
            <a:r>
              <a:rPr lang="en-US" dirty="0"/>
              <a:t> group</a:t>
            </a:r>
          </a:p>
          <a:p>
            <a:endParaRPr lang="en-US" dirty="0"/>
          </a:p>
        </p:txBody>
      </p:sp>
      <p:sp>
        <p:nvSpPr>
          <p:cNvPr id="4"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t>Leveling the Resource Pool on the Project </a:t>
            </a:r>
          </a:p>
        </p:txBody>
      </p:sp>
    </p:spTree>
    <p:extLst>
      <p:ext uri="{BB962C8B-B14F-4D97-AF65-F5344CB8AC3E}">
        <p14:creationId xmlns:p14="http://schemas.microsoft.com/office/powerpoint/2010/main" val="766981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EBEB0-D2F6-4BE0-B802-3731607A8617}"/>
              </a:ext>
            </a:extLst>
          </p:cNvPr>
          <p:cNvPicPr>
            <a:picLocks noChangeAspect="1"/>
          </p:cNvPicPr>
          <p:nvPr/>
        </p:nvPicPr>
        <p:blipFill>
          <a:blip r:embed="rId3"/>
          <a:stretch>
            <a:fillRect/>
          </a:stretch>
        </p:blipFill>
        <p:spPr>
          <a:xfrm>
            <a:off x="1066800" y="2400777"/>
            <a:ext cx="13441680" cy="4679135"/>
          </a:xfrm>
          <a:prstGeom prst="rect">
            <a:avLst/>
          </a:prstGeom>
          <a:ln w="3175">
            <a:solidFill>
              <a:srgbClr val="4E4E4E"/>
            </a:solidFill>
          </a:ln>
        </p:spPr>
      </p:pic>
      <p:sp>
        <p:nvSpPr>
          <p:cNvPr id="3" name="Content Placeholder 2"/>
          <p:cNvSpPr>
            <a:spLocks noGrp="1"/>
          </p:cNvSpPr>
          <p:nvPr>
            <p:ph idx="1"/>
          </p:nvPr>
        </p:nvSpPr>
        <p:spPr/>
        <p:txBody>
          <a:bodyPr/>
          <a:lstStyle/>
          <a:p>
            <a:r>
              <a:rPr lang="en-US" dirty="0"/>
              <a:t>Resource leveling using the Team Planner </a:t>
            </a:r>
          </a:p>
          <a:p>
            <a:pPr lvl="1"/>
            <a:endParaRPr lang="en-US" dirty="0"/>
          </a:p>
          <a:p>
            <a:endParaRPr lang="en-US" dirty="0"/>
          </a:p>
        </p:txBody>
      </p:sp>
      <p:sp>
        <p:nvSpPr>
          <p:cNvPr id="5" name="Rectangle 4"/>
          <p:cNvSpPr>
            <a:spLocks noGrp="1" noChangeArrowheads="1"/>
          </p:cNvSpPr>
          <p:nvPr>
            <p:ph type="title"/>
          </p:nvPr>
        </p:nvSpPr>
        <p:spPr/>
        <p:txBody>
          <a:bodyPr/>
          <a:lstStyle/>
          <a:p>
            <a:pPr defTabSz="1370708">
              <a:defRPr/>
            </a:pPr>
            <a:r>
              <a:rPr lang="en-US" dirty="0"/>
              <a:t>Leveling the Resource Pool on the Project </a:t>
            </a:r>
          </a:p>
        </p:txBody>
      </p:sp>
      <p:sp>
        <p:nvSpPr>
          <p:cNvPr id="9" name="Line 11"/>
          <p:cNvSpPr>
            <a:spLocks noChangeShapeType="1"/>
          </p:cNvSpPr>
          <p:nvPr/>
        </p:nvSpPr>
        <p:spPr bwMode="auto">
          <a:xfrm flipH="1" flipV="1">
            <a:off x="2133600" y="4511416"/>
            <a:ext cx="1645920" cy="1698884"/>
          </a:xfrm>
          <a:prstGeom prst="line">
            <a:avLst/>
          </a:prstGeom>
          <a:noFill/>
          <a:ln w="28575">
            <a:solidFill>
              <a:srgbClr val="02024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6324" tIns="63162" rIns="126324" bIns="63162" anchor="ctr">
            <a:spAutoFit/>
          </a:bodyPr>
          <a:lstStyle/>
          <a:p>
            <a:pPr defTabSz="1371600"/>
            <a:endParaRPr lang="en-US" sz="2700" dirty="0">
              <a:solidFill>
                <a:srgbClr val="000000"/>
              </a:solidFill>
              <a:latin typeface="Lato" panose="020F0502020204030203" pitchFamily="34" charset="0"/>
            </a:endParaRPr>
          </a:p>
        </p:txBody>
      </p:sp>
      <p:sp>
        <p:nvSpPr>
          <p:cNvPr id="17" name="Text Box 10"/>
          <p:cNvSpPr txBox="1">
            <a:spLocks noChangeAspect="1" noChangeArrowheads="1"/>
          </p:cNvSpPr>
          <p:nvPr/>
        </p:nvSpPr>
        <p:spPr bwMode="auto">
          <a:xfrm>
            <a:off x="2971800" y="6057900"/>
            <a:ext cx="4088390" cy="404548"/>
          </a:xfrm>
          <a:prstGeom prst="rect">
            <a:avLst/>
          </a:prstGeom>
          <a:solidFill>
            <a:srgbClr val="7EAED4"/>
          </a:solidFill>
          <a:ln w="19050">
            <a:solidFill>
              <a:srgbClr val="020242"/>
            </a:solidFill>
            <a:miter lim="800000"/>
            <a:headEnd/>
            <a:tailEnd/>
          </a:ln>
          <a:effectLst/>
        </p:spPr>
        <p:txBody>
          <a:bodyPr wrap="square" lIns="126315" tIns="63158" rIns="126315" bIns="63158" anchor="ctr" anchorCtr="1">
            <a:spAutoFit/>
          </a:bodyPr>
          <a:lstStyle>
            <a:lvl1pPr defTabSz="912813">
              <a:defRPr sz="1200">
                <a:solidFill>
                  <a:schemeClr val="accent2"/>
                </a:solidFill>
                <a:latin typeface="BankGothic Md BT" pitchFamily="34" charset="0"/>
              </a:defRPr>
            </a:lvl1pPr>
            <a:lvl2pPr marL="742950" indent="-285750" defTabSz="912813">
              <a:defRPr sz="1200">
                <a:solidFill>
                  <a:schemeClr val="accent2"/>
                </a:solidFill>
                <a:latin typeface="BankGothic Md BT" pitchFamily="34" charset="0"/>
              </a:defRPr>
            </a:lvl2pPr>
            <a:lvl3pPr marL="1143000" indent="-228600" defTabSz="912813">
              <a:defRPr sz="1200">
                <a:solidFill>
                  <a:schemeClr val="accent2"/>
                </a:solidFill>
                <a:latin typeface="BankGothic Md BT" pitchFamily="34" charset="0"/>
              </a:defRPr>
            </a:lvl3pPr>
            <a:lvl4pPr marL="1600200" indent="-228600" defTabSz="912813">
              <a:defRPr sz="1200">
                <a:solidFill>
                  <a:schemeClr val="accent2"/>
                </a:solidFill>
                <a:latin typeface="BankGothic Md BT" pitchFamily="34" charset="0"/>
              </a:defRPr>
            </a:lvl4pPr>
            <a:lvl5pPr marL="2057400" indent="-228600" defTabSz="912813">
              <a:defRPr sz="1200">
                <a:solidFill>
                  <a:schemeClr val="accent2"/>
                </a:solidFill>
                <a:latin typeface="BankGothic Md BT" pitchFamily="34" charset="0"/>
              </a:defRPr>
            </a:lvl5pPr>
            <a:lvl6pPr marL="2514600" indent="-228600" defTabSz="912813" eaLnBrk="0" fontAlgn="base" hangingPunct="0">
              <a:spcBef>
                <a:spcPct val="50000"/>
              </a:spcBef>
              <a:spcAft>
                <a:spcPct val="0"/>
              </a:spcAft>
              <a:defRPr sz="1200">
                <a:solidFill>
                  <a:schemeClr val="accent2"/>
                </a:solidFill>
                <a:latin typeface="BankGothic Md BT" pitchFamily="34" charset="0"/>
              </a:defRPr>
            </a:lvl6pPr>
            <a:lvl7pPr marL="2971800" indent="-228600" defTabSz="912813" eaLnBrk="0" fontAlgn="base" hangingPunct="0">
              <a:spcBef>
                <a:spcPct val="50000"/>
              </a:spcBef>
              <a:spcAft>
                <a:spcPct val="0"/>
              </a:spcAft>
              <a:defRPr sz="1200">
                <a:solidFill>
                  <a:schemeClr val="accent2"/>
                </a:solidFill>
                <a:latin typeface="BankGothic Md BT" pitchFamily="34" charset="0"/>
              </a:defRPr>
            </a:lvl7pPr>
            <a:lvl8pPr marL="3429000" indent="-228600" defTabSz="912813" eaLnBrk="0" fontAlgn="base" hangingPunct="0">
              <a:spcBef>
                <a:spcPct val="50000"/>
              </a:spcBef>
              <a:spcAft>
                <a:spcPct val="0"/>
              </a:spcAft>
              <a:defRPr sz="1200">
                <a:solidFill>
                  <a:schemeClr val="accent2"/>
                </a:solidFill>
                <a:latin typeface="BankGothic Md BT" pitchFamily="34" charset="0"/>
              </a:defRPr>
            </a:lvl8pPr>
            <a:lvl9pPr marL="3886200" indent="-228600" defTabSz="912813" eaLnBrk="0" fontAlgn="base" hangingPunct="0">
              <a:spcBef>
                <a:spcPct val="50000"/>
              </a:spcBef>
              <a:spcAft>
                <a:spcPct val="0"/>
              </a:spcAft>
              <a:defRPr sz="1200">
                <a:solidFill>
                  <a:schemeClr val="accent2"/>
                </a:solidFill>
                <a:latin typeface="BankGothic Md BT" pitchFamily="34" charset="0"/>
              </a:defRPr>
            </a:lvl9pPr>
          </a:lstStyle>
          <a:p>
            <a:pPr algn="ctr" defTabSz="1369220"/>
            <a:r>
              <a:rPr lang="en-US" sz="1800" dirty="0">
                <a:solidFill>
                  <a:srgbClr val="020242"/>
                </a:solidFill>
                <a:latin typeface="Lato" panose="020F0502020204030203" pitchFamily="34" charset="0"/>
              </a:rPr>
              <a:t>Options to resolve overallocations</a:t>
            </a:r>
          </a:p>
        </p:txBody>
      </p:sp>
    </p:spTree>
    <p:extLst>
      <p:ext uri="{BB962C8B-B14F-4D97-AF65-F5344CB8AC3E}">
        <p14:creationId xmlns:p14="http://schemas.microsoft.com/office/powerpoint/2010/main" val="4214813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FD5D-BC8A-36B6-4BD0-0271D4DDBF4E}"/>
              </a:ext>
            </a:extLst>
          </p:cNvPr>
          <p:cNvSpPr>
            <a:spLocks noGrp="1"/>
          </p:cNvSpPr>
          <p:nvPr>
            <p:ph type="title"/>
          </p:nvPr>
        </p:nvSpPr>
        <p:spPr/>
        <p:txBody>
          <a:bodyPr/>
          <a:lstStyle/>
          <a:p>
            <a:r>
              <a:rPr lang="en-US" dirty="0"/>
              <a:t>Cost Tracking - Cost Overview Report</a:t>
            </a:r>
          </a:p>
        </p:txBody>
      </p:sp>
      <p:pic>
        <p:nvPicPr>
          <p:cNvPr id="6" name="Content Placeholder 5">
            <a:extLst>
              <a:ext uri="{FF2B5EF4-FFF2-40B4-BE49-F238E27FC236}">
                <a16:creationId xmlns:a16="http://schemas.microsoft.com/office/drawing/2014/main" id="{DF2CE111-F95C-4490-82ED-A3A15AC837F6}"/>
              </a:ext>
            </a:extLst>
          </p:cNvPr>
          <p:cNvPicPr>
            <a:picLocks noGrp="1" noChangeAspect="1"/>
          </p:cNvPicPr>
          <p:nvPr>
            <p:ph idx="1"/>
          </p:nvPr>
        </p:nvPicPr>
        <p:blipFill rotWithShape="1">
          <a:blip r:embed="rId2"/>
          <a:srcRect t="2475"/>
          <a:stretch/>
        </p:blipFill>
        <p:spPr>
          <a:xfrm>
            <a:off x="2362200" y="2019300"/>
            <a:ext cx="12869488" cy="6566883"/>
          </a:xfrm>
        </p:spPr>
      </p:pic>
      <p:sp>
        <p:nvSpPr>
          <p:cNvPr id="4" name="Slide Number Placeholder 3">
            <a:extLst>
              <a:ext uri="{FF2B5EF4-FFF2-40B4-BE49-F238E27FC236}">
                <a16:creationId xmlns:a16="http://schemas.microsoft.com/office/drawing/2014/main" id="{310E3AB8-FD1C-C41B-1FEB-86BBF75A706E}"/>
              </a:ext>
            </a:extLst>
          </p:cNvPr>
          <p:cNvSpPr>
            <a:spLocks noGrp="1"/>
          </p:cNvSpPr>
          <p:nvPr>
            <p:ph type="sldNum" sz="quarter" idx="4"/>
          </p:nvPr>
        </p:nvSpPr>
        <p:spPr/>
        <p:txBody>
          <a:bodyPr/>
          <a:lstStyle/>
          <a:p>
            <a:pPr defTabSz="1371600"/>
            <a:r>
              <a:rPr lang="en-US">
                <a:solidFill>
                  <a:srgbClr val="000000">
                    <a:tint val="75000"/>
                  </a:srgbClr>
                </a:solidFill>
              </a:rPr>
              <a:t> </a:t>
            </a:r>
            <a:r>
              <a:rPr lang="en-US">
                <a:solidFill>
                  <a:srgbClr val="FFFFFF"/>
                </a:solidFill>
              </a:rPr>
              <a:t>- </a:t>
            </a:r>
            <a:fld id="{53564602-E33F-4DAD-94FB-A5FEAD6A3351}" type="slidenum">
              <a:rPr lang="en-US">
                <a:solidFill>
                  <a:srgbClr val="FFFFFF"/>
                </a:solidFill>
              </a:rPr>
              <a:pPr defTabSz="1371600"/>
              <a:t>42</a:t>
            </a:fld>
            <a:r>
              <a:rPr lang="en-US">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2145062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FD5D-BC8A-36B6-4BD0-0271D4DDBF4E}"/>
              </a:ext>
            </a:extLst>
          </p:cNvPr>
          <p:cNvSpPr>
            <a:spLocks noGrp="1"/>
          </p:cNvSpPr>
          <p:nvPr>
            <p:ph type="title"/>
          </p:nvPr>
        </p:nvSpPr>
        <p:spPr/>
        <p:txBody>
          <a:bodyPr/>
          <a:lstStyle/>
          <a:p>
            <a:r>
              <a:rPr lang="en-US" dirty="0"/>
              <a:t>Man Hours Tracking – Resource Overview</a:t>
            </a:r>
          </a:p>
        </p:txBody>
      </p:sp>
      <p:sp>
        <p:nvSpPr>
          <p:cNvPr id="4" name="Slide Number Placeholder 3">
            <a:extLst>
              <a:ext uri="{FF2B5EF4-FFF2-40B4-BE49-F238E27FC236}">
                <a16:creationId xmlns:a16="http://schemas.microsoft.com/office/drawing/2014/main" id="{310E3AB8-FD1C-C41B-1FEB-86BBF75A706E}"/>
              </a:ext>
            </a:extLst>
          </p:cNvPr>
          <p:cNvSpPr>
            <a:spLocks noGrp="1"/>
          </p:cNvSpPr>
          <p:nvPr>
            <p:ph type="sldNum" sz="quarter" idx="4"/>
          </p:nvPr>
        </p:nvSpPr>
        <p:spPr/>
        <p:txBody>
          <a:bodyPr/>
          <a:lstStyle/>
          <a:p>
            <a:pPr defTabSz="1371600"/>
            <a:r>
              <a:rPr lang="en-US">
                <a:solidFill>
                  <a:srgbClr val="000000">
                    <a:tint val="75000"/>
                  </a:srgbClr>
                </a:solidFill>
              </a:rPr>
              <a:t> </a:t>
            </a:r>
            <a:r>
              <a:rPr lang="en-US">
                <a:solidFill>
                  <a:srgbClr val="FFFFFF"/>
                </a:solidFill>
              </a:rPr>
              <a:t>- </a:t>
            </a:r>
            <a:fld id="{53564602-E33F-4DAD-94FB-A5FEAD6A3351}" type="slidenum">
              <a:rPr lang="en-US">
                <a:solidFill>
                  <a:srgbClr val="FFFFFF"/>
                </a:solidFill>
              </a:rPr>
              <a:pPr defTabSz="1371600"/>
              <a:t>43</a:t>
            </a:fld>
            <a:r>
              <a:rPr lang="en-US">
                <a:solidFill>
                  <a:srgbClr val="FFFFFF"/>
                </a:solidFill>
              </a:rPr>
              <a:t> -</a:t>
            </a:r>
            <a:endParaRPr lang="en-US" dirty="0">
              <a:solidFill>
                <a:srgbClr val="FFFFFF"/>
              </a:solidFill>
            </a:endParaRPr>
          </a:p>
        </p:txBody>
      </p:sp>
      <p:pic>
        <p:nvPicPr>
          <p:cNvPr id="6" name="Picture 5">
            <a:extLst>
              <a:ext uri="{FF2B5EF4-FFF2-40B4-BE49-F238E27FC236}">
                <a16:creationId xmlns:a16="http://schemas.microsoft.com/office/drawing/2014/main" id="{5FABDBB2-DE3F-AC26-7E00-AD1104640BBF}"/>
              </a:ext>
            </a:extLst>
          </p:cNvPr>
          <p:cNvPicPr>
            <a:picLocks noChangeAspect="1"/>
          </p:cNvPicPr>
          <p:nvPr/>
        </p:nvPicPr>
        <p:blipFill>
          <a:blip r:embed="rId2"/>
          <a:stretch>
            <a:fillRect/>
          </a:stretch>
        </p:blipFill>
        <p:spPr>
          <a:xfrm>
            <a:off x="1143000" y="1943100"/>
            <a:ext cx="16372133" cy="7143331"/>
          </a:xfrm>
          <a:prstGeom prst="rect">
            <a:avLst/>
          </a:prstGeom>
        </p:spPr>
      </p:pic>
    </p:spTree>
    <p:extLst>
      <p:ext uri="{BB962C8B-B14F-4D97-AF65-F5344CB8AC3E}">
        <p14:creationId xmlns:p14="http://schemas.microsoft.com/office/powerpoint/2010/main" val="2079235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 Hours Tracking - Overallocated Resource Report</a:t>
            </a:r>
          </a:p>
        </p:txBody>
      </p:sp>
      <p:sp>
        <p:nvSpPr>
          <p:cNvPr id="3" name="Content Placeholder 2"/>
          <p:cNvSpPr>
            <a:spLocks noGrp="1"/>
          </p:cNvSpPr>
          <p:nvPr>
            <p:ph idx="1"/>
          </p:nvPr>
        </p:nvSpPr>
        <p:spPr/>
        <p:txBody>
          <a:bodyPr/>
          <a:lstStyle/>
          <a:p>
            <a:r>
              <a:rPr lang="en-US" dirty="0"/>
              <a:t>Summarization of resource allocation issues</a:t>
            </a:r>
          </a:p>
          <a:p>
            <a:endParaRPr lang="en-US" dirty="0"/>
          </a:p>
          <a:p>
            <a:pPr lvl="1"/>
            <a:endParaRPr lang="en-US" dirty="0"/>
          </a:p>
          <a:p>
            <a:endParaRPr lang="en-US" dirty="0"/>
          </a:p>
        </p:txBody>
      </p:sp>
      <p:pic>
        <p:nvPicPr>
          <p:cNvPr id="6" name="Picture 5"/>
          <p:cNvPicPr>
            <a:picLocks noChangeAspect="1"/>
          </p:cNvPicPr>
          <p:nvPr/>
        </p:nvPicPr>
        <p:blipFill>
          <a:blip r:embed="rId3"/>
          <a:stretch>
            <a:fillRect/>
          </a:stretch>
        </p:blipFill>
        <p:spPr>
          <a:xfrm>
            <a:off x="2740114" y="2308021"/>
            <a:ext cx="12807776" cy="7779101"/>
          </a:xfrm>
          <a:prstGeom prst="rect">
            <a:avLst/>
          </a:prstGeom>
          <a:ln>
            <a:solidFill>
              <a:srgbClr val="4E4E4E"/>
            </a:solidFill>
          </a:ln>
        </p:spPr>
      </p:pic>
    </p:spTree>
    <p:extLst>
      <p:ext uri="{BB962C8B-B14F-4D97-AF65-F5344CB8AC3E}">
        <p14:creationId xmlns:p14="http://schemas.microsoft.com/office/powerpoint/2010/main" val="2866463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defTabSz="1370708">
              <a:defRPr/>
            </a:pPr>
            <a:r>
              <a:rPr lang="en-US" dirty="0"/>
              <a:t>Tracking – Project Overview Report</a:t>
            </a:r>
          </a:p>
        </p:txBody>
      </p:sp>
      <p:pic>
        <p:nvPicPr>
          <p:cNvPr id="9" name="Picture 8">
            <a:extLst>
              <a:ext uri="{FF2B5EF4-FFF2-40B4-BE49-F238E27FC236}">
                <a16:creationId xmlns:a16="http://schemas.microsoft.com/office/drawing/2014/main" id="{1FE29AFB-9CCA-DB50-2F5A-9A0EE4FD87F8}"/>
              </a:ext>
            </a:extLst>
          </p:cNvPr>
          <p:cNvPicPr>
            <a:picLocks noChangeAspect="1"/>
          </p:cNvPicPr>
          <p:nvPr/>
        </p:nvPicPr>
        <p:blipFill>
          <a:blip r:embed="rId3"/>
          <a:stretch>
            <a:fillRect/>
          </a:stretch>
        </p:blipFill>
        <p:spPr>
          <a:xfrm>
            <a:off x="1968619" y="1562100"/>
            <a:ext cx="14350761" cy="8121449"/>
          </a:xfrm>
          <a:prstGeom prst="rect">
            <a:avLst/>
          </a:prstGeom>
          <a:ln w="3175">
            <a:solidFill>
              <a:srgbClr val="4E4E4E"/>
            </a:solidFill>
          </a:ln>
        </p:spPr>
      </p:pic>
    </p:spTree>
    <p:extLst>
      <p:ext uri="{BB962C8B-B14F-4D97-AF65-F5344CB8AC3E}">
        <p14:creationId xmlns:p14="http://schemas.microsoft.com/office/powerpoint/2010/main" val="3470131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76C02-FE18-4C5A-8840-55DB63AE2807}"/>
              </a:ext>
            </a:extLst>
          </p:cNvPr>
          <p:cNvPicPr>
            <a:picLocks noChangeAspect="1"/>
          </p:cNvPicPr>
          <p:nvPr/>
        </p:nvPicPr>
        <p:blipFill>
          <a:blip r:embed="rId3"/>
          <a:stretch>
            <a:fillRect/>
          </a:stretch>
        </p:blipFill>
        <p:spPr>
          <a:xfrm>
            <a:off x="4714282" y="1903141"/>
            <a:ext cx="8957144" cy="8185715"/>
          </a:xfrm>
          <a:prstGeom prst="rect">
            <a:avLst/>
          </a:prstGeom>
          <a:ln w="3175">
            <a:solidFill>
              <a:srgbClr val="4E4E4E"/>
            </a:solidFill>
          </a:ln>
        </p:spPr>
      </p:pic>
      <p:sp>
        <p:nvSpPr>
          <p:cNvPr id="3" name="Content Placeholder 2"/>
          <p:cNvSpPr>
            <a:spLocks noGrp="1"/>
          </p:cNvSpPr>
          <p:nvPr>
            <p:ph idx="1"/>
          </p:nvPr>
        </p:nvSpPr>
        <p:spPr/>
        <p:txBody>
          <a:bodyPr/>
          <a:lstStyle/>
          <a:p>
            <a:r>
              <a:rPr lang="en-US" dirty="0"/>
              <a:t>Select </a:t>
            </a:r>
            <a:r>
              <a:rPr lang="en-US" b="1" dirty="0"/>
              <a:t>Baseline Cost Report </a:t>
            </a:r>
            <a:r>
              <a:rPr lang="en-US" dirty="0"/>
              <a:t>in the </a:t>
            </a:r>
            <a:r>
              <a:rPr lang="en-US" b="1" dirty="0"/>
              <a:t>All </a:t>
            </a:r>
            <a:r>
              <a:rPr lang="en-US" dirty="0"/>
              <a:t>tab and click </a:t>
            </a:r>
            <a:r>
              <a:rPr lang="en-US" b="1" dirty="0"/>
              <a:t>View</a:t>
            </a:r>
          </a:p>
        </p:txBody>
      </p:sp>
      <p:sp>
        <p:nvSpPr>
          <p:cNvPr id="4" name="Rectangle 9"/>
          <p:cNvSpPr>
            <a:spLocks noGrp="1" noChangeArrowheads="1"/>
          </p:cNvSpPr>
          <p:nvPr>
            <p:ph type="title"/>
          </p:nvPr>
        </p:nvSpPr>
        <p:spPr/>
        <p:txBody>
          <a:bodyPr/>
          <a:lstStyle/>
          <a:p>
            <a:pPr defTabSz="1370708">
              <a:defRPr/>
            </a:pPr>
            <a:r>
              <a:rPr lang="en-US"/>
              <a:t>Visual Report </a:t>
            </a:r>
          </a:p>
        </p:txBody>
      </p:sp>
      <p:sp>
        <p:nvSpPr>
          <p:cNvPr id="10" name="Line 5"/>
          <p:cNvSpPr>
            <a:spLocks noChangeShapeType="1"/>
          </p:cNvSpPr>
          <p:nvPr/>
        </p:nvSpPr>
        <p:spPr bwMode="auto">
          <a:xfrm flipH="1">
            <a:off x="6929754" y="2577029"/>
            <a:ext cx="4243389" cy="1200152"/>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Lato" panose="020F0502020204030203" pitchFamily="34" charset="0"/>
            </a:endParaRPr>
          </a:p>
        </p:txBody>
      </p:sp>
      <p:sp>
        <p:nvSpPr>
          <p:cNvPr id="11" name="Line 5"/>
          <p:cNvSpPr>
            <a:spLocks noChangeShapeType="1"/>
          </p:cNvSpPr>
          <p:nvPr/>
        </p:nvSpPr>
        <p:spPr bwMode="auto">
          <a:xfrm flipH="1">
            <a:off x="12040790" y="8869914"/>
            <a:ext cx="1207667" cy="871458"/>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Lato" panose="020F0502020204030203" pitchFamily="34" charset="0"/>
            </a:endParaRPr>
          </a:p>
        </p:txBody>
      </p:sp>
      <p:sp>
        <p:nvSpPr>
          <p:cNvPr id="8" name="Text Box 8"/>
          <p:cNvSpPr txBox="1">
            <a:spLocks noChangeAspect="1" noChangeArrowheads="1"/>
          </p:cNvSpPr>
          <p:nvPr/>
        </p:nvSpPr>
        <p:spPr bwMode="auto">
          <a:xfrm>
            <a:off x="10440591" y="2221250"/>
            <a:ext cx="3000375" cy="681547"/>
          </a:xfrm>
          <a:prstGeom prst="rect">
            <a:avLst/>
          </a:prstGeom>
          <a:solidFill>
            <a:srgbClr val="E5AD37"/>
          </a:solidFill>
          <a:ln w="19050">
            <a:solidFill>
              <a:srgbClr val="86A33D"/>
            </a:solidFill>
            <a:miter lim="800000"/>
            <a:headEnd/>
            <a:tailEnd/>
          </a:ln>
        </p:spPr>
        <p:txBody>
          <a:bodyPr lIns="126315" tIns="63158" rIns="126315" bIns="63158" anchor="ctr" anchorCtr="1">
            <a:spAutoFit/>
          </a:bodyPr>
          <a:lstStyle/>
          <a:p>
            <a:pPr defTabSz="1369220"/>
            <a:r>
              <a:rPr lang="en-US" b="1" dirty="0">
                <a:solidFill>
                  <a:srgbClr val="020242"/>
                </a:solidFill>
                <a:latin typeface="Lato" panose="020F0502020204030203" pitchFamily="34" charset="0"/>
              </a:rPr>
              <a:t>Step 3:</a:t>
            </a:r>
            <a:r>
              <a:rPr lang="en-US" dirty="0">
                <a:solidFill>
                  <a:srgbClr val="020242"/>
                </a:solidFill>
                <a:latin typeface="Lato" panose="020F0502020204030203" pitchFamily="34" charset="0"/>
              </a:rPr>
              <a:t> </a:t>
            </a:r>
            <a:r>
              <a:rPr lang="en-US" dirty="0">
                <a:solidFill>
                  <a:srgbClr val="000000"/>
                </a:solidFill>
                <a:latin typeface="Lato" panose="020F0502020204030203" pitchFamily="34" charset="0"/>
              </a:rPr>
              <a:t>Select the </a:t>
            </a:r>
            <a:r>
              <a:rPr lang="en-US" b="1" dirty="0">
                <a:solidFill>
                  <a:srgbClr val="000000"/>
                </a:solidFill>
                <a:latin typeface="Lato" panose="020F0502020204030203" pitchFamily="34" charset="0"/>
              </a:rPr>
              <a:t>Baseline Cost Report </a:t>
            </a:r>
          </a:p>
        </p:txBody>
      </p:sp>
      <p:sp>
        <p:nvSpPr>
          <p:cNvPr id="9" name="Text Box 8"/>
          <p:cNvSpPr txBox="1">
            <a:spLocks noChangeAspect="1" noChangeArrowheads="1"/>
          </p:cNvSpPr>
          <p:nvPr/>
        </p:nvSpPr>
        <p:spPr bwMode="auto">
          <a:xfrm>
            <a:off x="12531997" y="8659519"/>
            <a:ext cx="2278856" cy="404548"/>
          </a:xfrm>
          <a:prstGeom prst="rect">
            <a:avLst/>
          </a:prstGeom>
          <a:solidFill>
            <a:srgbClr val="E5AD37"/>
          </a:solidFill>
          <a:ln w="19050">
            <a:solidFill>
              <a:srgbClr val="86A33D"/>
            </a:solidFill>
            <a:miter lim="800000"/>
            <a:headEnd/>
            <a:tailEnd/>
          </a:ln>
        </p:spPr>
        <p:txBody>
          <a:bodyPr wrap="square" lIns="126315" tIns="63158" rIns="126315" bIns="63158" anchor="ctr" anchorCtr="1">
            <a:spAutoFit/>
          </a:bodyPr>
          <a:lstStyle/>
          <a:p>
            <a:pPr defTabSz="1369220"/>
            <a:r>
              <a:rPr lang="en-US" b="1" dirty="0">
                <a:solidFill>
                  <a:srgbClr val="020242"/>
                </a:solidFill>
                <a:latin typeface="Lato" panose="020F0502020204030203" pitchFamily="34" charset="0"/>
              </a:rPr>
              <a:t>Step 4:</a:t>
            </a:r>
            <a:r>
              <a:rPr lang="en-US" dirty="0">
                <a:solidFill>
                  <a:srgbClr val="020242"/>
                </a:solidFill>
                <a:latin typeface="Lato" panose="020F0502020204030203" pitchFamily="34" charset="0"/>
              </a:rPr>
              <a:t> </a:t>
            </a:r>
            <a:r>
              <a:rPr lang="en-US" dirty="0">
                <a:solidFill>
                  <a:srgbClr val="000000"/>
                </a:solidFill>
                <a:latin typeface="Lato" panose="020F0502020204030203" pitchFamily="34" charset="0"/>
              </a:rPr>
              <a:t>Click </a:t>
            </a:r>
            <a:r>
              <a:rPr lang="en-US" b="1" dirty="0">
                <a:solidFill>
                  <a:srgbClr val="000000"/>
                </a:solidFill>
                <a:latin typeface="Lato" panose="020F0502020204030203" pitchFamily="34" charset="0"/>
              </a:rPr>
              <a:t>View</a:t>
            </a:r>
          </a:p>
        </p:txBody>
      </p:sp>
    </p:spTree>
    <p:extLst>
      <p:ext uri="{BB962C8B-B14F-4D97-AF65-F5344CB8AC3E}">
        <p14:creationId xmlns:p14="http://schemas.microsoft.com/office/powerpoint/2010/main" val="1215525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9213" y="3999844"/>
            <a:ext cx="8029575" cy="2287316"/>
          </a:xfrm>
        </p:spPr>
        <p:txBody>
          <a:bodyPr>
            <a:normAutofit/>
          </a:bodyPr>
          <a:lstStyle/>
          <a:p>
            <a:pPr marL="0" indent="0">
              <a:buNone/>
            </a:pPr>
            <a:r>
              <a:rPr lang="en-US" sz="13200" dirty="0">
                <a:solidFill>
                  <a:schemeClr val="accent1"/>
                </a:solidFill>
                <a:latin typeface="Oswald" panose="02000503000000000000" pitchFamily="2" charset="0"/>
              </a:rPr>
              <a:t>Questions?</a:t>
            </a:r>
          </a:p>
        </p:txBody>
      </p:sp>
      <p:sp>
        <p:nvSpPr>
          <p:cNvPr id="4" name="Slide Number Placeholder 3"/>
          <p:cNvSpPr>
            <a:spLocks noGrp="1"/>
          </p:cNvSpPr>
          <p:nvPr>
            <p:ph type="sldNum" sz="quarter" idx="4"/>
          </p:nvPr>
        </p:nvSpPr>
        <p:spPr/>
        <p:txBody>
          <a:bodyPr/>
          <a:lstStyle/>
          <a:p>
            <a:pPr defTabSz="1371600"/>
            <a:r>
              <a:rPr lang="en-US">
                <a:solidFill>
                  <a:srgbClr val="000000">
                    <a:tint val="75000"/>
                  </a:srgbClr>
                </a:solidFill>
              </a:rPr>
              <a:t> </a:t>
            </a:r>
            <a:r>
              <a:rPr lang="en-US">
                <a:solidFill>
                  <a:srgbClr val="FFFFFF"/>
                </a:solidFill>
              </a:rPr>
              <a:t>- </a:t>
            </a:r>
            <a:fld id="{53564602-E33F-4DAD-94FB-A5FEAD6A3351}" type="slidenum">
              <a:rPr lang="en-US">
                <a:solidFill>
                  <a:srgbClr val="FFFFFF"/>
                </a:solidFill>
              </a:rPr>
              <a:pPr defTabSz="1371600"/>
              <a:t>47</a:t>
            </a:fld>
            <a:r>
              <a:rPr lang="en-US">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2657270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06" y="5958937"/>
            <a:ext cx="18288000" cy="3510925"/>
            <a:chOff x="0" y="-262070"/>
            <a:chExt cx="6671512" cy="1280795"/>
          </a:xfrm>
          <a:solidFill>
            <a:schemeClr val="bg1">
              <a:lumMod val="85000"/>
            </a:schemeClr>
          </a:solidFill>
        </p:grpSpPr>
        <p:sp>
          <p:nvSpPr>
            <p:cNvPr id="3" name="Freeform 3"/>
            <p:cNvSpPr/>
            <p:nvPr/>
          </p:nvSpPr>
          <p:spPr>
            <a:xfrm>
              <a:off x="0" y="-262070"/>
              <a:ext cx="6671512" cy="1280795"/>
            </a:xfrm>
            <a:custGeom>
              <a:avLst/>
              <a:gdLst/>
              <a:ahLst/>
              <a:cxnLst/>
              <a:rect l="l" t="t" r="r" b="b"/>
              <a:pathLst>
                <a:path w="6671512" h="1018725">
                  <a:moveTo>
                    <a:pt x="0" y="0"/>
                  </a:moveTo>
                  <a:lnTo>
                    <a:pt x="6671512" y="0"/>
                  </a:lnTo>
                  <a:lnTo>
                    <a:pt x="6671512" y="1018725"/>
                  </a:lnTo>
                  <a:lnTo>
                    <a:pt x="0" y="1018725"/>
                  </a:lnTo>
                  <a:close/>
                </a:path>
              </a:pathLst>
            </a:custGeom>
            <a:grpFill/>
            <a:ln>
              <a:solidFill>
                <a:schemeClr val="bg1">
                  <a:lumMod val="85000"/>
                </a:schemeClr>
              </a:solidFill>
            </a:ln>
          </p:spPr>
        </p:sp>
      </p:grpSp>
      <p:sp>
        <p:nvSpPr>
          <p:cNvPr id="5" name="AutoShape 5"/>
          <p:cNvSpPr/>
          <p:nvPr/>
        </p:nvSpPr>
        <p:spPr>
          <a:xfrm rot="5400000">
            <a:off x="9987051" y="7950713"/>
            <a:ext cx="3038298" cy="0"/>
          </a:xfrm>
          <a:prstGeom prst="line">
            <a:avLst/>
          </a:prstGeom>
          <a:ln w="76200" cap="rnd">
            <a:solidFill>
              <a:srgbClr val="F9F5F0"/>
            </a:solidFill>
            <a:prstDash val="solid"/>
            <a:headEnd type="none" w="sm" len="sm"/>
            <a:tailEnd type="none" w="sm" len="sm"/>
          </a:ln>
        </p:spPr>
      </p:sp>
      <p:pic>
        <p:nvPicPr>
          <p:cNvPr id="6" name="Picture 6"/>
          <p:cNvPicPr>
            <a:picLocks noChangeAspect="1"/>
          </p:cNvPicPr>
          <p:nvPr/>
        </p:nvPicPr>
        <p:blipFill>
          <a:blip r:embed="rId3"/>
          <a:srcRect/>
          <a:stretch>
            <a:fillRect/>
          </a:stretch>
        </p:blipFill>
        <p:spPr>
          <a:xfrm>
            <a:off x="15730602" y="479818"/>
            <a:ext cx="1528698" cy="1528698"/>
          </a:xfrm>
          <a:prstGeom prst="rect">
            <a:avLst/>
          </a:prstGeom>
        </p:spPr>
      </p:pic>
      <p:sp>
        <p:nvSpPr>
          <p:cNvPr id="7" name="TextBox 7"/>
          <p:cNvSpPr txBox="1"/>
          <p:nvPr/>
        </p:nvSpPr>
        <p:spPr>
          <a:xfrm>
            <a:off x="533400" y="2298366"/>
            <a:ext cx="18287996" cy="1238031"/>
          </a:xfrm>
          <a:prstGeom prst="rect">
            <a:avLst/>
          </a:prstGeom>
        </p:spPr>
        <p:txBody>
          <a:bodyPr wrap="square" lIns="0" tIns="0" rIns="0" bIns="0" rtlCol="0" anchor="t">
            <a:spAutoFit/>
          </a:bodyPr>
          <a:lstStyle/>
          <a:p>
            <a:pPr>
              <a:lnSpc>
                <a:spcPts val="10560"/>
              </a:lnSpc>
            </a:pPr>
            <a:r>
              <a:rPr lang="en-US" sz="8000" dirty="0">
                <a:solidFill>
                  <a:srgbClr val="2D2D2D"/>
                </a:solidFill>
                <a:latin typeface="Lato Bold"/>
              </a:rPr>
              <a:t>Future webinar info here</a:t>
            </a:r>
          </a:p>
        </p:txBody>
      </p:sp>
      <p:sp>
        <p:nvSpPr>
          <p:cNvPr id="8" name="TextBox 8"/>
          <p:cNvSpPr txBox="1"/>
          <p:nvPr/>
        </p:nvSpPr>
        <p:spPr>
          <a:xfrm>
            <a:off x="533400" y="479818"/>
            <a:ext cx="14413764" cy="741165"/>
          </a:xfrm>
          <a:prstGeom prst="rect">
            <a:avLst/>
          </a:prstGeom>
        </p:spPr>
        <p:txBody>
          <a:bodyPr lIns="0" tIns="0" rIns="0" bIns="0" rtlCol="0" anchor="t">
            <a:spAutoFit/>
          </a:bodyPr>
          <a:lstStyle/>
          <a:p>
            <a:pPr>
              <a:lnSpc>
                <a:spcPts val="6439"/>
              </a:lnSpc>
            </a:pPr>
            <a:r>
              <a:rPr lang="en-US" sz="4599" dirty="0">
                <a:solidFill>
                  <a:srgbClr val="C00000"/>
                </a:solidFill>
                <a:latin typeface="Lato Bold"/>
              </a:rPr>
              <a:t>Man Hours and Cost Tracking Using Microsoft Project</a:t>
            </a:r>
          </a:p>
        </p:txBody>
      </p:sp>
      <p:sp>
        <p:nvSpPr>
          <p:cNvPr id="10" name="TextBox 10"/>
          <p:cNvSpPr txBox="1"/>
          <p:nvPr/>
        </p:nvSpPr>
        <p:spPr>
          <a:xfrm>
            <a:off x="365015" y="7377996"/>
            <a:ext cx="10607785" cy="923073"/>
          </a:xfrm>
          <a:prstGeom prst="rect">
            <a:avLst/>
          </a:prstGeom>
        </p:spPr>
        <p:txBody>
          <a:bodyPr wrap="square" lIns="0" tIns="0" rIns="0" bIns="0" rtlCol="0" anchor="t">
            <a:spAutoFit/>
          </a:bodyPr>
          <a:lstStyle/>
          <a:p>
            <a:pPr>
              <a:spcBef>
                <a:spcPts val="1200"/>
              </a:spcBef>
            </a:pPr>
            <a:r>
              <a:rPr lang="en-US" sz="2999" b="1" dirty="0">
                <a:latin typeface="Lato"/>
              </a:rPr>
              <a:t>Be sure to visit: </a:t>
            </a:r>
            <a:r>
              <a:rPr lang="en-US" sz="2999" b="1" dirty="0">
                <a:solidFill>
                  <a:srgbClr val="C00000"/>
                </a:solidFill>
                <a:latin typeface="Lato"/>
              </a:rPr>
              <a:t>mpug.com/event </a:t>
            </a:r>
            <a:r>
              <a:rPr lang="en-US" sz="2999" b="1" dirty="0">
                <a:latin typeface="Lato"/>
              </a:rPr>
              <a:t>to register for our live webinars into 2023! </a:t>
            </a:r>
            <a:endParaRPr lang="en-US" sz="2999" b="1" dirty="0">
              <a:solidFill>
                <a:srgbClr val="C00000"/>
              </a:solidFill>
              <a:effectLst>
                <a:outerShdw blurRad="38100" dist="38100" dir="2700000" algn="tl">
                  <a:srgbClr val="000000">
                    <a:alpha val="43137"/>
                  </a:srgbClr>
                </a:outerShdw>
              </a:effectLst>
              <a:latin typeface="Lato"/>
            </a:endParaRPr>
          </a:p>
        </p:txBody>
      </p:sp>
      <p:sp>
        <p:nvSpPr>
          <p:cNvPr id="9" name="TextBox 10">
            <a:extLst>
              <a:ext uri="{FF2B5EF4-FFF2-40B4-BE49-F238E27FC236}">
                <a16:creationId xmlns:a16="http://schemas.microsoft.com/office/drawing/2014/main" id="{EDF2A29A-79A9-350D-D211-4DC5FC392A13}"/>
              </a:ext>
            </a:extLst>
          </p:cNvPr>
          <p:cNvSpPr txBox="1"/>
          <p:nvPr/>
        </p:nvSpPr>
        <p:spPr>
          <a:xfrm>
            <a:off x="12039602" y="7246828"/>
            <a:ext cx="5883384" cy="1076961"/>
          </a:xfrm>
          <a:prstGeom prst="rect">
            <a:avLst/>
          </a:prstGeom>
        </p:spPr>
        <p:txBody>
          <a:bodyPr wrap="square" lIns="0" tIns="0" rIns="0" bIns="0" rtlCol="0" anchor="t">
            <a:spAutoFit/>
          </a:bodyPr>
          <a:lstStyle/>
          <a:p>
            <a:pPr>
              <a:spcBef>
                <a:spcPts val="1200"/>
              </a:spcBef>
            </a:pPr>
            <a:r>
              <a:rPr lang="en-US" sz="2999" b="1" dirty="0">
                <a:latin typeface="Lato"/>
              </a:rPr>
              <a:t>Also coming up!</a:t>
            </a:r>
          </a:p>
          <a:p>
            <a:pPr>
              <a:spcBef>
                <a:spcPts val="1200"/>
              </a:spcBef>
            </a:pPr>
            <a:r>
              <a:rPr lang="en-US" sz="2999" b="1">
                <a:effectLst>
                  <a:outerShdw blurRad="38100" dist="38100" dir="2700000" algn="tl">
                    <a:srgbClr val="000000">
                      <a:alpha val="43137"/>
                    </a:srgbClr>
                  </a:outerShdw>
                </a:effectLst>
                <a:latin typeface="Lato"/>
              </a:rPr>
              <a:t>Webinar info here</a:t>
            </a:r>
            <a:endParaRPr lang="en-US" sz="2999" b="1" dirty="0">
              <a:effectLst>
                <a:outerShdw blurRad="38100" dist="38100" dir="2700000" algn="tl">
                  <a:srgbClr val="000000">
                    <a:alpha val="43137"/>
                  </a:srgbClr>
                </a:outerShdw>
              </a:effectLst>
              <a:latin typeface="Lato"/>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5000">
        <p14:reveal/>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Cost Tracking</a:t>
            </a:r>
          </a:p>
          <a:p>
            <a:pPr lvl="1"/>
            <a:r>
              <a:rPr lang="en-US" dirty="0"/>
              <a:t>Currency Options</a:t>
            </a:r>
          </a:p>
          <a:p>
            <a:pPr lvl="2"/>
            <a:r>
              <a:rPr lang="en-US" dirty="0"/>
              <a:t>Variety of currency types</a:t>
            </a:r>
          </a:p>
          <a:p>
            <a:pPr marL="342900" lvl="1" indent="0">
              <a:buNone/>
            </a:pPr>
            <a:br>
              <a:rPr lang="en-US" dirty="0"/>
            </a:br>
            <a:endParaRPr lang="en-US" dirty="0"/>
          </a:p>
        </p:txBody>
      </p:sp>
      <p:sp>
        <p:nvSpPr>
          <p:cNvPr id="4" name="Rectangle 2"/>
          <p:cNvSpPr>
            <a:spLocks noGrp="1" noChangeArrowheads="1"/>
          </p:cNvSpPr>
          <p:nvPr>
            <p:ph type="title"/>
          </p:nvPr>
        </p:nvSpPr>
        <p:spPr/>
        <p:txBody>
          <a:bodyPr/>
          <a:lstStyle/>
          <a:p>
            <a:pPr defTabSz="1370708">
              <a:defRPr/>
            </a:pPr>
            <a:r>
              <a:rPr lang="en-US" dirty="0"/>
              <a:t>Project Options: Display</a:t>
            </a:r>
          </a:p>
        </p:txBody>
      </p:sp>
      <p:pic>
        <p:nvPicPr>
          <p:cNvPr id="5" name="Picture 4">
            <a:extLst>
              <a:ext uri="{FF2B5EF4-FFF2-40B4-BE49-F238E27FC236}">
                <a16:creationId xmlns:a16="http://schemas.microsoft.com/office/drawing/2014/main" id="{7A55A259-8EFA-CCD7-D92E-C62A7FCCEAB0}"/>
              </a:ext>
            </a:extLst>
          </p:cNvPr>
          <p:cNvPicPr>
            <a:picLocks noChangeAspect="1"/>
          </p:cNvPicPr>
          <p:nvPr/>
        </p:nvPicPr>
        <p:blipFill>
          <a:blip r:embed="rId3"/>
          <a:stretch>
            <a:fillRect/>
          </a:stretch>
        </p:blipFill>
        <p:spPr>
          <a:xfrm>
            <a:off x="7162800" y="1414635"/>
            <a:ext cx="7772400" cy="8030307"/>
          </a:xfrm>
          <a:prstGeom prst="rect">
            <a:avLst/>
          </a:prstGeom>
        </p:spPr>
      </p:pic>
      <p:sp>
        <p:nvSpPr>
          <p:cNvPr id="6" name="Line 5">
            <a:extLst>
              <a:ext uri="{FF2B5EF4-FFF2-40B4-BE49-F238E27FC236}">
                <a16:creationId xmlns:a16="http://schemas.microsoft.com/office/drawing/2014/main" id="{55F02231-EC75-515B-8318-DDDF3E6B8ECC}"/>
              </a:ext>
            </a:extLst>
          </p:cNvPr>
          <p:cNvSpPr>
            <a:spLocks noChangeShapeType="1"/>
          </p:cNvSpPr>
          <p:nvPr/>
        </p:nvSpPr>
        <p:spPr bwMode="auto">
          <a:xfrm flipH="1" flipV="1">
            <a:off x="13868400" y="3839808"/>
            <a:ext cx="1828800" cy="617891"/>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7" name="Text Box 6">
            <a:extLst>
              <a:ext uri="{FF2B5EF4-FFF2-40B4-BE49-F238E27FC236}">
                <a16:creationId xmlns:a16="http://schemas.microsoft.com/office/drawing/2014/main" id="{27B9A91F-AD1F-CAD6-22C2-D490E94565AC}"/>
              </a:ext>
            </a:extLst>
          </p:cNvPr>
          <p:cNvSpPr txBox="1">
            <a:spLocks noChangeAspect="1" noChangeArrowheads="1"/>
          </p:cNvSpPr>
          <p:nvPr/>
        </p:nvSpPr>
        <p:spPr bwMode="auto">
          <a:xfrm>
            <a:off x="14249400" y="4269986"/>
            <a:ext cx="2423936" cy="404548"/>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Currency Options</a:t>
            </a:r>
          </a:p>
        </p:txBody>
      </p:sp>
    </p:spTree>
    <p:extLst>
      <p:ext uri="{BB962C8B-B14F-4D97-AF65-F5344CB8AC3E}">
        <p14:creationId xmlns:p14="http://schemas.microsoft.com/office/powerpoint/2010/main" val="239755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7BC5A9-4AB1-4BA5-888D-09334968A5C1}"/>
              </a:ext>
            </a:extLst>
          </p:cNvPr>
          <p:cNvPicPr>
            <a:picLocks noChangeAspect="1"/>
          </p:cNvPicPr>
          <p:nvPr/>
        </p:nvPicPr>
        <p:blipFill>
          <a:blip r:embed="rId3"/>
          <a:stretch>
            <a:fillRect/>
          </a:stretch>
        </p:blipFill>
        <p:spPr>
          <a:xfrm>
            <a:off x="2057400" y="5016968"/>
            <a:ext cx="11383550" cy="4321703"/>
          </a:xfrm>
          <a:prstGeom prst="rect">
            <a:avLst/>
          </a:prstGeom>
          <a:ln w="6350">
            <a:solidFill>
              <a:srgbClr val="4E4E4E"/>
            </a:solidFill>
          </a:ln>
        </p:spPr>
      </p:pic>
      <p:pic>
        <p:nvPicPr>
          <p:cNvPr id="10" name="Picture 9">
            <a:extLst>
              <a:ext uri="{FF2B5EF4-FFF2-40B4-BE49-F238E27FC236}">
                <a16:creationId xmlns:a16="http://schemas.microsoft.com/office/drawing/2014/main" id="{B4F0E441-576C-4A36-A05A-E2BE3ADAE996}"/>
              </a:ext>
            </a:extLst>
          </p:cNvPr>
          <p:cNvPicPr>
            <a:picLocks noChangeAspect="1"/>
          </p:cNvPicPr>
          <p:nvPr/>
        </p:nvPicPr>
        <p:blipFill>
          <a:blip r:embed="rId4"/>
          <a:stretch>
            <a:fillRect/>
          </a:stretch>
        </p:blipFill>
        <p:spPr>
          <a:xfrm>
            <a:off x="11682283" y="1416296"/>
            <a:ext cx="4017182" cy="3526085"/>
          </a:xfrm>
          <a:prstGeom prst="rect">
            <a:avLst/>
          </a:prstGeom>
          <a:ln w="3175">
            <a:solidFill>
              <a:srgbClr val="4E4E4E"/>
            </a:solidFill>
          </a:ln>
        </p:spPr>
      </p:pic>
      <p:sp>
        <p:nvSpPr>
          <p:cNvPr id="3" name="Content Placeholder 2"/>
          <p:cNvSpPr>
            <a:spLocks noGrp="1"/>
          </p:cNvSpPr>
          <p:nvPr>
            <p:ph idx="1"/>
          </p:nvPr>
        </p:nvSpPr>
        <p:spPr/>
        <p:txBody>
          <a:bodyPr/>
          <a:lstStyle/>
          <a:p>
            <a:pPr lvl="0"/>
            <a:r>
              <a:rPr lang="en-US" dirty="0"/>
              <a:t>Man Hours Tracking</a:t>
            </a:r>
          </a:p>
          <a:p>
            <a:pPr lvl="1"/>
            <a:r>
              <a:rPr lang="en-US" dirty="0"/>
              <a:t>Default work hours for the day</a:t>
            </a:r>
          </a:p>
          <a:p>
            <a:pPr lvl="1"/>
            <a:r>
              <a:rPr lang="en-US" dirty="0"/>
              <a:t>Default work hours for the week</a:t>
            </a:r>
          </a:p>
          <a:p>
            <a:pPr lvl="1"/>
            <a:r>
              <a:rPr lang="en-US" dirty="0"/>
              <a:t>Default work days in a month</a:t>
            </a:r>
          </a:p>
          <a:p>
            <a:pPr lvl="2"/>
            <a:endParaRPr lang="en-US" dirty="0"/>
          </a:p>
        </p:txBody>
      </p:sp>
      <p:sp>
        <p:nvSpPr>
          <p:cNvPr id="4" name="Rectangle 2"/>
          <p:cNvSpPr>
            <a:spLocks noGrp="1" noChangeArrowheads="1"/>
          </p:cNvSpPr>
          <p:nvPr>
            <p:ph type="title"/>
          </p:nvPr>
        </p:nvSpPr>
        <p:spPr/>
        <p:txBody>
          <a:bodyPr/>
          <a:lstStyle/>
          <a:p>
            <a:pPr defTabSz="1370708">
              <a:defRPr/>
            </a:pPr>
            <a:r>
              <a:rPr lang="en-US" dirty="0"/>
              <a:t>Project Options: Schedule </a:t>
            </a:r>
          </a:p>
        </p:txBody>
      </p:sp>
      <p:sp>
        <p:nvSpPr>
          <p:cNvPr id="9" name="Rounded Rectangle 8"/>
          <p:cNvSpPr/>
          <p:nvPr/>
        </p:nvSpPr>
        <p:spPr bwMode="auto">
          <a:xfrm>
            <a:off x="12458699" y="2201884"/>
            <a:ext cx="3086102" cy="459700"/>
          </a:xfrm>
          <a:prstGeom prst="roundRect">
            <a:avLst/>
          </a:prstGeom>
          <a:solidFill>
            <a:schemeClr val="bg1">
              <a:lumMod val="75000"/>
              <a:alpha val="50000"/>
            </a:schemeClr>
          </a:solidFill>
          <a:ln>
            <a:noFill/>
          </a:ln>
          <a:effec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a:solidFill>
                <a:srgbClr val="99B948"/>
              </a:solidFill>
              <a:latin typeface="BankGothic Md BT" pitchFamily="34" charset="0"/>
            </a:endParaRPr>
          </a:p>
        </p:txBody>
      </p:sp>
      <p:sp>
        <p:nvSpPr>
          <p:cNvPr id="5" name="Text Box 6">
            <a:extLst>
              <a:ext uri="{FF2B5EF4-FFF2-40B4-BE49-F238E27FC236}">
                <a16:creationId xmlns:a16="http://schemas.microsoft.com/office/drawing/2014/main" id="{4503B0FE-F063-2C44-4EB5-B8972FB2A1F2}"/>
              </a:ext>
            </a:extLst>
          </p:cNvPr>
          <p:cNvSpPr txBox="1">
            <a:spLocks noChangeAspect="1" noChangeArrowheads="1"/>
          </p:cNvSpPr>
          <p:nvPr/>
        </p:nvSpPr>
        <p:spPr bwMode="auto">
          <a:xfrm>
            <a:off x="6061822" y="8495436"/>
            <a:ext cx="2322191" cy="681547"/>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Hours per day, week and month.</a:t>
            </a:r>
          </a:p>
        </p:txBody>
      </p:sp>
      <p:sp>
        <p:nvSpPr>
          <p:cNvPr id="6" name="Right Brace 5">
            <a:extLst>
              <a:ext uri="{FF2B5EF4-FFF2-40B4-BE49-F238E27FC236}">
                <a16:creationId xmlns:a16="http://schemas.microsoft.com/office/drawing/2014/main" id="{7B4E9418-028B-B419-7027-25B05E3C237F}"/>
              </a:ext>
            </a:extLst>
          </p:cNvPr>
          <p:cNvSpPr/>
          <p:nvPr/>
        </p:nvSpPr>
        <p:spPr>
          <a:xfrm>
            <a:off x="5541268" y="7940264"/>
            <a:ext cx="520554" cy="1110344"/>
          </a:xfrm>
          <a:prstGeom prst="rightBrace">
            <a:avLst>
              <a:gd name="adj1" fmla="val 8333"/>
              <a:gd name="adj2" fmla="val 75882"/>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a:solidFill>
                <a:srgbClr val="000000"/>
              </a:solidFill>
              <a:latin typeface="Calibri" panose="020F0502020204030204"/>
            </a:endParaRPr>
          </a:p>
        </p:txBody>
      </p:sp>
    </p:spTree>
    <p:extLst>
      <p:ext uri="{BB962C8B-B14F-4D97-AF65-F5344CB8AC3E}">
        <p14:creationId xmlns:p14="http://schemas.microsoft.com/office/powerpoint/2010/main" val="320308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Man Hours Tracking</a:t>
            </a:r>
          </a:p>
          <a:p>
            <a:pPr lvl="1"/>
            <a:r>
              <a:rPr lang="en-US" dirty="0"/>
              <a:t>Show Assignment Units</a:t>
            </a:r>
          </a:p>
          <a:p>
            <a:pPr lvl="1"/>
            <a:r>
              <a:rPr lang="en-US" dirty="0"/>
              <a:t>Work Entered in</a:t>
            </a:r>
          </a:p>
          <a:p>
            <a:pPr lvl="1"/>
            <a:r>
              <a:rPr lang="en-US" dirty="0"/>
              <a:t>Default Task Type</a:t>
            </a:r>
          </a:p>
          <a:p>
            <a:pPr lvl="1"/>
            <a:r>
              <a:rPr lang="en-US" dirty="0"/>
              <a:t>Effort Driven</a:t>
            </a:r>
          </a:p>
        </p:txBody>
      </p:sp>
      <p:sp>
        <p:nvSpPr>
          <p:cNvPr id="5" name="Rounded Rectangle 4"/>
          <p:cNvSpPr/>
          <p:nvPr/>
        </p:nvSpPr>
        <p:spPr bwMode="auto">
          <a:xfrm>
            <a:off x="12521745" y="3664667"/>
            <a:ext cx="3086100" cy="459700"/>
          </a:xfrm>
          <a:prstGeom prst="roundRect">
            <a:avLst/>
          </a:prstGeom>
          <a:solidFill>
            <a:schemeClr val="bg1">
              <a:lumMod val="75000"/>
              <a:alpha val="51000"/>
            </a:schemeClr>
          </a:solidFill>
          <a:ln>
            <a:noFill/>
          </a:ln>
          <a:effectLst/>
        </p:spPr>
        <p:txBody>
          <a:bodyPr vert="horz" wrap="square" lIns="137160" tIns="68580" rIns="137160" bIns="68580" numCol="1" rtlCol="0" anchor="ctr" anchorCtr="1" compatLnSpc="1">
            <a:prstTxWarp prst="textNoShape">
              <a:avLst/>
            </a:prstTxWarp>
            <a:spAutoFit/>
          </a:bodyPr>
          <a:lstStyle/>
          <a:p>
            <a:pPr defTabSz="1371600" eaLnBrk="0" fontAlgn="base" hangingPunct="0">
              <a:spcBef>
                <a:spcPct val="50000"/>
              </a:spcBef>
              <a:spcAft>
                <a:spcPct val="0"/>
              </a:spcAft>
            </a:pPr>
            <a:endParaRPr lang="en-US">
              <a:solidFill>
                <a:srgbClr val="99B948"/>
              </a:solidFill>
              <a:latin typeface="BankGothic Md BT" pitchFamily="34" charset="0"/>
            </a:endParaRPr>
          </a:p>
        </p:txBody>
      </p:sp>
      <p:sp>
        <p:nvSpPr>
          <p:cNvPr id="2" name="Rectangle 1"/>
          <p:cNvSpPr/>
          <p:nvPr/>
        </p:nvSpPr>
        <p:spPr>
          <a:xfrm>
            <a:off x="8534401" y="6540177"/>
            <a:ext cx="423863"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pic>
        <p:nvPicPr>
          <p:cNvPr id="9" name="Picture 8">
            <a:extLst>
              <a:ext uri="{FF2B5EF4-FFF2-40B4-BE49-F238E27FC236}">
                <a16:creationId xmlns:a16="http://schemas.microsoft.com/office/drawing/2014/main" id="{BF5FCD07-486E-4F9D-9245-AC563E918861}"/>
              </a:ext>
            </a:extLst>
          </p:cNvPr>
          <p:cNvPicPr>
            <a:picLocks noChangeAspect="1"/>
          </p:cNvPicPr>
          <p:nvPr/>
        </p:nvPicPr>
        <p:blipFill>
          <a:blip r:embed="rId3"/>
          <a:stretch>
            <a:fillRect/>
          </a:stretch>
        </p:blipFill>
        <p:spPr>
          <a:xfrm>
            <a:off x="1981200" y="4402649"/>
            <a:ext cx="8928572" cy="5071428"/>
          </a:xfrm>
          <a:prstGeom prst="rect">
            <a:avLst/>
          </a:prstGeom>
          <a:ln w="6350">
            <a:solidFill>
              <a:srgbClr val="4E4E4E"/>
            </a:solidFill>
          </a:ln>
        </p:spPr>
      </p:pic>
      <p:pic>
        <p:nvPicPr>
          <p:cNvPr id="8" name="Picture 7">
            <a:extLst>
              <a:ext uri="{FF2B5EF4-FFF2-40B4-BE49-F238E27FC236}">
                <a16:creationId xmlns:a16="http://schemas.microsoft.com/office/drawing/2014/main" id="{B3C807B1-CE4E-4CE3-85BC-FC9650DB43DD}"/>
              </a:ext>
            </a:extLst>
          </p:cNvPr>
          <p:cNvPicPr>
            <a:picLocks noChangeAspect="1"/>
          </p:cNvPicPr>
          <p:nvPr/>
        </p:nvPicPr>
        <p:blipFill>
          <a:blip r:embed="rId4"/>
          <a:stretch>
            <a:fillRect/>
          </a:stretch>
        </p:blipFill>
        <p:spPr>
          <a:xfrm>
            <a:off x="11682283" y="1416296"/>
            <a:ext cx="4017182" cy="3526085"/>
          </a:xfrm>
          <a:prstGeom prst="rect">
            <a:avLst/>
          </a:prstGeom>
          <a:ln w="3175">
            <a:solidFill>
              <a:srgbClr val="4E4E4E"/>
            </a:solidFill>
          </a:ln>
        </p:spPr>
      </p:pic>
      <p:sp>
        <p:nvSpPr>
          <p:cNvPr id="4" name="Line 5">
            <a:extLst>
              <a:ext uri="{FF2B5EF4-FFF2-40B4-BE49-F238E27FC236}">
                <a16:creationId xmlns:a16="http://schemas.microsoft.com/office/drawing/2014/main" id="{E7AA21AD-7EEE-FC9A-062A-30E6C1EDD1DC}"/>
              </a:ext>
            </a:extLst>
          </p:cNvPr>
          <p:cNvSpPr>
            <a:spLocks noChangeShapeType="1"/>
          </p:cNvSpPr>
          <p:nvPr/>
        </p:nvSpPr>
        <p:spPr bwMode="auto">
          <a:xfrm flipH="1">
            <a:off x="6905543" y="6127847"/>
            <a:ext cx="3206156" cy="1512095"/>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10" name="AutoShape 7">
            <a:extLst>
              <a:ext uri="{FF2B5EF4-FFF2-40B4-BE49-F238E27FC236}">
                <a16:creationId xmlns:a16="http://schemas.microsoft.com/office/drawing/2014/main" id="{4B207718-E61D-811E-2BD5-46A03DE92D63}"/>
              </a:ext>
            </a:extLst>
          </p:cNvPr>
          <p:cNvSpPr>
            <a:spLocks noChangeArrowheads="1"/>
          </p:cNvSpPr>
          <p:nvPr/>
        </p:nvSpPr>
        <p:spPr bwMode="auto">
          <a:xfrm>
            <a:off x="4013564" y="7262006"/>
            <a:ext cx="4777739" cy="637592"/>
          </a:xfrm>
          <a:prstGeom prst="roundRect">
            <a:avLst>
              <a:gd name="adj" fmla="val 26667"/>
            </a:avLst>
          </a:prstGeom>
          <a:noFill/>
          <a:ln w="19050">
            <a:solidFill>
              <a:srgbClr val="020242"/>
            </a:solidFill>
            <a:round/>
            <a:headEnd/>
            <a:tailEnd type="none" w="sm" len="lg"/>
          </a:ln>
        </p:spPr>
        <p:txBody>
          <a:bodyPr wrap="square" lIns="126324" tIns="63162" rIns="126324" bIns="63162" anchor="ctr">
            <a:spAutoFit/>
          </a:bodyPr>
          <a:lstStyle/>
          <a:p>
            <a:pPr defTabSz="1371600"/>
            <a:endParaRPr lang="en-US" sz="2700" dirty="0">
              <a:solidFill>
                <a:srgbClr val="000000"/>
              </a:solidFill>
              <a:latin typeface="Calibri" panose="020F0502020204030204" pitchFamily="34" charset="0"/>
            </a:endParaRPr>
          </a:p>
        </p:txBody>
      </p:sp>
      <p:sp>
        <p:nvSpPr>
          <p:cNvPr id="11" name="Line 5">
            <a:extLst>
              <a:ext uri="{FF2B5EF4-FFF2-40B4-BE49-F238E27FC236}">
                <a16:creationId xmlns:a16="http://schemas.microsoft.com/office/drawing/2014/main" id="{BBE6E09B-7CF7-6BCE-CE0A-CD79E54FAB3F}"/>
              </a:ext>
            </a:extLst>
          </p:cNvPr>
          <p:cNvSpPr>
            <a:spLocks noChangeShapeType="1"/>
          </p:cNvSpPr>
          <p:nvPr/>
        </p:nvSpPr>
        <p:spPr bwMode="auto">
          <a:xfrm flipH="1" flipV="1">
            <a:off x="5912764" y="5363877"/>
            <a:ext cx="3883758" cy="637593"/>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6" name="Text Box 6">
            <a:extLst>
              <a:ext uri="{FF2B5EF4-FFF2-40B4-BE49-F238E27FC236}">
                <a16:creationId xmlns:a16="http://schemas.microsoft.com/office/drawing/2014/main" id="{0EB630EF-DDF4-A8FE-B99F-E9D19CCA9F8A}"/>
              </a:ext>
            </a:extLst>
          </p:cNvPr>
          <p:cNvSpPr txBox="1">
            <a:spLocks noChangeAspect="1" noChangeArrowheads="1"/>
          </p:cNvSpPr>
          <p:nvPr/>
        </p:nvSpPr>
        <p:spPr bwMode="auto">
          <a:xfrm>
            <a:off x="9118922" y="5767030"/>
            <a:ext cx="2423936" cy="958546"/>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Assignment Units</a:t>
            </a:r>
          </a:p>
          <a:p>
            <a:pPr defTabSz="1369220"/>
            <a:r>
              <a:rPr lang="en-US" dirty="0">
                <a:solidFill>
                  <a:srgbClr val="020242"/>
                </a:solidFill>
                <a:latin typeface="Lato" panose="020F0502020204030203" pitchFamily="34" charset="0"/>
              </a:rPr>
              <a:t>Work entered in</a:t>
            </a:r>
          </a:p>
          <a:p>
            <a:pPr defTabSz="1369220"/>
            <a:r>
              <a:rPr lang="en-US" dirty="0">
                <a:solidFill>
                  <a:srgbClr val="020242"/>
                </a:solidFill>
                <a:latin typeface="Lato" panose="020F0502020204030203" pitchFamily="34" charset="0"/>
              </a:rPr>
              <a:t>Task Types</a:t>
            </a:r>
          </a:p>
        </p:txBody>
      </p:sp>
      <p:sp>
        <p:nvSpPr>
          <p:cNvPr id="13" name="Title 12">
            <a:extLst>
              <a:ext uri="{FF2B5EF4-FFF2-40B4-BE49-F238E27FC236}">
                <a16:creationId xmlns:a16="http://schemas.microsoft.com/office/drawing/2014/main" id="{E1C7D4E2-1596-7910-73E9-64734C74F186}"/>
              </a:ext>
            </a:extLst>
          </p:cNvPr>
          <p:cNvSpPr>
            <a:spLocks noGrp="1"/>
          </p:cNvSpPr>
          <p:nvPr>
            <p:ph type="title"/>
          </p:nvPr>
        </p:nvSpPr>
        <p:spPr/>
        <p:txBody>
          <a:bodyPr/>
          <a:lstStyle/>
          <a:p>
            <a:r>
              <a:rPr lang="en-US" dirty="0"/>
              <a:t>Project Options: Schedule </a:t>
            </a:r>
          </a:p>
        </p:txBody>
      </p:sp>
      <p:sp>
        <p:nvSpPr>
          <p:cNvPr id="14" name="Line 5">
            <a:extLst>
              <a:ext uri="{FF2B5EF4-FFF2-40B4-BE49-F238E27FC236}">
                <a16:creationId xmlns:a16="http://schemas.microsoft.com/office/drawing/2014/main" id="{23EBD62F-8961-2AF1-3FED-F992F52AF826}"/>
              </a:ext>
            </a:extLst>
          </p:cNvPr>
          <p:cNvSpPr>
            <a:spLocks noChangeShapeType="1"/>
          </p:cNvSpPr>
          <p:nvPr/>
        </p:nvSpPr>
        <p:spPr bwMode="auto">
          <a:xfrm flipH="1" flipV="1">
            <a:off x="4724400" y="8213118"/>
            <a:ext cx="6185372" cy="1231823"/>
          </a:xfrm>
          <a:prstGeom prst="line">
            <a:avLst/>
          </a:prstGeom>
          <a:noFill/>
          <a:ln w="28575">
            <a:solidFill>
              <a:srgbClr val="020242"/>
            </a:solidFill>
            <a:round/>
            <a:headEnd/>
            <a:tailEnd type="triangle" w="sm" len="lg"/>
          </a:ln>
        </p:spPr>
        <p:txBody>
          <a:bodyPr wrap="square" lIns="126324" tIns="63162" rIns="126324" bIns="63162" anchor="ctr" anchorCtr="1">
            <a:spAutoFit/>
          </a:bodyPr>
          <a:lstStyle/>
          <a:p>
            <a:pPr defTabSz="1371600"/>
            <a:endParaRPr lang="en-US" sz="2700" dirty="0">
              <a:solidFill>
                <a:srgbClr val="000000"/>
              </a:solidFill>
              <a:latin typeface="Calibri" panose="020F0502020204030204" pitchFamily="34" charset="0"/>
            </a:endParaRPr>
          </a:p>
        </p:txBody>
      </p:sp>
      <p:sp>
        <p:nvSpPr>
          <p:cNvPr id="15" name="Text Box 6">
            <a:extLst>
              <a:ext uri="{FF2B5EF4-FFF2-40B4-BE49-F238E27FC236}">
                <a16:creationId xmlns:a16="http://schemas.microsoft.com/office/drawing/2014/main" id="{5BC6A280-0ECD-33F5-CE0A-B3ED5AB2DCEA}"/>
              </a:ext>
            </a:extLst>
          </p:cNvPr>
          <p:cNvSpPr txBox="1">
            <a:spLocks noChangeAspect="1" noChangeArrowheads="1"/>
          </p:cNvSpPr>
          <p:nvPr/>
        </p:nvSpPr>
        <p:spPr bwMode="auto">
          <a:xfrm>
            <a:off x="10591800" y="9165428"/>
            <a:ext cx="2743200" cy="404548"/>
          </a:xfrm>
          <a:prstGeom prst="rect">
            <a:avLst/>
          </a:prstGeom>
          <a:solidFill>
            <a:srgbClr val="7EAED4"/>
          </a:solidFill>
          <a:ln w="19050">
            <a:solidFill>
              <a:srgbClr val="020242"/>
            </a:solidFill>
            <a:miter lim="800000"/>
            <a:headEnd/>
            <a:tailEnd type="none" w="sm" len="lg"/>
          </a:ln>
        </p:spPr>
        <p:txBody>
          <a:bodyPr wrap="square" lIns="126315" tIns="63158" rIns="126315" bIns="63158" anchor="ctr" anchorCtr="1">
            <a:spAutoFit/>
          </a:bodyPr>
          <a:lstStyle/>
          <a:p>
            <a:pPr defTabSz="1369220"/>
            <a:r>
              <a:rPr lang="en-US" dirty="0">
                <a:solidFill>
                  <a:srgbClr val="020242"/>
                </a:solidFill>
                <a:latin typeface="Lato" panose="020F0502020204030203" pitchFamily="34" charset="0"/>
              </a:rPr>
              <a:t>Tasks are effort driven</a:t>
            </a:r>
          </a:p>
        </p:txBody>
      </p:sp>
    </p:spTree>
    <p:extLst>
      <p:ext uri="{BB962C8B-B14F-4D97-AF65-F5344CB8AC3E}">
        <p14:creationId xmlns:p14="http://schemas.microsoft.com/office/powerpoint/2010/main" val="175648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5397"/>
            <a:ext cx="16611599" cy="8103233"/>
          </a:xfrm>
        </p:spPr>
        <p:txBody>
          <a:bodyPr>
            <a:normAutofit fontScale="77500" lnSpcReduction="20000"/>
          </a:bodyPr>
          <a:lstStyle/>
          <a:p>
            <a:pPr lvl="0"/>
            <a:r>
              <a:rPr lang="en-US" dirty="0"/>
              <a:t>Basic algebraic relationship in Project is                     </a:t>
            </a:r>
          </a:p>
          <a:p>
            <a:pPr marL="0" indent="0" algn="ctr">
              <a:buNone/>
            </a:pPr>
            <a:r>
              <a:rPr lang="en-US" sz="3600" b="1" dirty="0">
                <a:solidFill>
                  <a:srgbClr val="020242"/>
                </a:solidFill>
              </a:rPr>
              <a:t>(Units) x (Duration) = (Work)</a:t>
            </a:r>
          </a:p>
          <a:p>
            <a:pPr lvl="1"/>
            <a:r>
              <a:rPr lang="en-US" dirty="0"/>
              <a:t>In this simple algebraic equation</a:t>
            </a:r>
          </a:p>
          <a:p>
            <a:pPr lvl="2"/>
            <a:r>
              <a:rPr lang="en-US" dirty="0"/>
              <a:t>Fixing one variable and changing the other will cause recalculation of the third</a:t>
            </a:r>
          </a:p>
          <a:p>
            <a:pPr lvl="2"/>
            <a:r>
              <a:rPr lang="en-US" dirty="0"/>
              <a:t>The following chart shows the relationships between each variable in the equation</a:t>
            </a:r>
          </a:p>
          <a:p>
            <a:pPr marL="771525" lvl="2" indent="0">
              <a:buNone/>
            </a:pPr>
            <a:endParaRPr lang="en-US" dirty="0"/>
          </a:p>
          <a:p>
            <a:pPr lvl="2"/>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What happens when you change one of the Fixed variables?</a:t>
            </a:r>
          </a:p>
          <a:p>
            <a:endParaRPr lang="en-US" dirty="0"/>
          </a:p>
        </p:txBody>
      </p:sp>
      <p:sp>
        <p:nvSpPr>
          <p:cNvPr id="4" name="Rectangle 2"/>
          <p:cNvSpPr>
            <a:spLocks noGrp="1" noChangeArrowheads="1"/>
          </p:cNvSpPr>
          <p:nvPr>
            <p:ph type="title"/>
          </p:nvPr>
        </p:nvSpPr>
        <p:spPr/>
        <p:txBody>
          <a:bodyPr/>
          <a:lstStyle/>
          <a:p>
            <a:pPr>
              <a:defRPr/>
            </a:pPr>
            <a:r>
              <a:rPr lang="en-US" dirty="0"/>
              <a:t>Project Options: Schedule – Task type </a:t>
            </a:r>
          </a:p>
        </p:txBody>
      </p:sp>
      <p:pic>
        <p:nvPicPr>
          <p:cNvPr id="2" name="Picture 1">
            <a:extLst>
              <a:ext uri="{FF2B5EF4-FFF2-40B4-BE49-F238E27FC236}">
                <a16:creationId xmlns:a16="http://schemas.microsoft.com/office/drawing/2014/main" id="{0C854B73-83F7-287E-3625-ED267B1F518A}"/>
              </a:ext>
            </a:extLst>
          </p:cNvPr>
          <p:cNvPicPr>
            <a:picLocks noChangeAspect="1"/>
          </p:cNvPicPr>
          <p:nvPr/>
        </p:nvPicPr>
        <p:blipFill>
          <a:blip r:embed="rId3"/>
          <a:stretch>
            <a:fillRect/>
          </a:stretch>
        </p:blipFill>
        <p:spPr>
          <a:xfrm>
            <a:off x="2819400" y="3676145"/>
            <a:ext cx="12402433" cy="5224572"/>
          </a:xfrm>
          <a:prstGeom prst="rect">
            <a:avLst/>
          </a:prstGeom>
        </p:spPr>
      </p:pic>
    </p:spTree>
    <p:extLst>
      <p:ext uri="{BB962C8B-B14F-4D97-AF65-F5344CB8AC3E}">
        <p14:creationId xmlns:p14="http://schemas.microsoft.com/office/powerpoint/2010/main" val="183466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lvl="0"/>
            <a:r>
              <a:rPr lang="en-US" dirty="0"/>
              <a:t>Changing the fixed variable in the formula</a:t>
            </a:r>
          </a:p>
          <a:p>
            <a:pPr marL="0" indent="0" algn="ctr">
              <a:buNone/>
            </a:pPr>
            <a:r>
              <a:rPr lang="en-US" sz="3600" b="1" dirty="0">
                <a:solidFill>
                  <a:srgbClr val="020242"/>
                </a:solidFill>
              </a:rPr>
              <a:t>(Units) x (Duration) = (Work)</a:t>
            </a:r>
          </a:p>
          <a:p>
            <a:pPr lvl="1"/>
            <a:r>
              <a:rPr lang="en-US" dirty="0"/>
              <a:t>If the fixed variable is changed, Project uses an algorithm for updates</a:t>
            </a:r>
          </a:p>
          <a:p>
            <a:pPr lvl="2"/>
            <a:r>
              <a:rPr lang="en-US" dirty="0"/>
              <a:t>Project prioritizes each variable in the formula</a:t>
            </a:r>
          </a:p>
          <a:p>
            <a:pPr lvl="2"/>
            <a:r>
              <a:rPr lang="en-US" dirty="0"/>
              <a:t>The priority determines the order in which variables will be changed</a:t>
            </a:r>
          </a:p>
          <a:p>
            <a:pPr lvl="3"/>
            <a:r>
              <a:rPr lang="en-US" dirty="0"/>
              <a:t>Duration has the lowest priority – it changes first</a:t>
            </a:r>
          </a:p>
          <a:p>
            <a:pPr lvl="3"/>
            <a:r>
              <a:rPr lang="en-US" dirty="0"/>
              <a:t>Work has a medium priority – it changes second</a:t>
            </a:r>
          </a:p>
          <a:p>
            <a:pPr lvl="3"/>
            <a:r>
              <a:rPr lang="en-US" dirty="0"/>
              <a:t>Units has the highest priority – it changes last</a:t>
            </a:r>
          </a:p>
          <a:p>
            <a:pPr lvl="2"/>
            <a:r>
              <a:rPr lang="en-US" dirty="0"/>
              <a:t>Applying the priority algorithm to the formula determines how the variables will react to changes</a:t>
            </a:r>
          </a:p>
          <a:p>
            <a:endParaRPr lang="en-US" dirty="0"/>
          </a:p>
        </p:txBody>
      </p:sp>
      <p:sp>
        <p:nvSpPr>
          <p:cNvPr id="4" name="Rectangle 2"/>
          <p:cNvSpPr>
            <a:spLocks noGrp="1" noChangeArrowheads="1"/>
          </p:cNvSpPr>
          <p:nvPr>
            <p:ph type="title"/>
          </p:nvPr>
        </p:nvSpPr>
        <p:spPr/>
        <p:txBody>
          <a:bodyPr/>
          <a:lstStyle/>
          <a:p>
            <a:pPr>
              <a:defRPr/>
            </a:pPr>
            <a:r>
              <a:rPr lang="en-US" dirty="0"/>
              <a:t>Project Options: Schedule – Task type </a:t>
            </a:r>
          </a:p>
        </p:txBody>
      </p:sp>
    </p:spTree>
    <p:extLst>
      <p:ext uri="{BB962C8B-B14F-4D97-AF65-F5344CB8AC3E}">
        <p14:creationId xmlns:p14="http://schemas.microsoft.com/office/powerpoint/2010/main" val="2743447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IGNOREOBJ" val="Yes"/>
</p:tagLst>
</file>

<file path=ppt/tags/tag2.xml><?xml version="1.0" encoding="utf-8"?>
<p:tagLst xmlns:a="http://schemas.openxmlformats.org/drawingml/2006/main" xmlns:r="http://schemas.openxmlformats.org/officeDocument/2006/relationships" xmlns:p="http://schemas.openxmlformats.org/presentationml/2006/main">
  <p:tag name="XIGNOREPAG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dwPS Theme">
      <a:dk1>
        <a:srgbClr val="000000"/>
      </a:dk1>
      <a:lt1>
        <a:srgbClr val="FFFFFF"/>
      </a:lt1>
      <a:dk2>
        <a:srgbClr val="D0D3D4"/>
      </a:dk2>
      <a:lt2>
        <a:srgbClr val="D0D3D4"/>
      </a:lt2>
      <a:accent1>
        <a:srgbClr val="020242"/>
      </a:accent1>
      <a:accent2>
        <a:srgbClr val="99B948"/>
      </a:accent2>
      <a:accent3>
        <a:srgbClr val="95B9DF"/>
      </a:accent3>
      <a:accent4>
        <a:srgbClr val="DEEAF6"/>
      </a:accent4>
      <a:accent5>
        <a:srgbClr val="7C878E"/>
      </a:accent5>
      <a:accent6>
        <a:srgbClr val="E5AD37"/>
      </a:accent6>
      <a:hlink>
        <a:srgbClr val="020242"/>
      </a:hlink>
      <a:folHlink>
        <a:srgbClr val="63000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L&amp;D Courses" id="{FE0751AA-AD35-44FE-9414-D9F485060CD4}" vid="{756664C7-C36C-4117-9A2C-59B8056460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12242</TotalTime>
  <Words>5423</Words>
  <Application>Microsoft Office PowerPoint</Application>
  <PresentationFormat>Custom</PresentationFormat>
  <Paragraphs>432</Paragraphs>
  <Slides>48</Slides>
  <Notes>39</Notes>
  <HiddenSlides>33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Source Sans Pro</vt:lpstr>
      <vt:lpstr>Lato Bold</vt:lpstr>
      <vt:lpstr>Roboto</vt:lpstr>
      <vt:lpstr>BankGothic Md BT</vt:lpstr>
      <vt:lpstr>Wingdings</vt:lpstr>
      <vt:lpstr>Calibri Light</vt:lpstr>
      <vt:lpstr>Oswald</vt:lpstr>
      <vt:lpstr>Calibri</vt:lpstr>
      <vt:lpstr>Arial</vt:lpstr>
      <vt:lpstr>Lato</vt:lpstr>
      <vt:lpstr>Office Theme</vt:lpstr>
      <vt:lpstr>1_Office Theme</vt:lpstr>
      <vt:lpstr>PowerPoint Presentation</vt:lpstr>
      <vt:lpstr>PowerPoint Presentation</vt:lpstr>
      <vt:lpstr>Objectives</vt:lpstr>
      <vt:lpstr>Demo in Microsoft Project</vt:lpstr>
      <vt:lpstr>Project Options: Display</vt:lpstr>
      <vt:lpstr>Project Options: Schedule </vt:lpstr>
      <vt:lpstr>Project Options: Schedule </vt:lpstr>
      <vt:lpstr>Project Options: Schedule – Task type </vt:lpstr>
      <vt:lpstr>Project Options: Schedule – Task type </vt:lpstr>
      <vt:lpstr>Project Options: Schedule – Task type </vt:lpstr>
      <vt:lpstr>Project Options: Schedule – Effort Driven Option </vt:lpstr>
      <vt:lpstr>Project Options: Schedule – Effort Driven Option </vt:lpstr>
      <vt:lpstr>Project Options: Schedule </vt:lpstr>
      <vt:lpstr>Project Options: Advanced </vt:lpstr>
      <vt:lpstr>Project Options: Advanced </vt:lpstr>
      <vt:lpstr>Project Options: Advanced </vt:lpstr>
      <vt:lpstr>Project Options: Advanced </vt:lpstr>
      <vt:lpstr>Status Calculation Options Description</vt:lpstr>
      <vt:lpstr>Tracking/Planning Elements - Project Resources </vt:lpstr>
      <vt:lpstr>Man Hour Tracking Elements – Availability</vt:lpstr>
      <vt:lpstr>Man Hour Tracking Elements – Rate Tables</vt:lpstr>
      <vt:lpstr>Man Hour Tracking Elements – Change Working Time </vt:lpstr>
      <vt:lpstr>Man Hour Tracking Elements – Workweek Settings</vt:lpstr>
      <vt:lpstr>Tracking Elements - Task Details</vt:lpstr>
      <vt:lpstr>Tacking Elements - Task Details – Advanced Tab</vt:lpstr>
      <vt:lpstr>Cost Tracking Elements - Fixed Costs</vt:lpstr>
      <vt:lpstr>Cost Tracking Elements - Enter Fixed Costs</vt:lpstr>
      <vt:lpstr>Setting the Baseline Plan for Your Project</vt:lpstr>
      <vt:lpstr>Setting the Baseline Plan for Your Project</vt:lpstr>
      <vt:lpstr>Assigning Resources to Tasks </vt:lpstr>
      <vt:lpstr>Tracking – Actual/Remaining</vt:lpstr>
      <vt:lpstr>Cost Tracking - Assigning Cost Resources</vt:lpstr>
      <vt:lpstr>Man Hour Tracking - Resource Graph View</vt:lpstr>
      <vt:lpstr>Man Hour Tracking - Split View (Graph on Bottom)</vt:lpstr>
      <vt:lpstr>Man Hour Tracking - Split View (Graph on Top)</vt:lpstr>
      <vt:lpstr>Tracking - Resource Usage View</vt:lpstr>
      <vt:lpstr>Tracking - Detail Styles Dialog</vt:lpstr>
      <vt:lpstr>Resource Contouring</vt:lpstr>
      <vt:lpstr>Resource Contouring</vt:lpstr>
      <vt:lpstr>Leveling the Resource Pool on the Project </vt:lpstr>
      <vt:lpstr>Leveling the Resource Pool on the Project </vt:lpstr>
      <vt:lpstr>Cost Tracking - Cost Overview Report</vt:lpstr>
      <vt:lpstr>Man Hours Tracking – Resource Overview</vt:lpstr>
      <vt:lpstr>Man Hours Tracking - Overallocated Resource Report</vt:lpstr>
      <vt:lpstr>Tracking – Project Overview Report</vt:lpstr>
      <vt:lpstr>Visual Report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dc:title>
  <dc:creator>Lexie Bogenreif</dc:creator>
  <cp:lastModifiedBy>Agnello, Mike</cp:lastModifiedBy>
  <cp:revision>47</cp:revision>
  <dcterms:created xsi:type="dcterms:W3CDTF">2006-08-16T00:00:00Z</dcterms:created>
  <dcterms:modified xsi:type="dcterms:W3CDTF">2023-09-26T12:38:53Z</dcterms:modified>
  <dc:identifier>DAFNjO-Jp8U</dc:identifier>
</cp:coreProperties>
</file>