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51" r:id="rId5"/>
  </p:sldMasterIdLst>
  <p:notesMasterIdLst>
    <p:notesMasterId r:id="rId21"/>
  </p:notesMasterIdLst>
  <p:handoutMasterIdLst>
    <p:handoutMasterId r:id="rId22"/>
  </p:handoutMasterIdLst>
  <p:sldIdLst>
    <p:sldId id="256" r:id="rId6"/>
    <p:sldId id="268" r:id="rId7"/>
    <p:sldId id="271" r:id="rId8"/>
    <p:sldId id="274" r:id="rId9"/>
    <p:sldId id="275" r:id="rId10"/>
    <p:sldId id="279" r:id="rId11"/>
    <p:sldId id="280" r:id="rId12"/>
    <p:sldId id="281" r:id="rId13"/>
    <p:sldId id="283" r:id="rId14"/>
    <p:sldId id="284" r:id="rId15"/>
    <p:sldId id="282" r:id="rId16"/>
    <p:sldId id="270" r:id="rId17"/>
    <p:sldId id="272" r:id="rId18"/>
    <p:sldId id="273" r:id="rId19"/>
    <p:sldId id="267" r:id="rId20"/>
  </p:sldIdLst>
  <p:sldSz cx="12192000" cy="6858000"/>
  <p:notesSz cx="6858000" cy="9144000"/>
  <p:embeddedFontLst>
    <p:embeddedFont>
      <p:font typeface="Bradley Hand ITC" panose="03070402050302030203" pitchFamily="66" charset="0"/>
      <p:regular r:id="rId23"/>
    </p:embeddedFont>
    <p:embeddedFont>
      <p:font typeface="Calibri" panose="020F0502020204030204" pitchFamily="34" charset="0"/>
      <p:regular r:id="rId24"/>
      <p:bold r:id="rId25"/>
      <p:italic r:id="rId26"/>
      <p:boldItalic r:id="rId27"/>
    </p:embeddedFont>
    <p:embeddedFont>
      <p:font typeface="IBM Plex Sans" panose="020B0503050203000203" pitchFamily="34"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Oswald" pitchFamily="2" charset="0"/>
      <p:regular r:id="rId36"/>
      <p:bold r:id="rId37"/>
    </p:embeddedFont>
    <p:embeddedFont>
      <p:font typeface="Trebuchet MS" panose="020B0603020202020204" pitchFamily="34" charset="0"/>
      <p:regular r:id="rId38"/>
      <p:bold r:id="rId39"/>
      <p:italic r:id="rId40"/>
      <p:boldItalic r:id="rId41"/>
    </p:embeddedFont>
    <p:embeddedFont>
      <p:font typeface="Wingdings 3" panose="05040102010807070707"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42"/>
    <a:srgbClr val="86A33D"/>
    <a:srgbClr val="2C4563"/>
    <a:srgbClr val="333F48"/>
    <a:srgbClr val="BFDF77"/>
    <a:srgbClr val="404040"/>
    <a:srgbClr val="D0D3D4"/>
    <a:srgbClr val="A2AAAD"/>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30" autoAdjust="0"/>
    <p:restoredTop sz="62632" autoAdjust="0"/>
  </p:normalViewPr>
  <p:slideViewPr>
    <p:cSldViewPr snapToGrid="0">
      <p:cViewPr varScale="1">
        <p:scale>
          <a:sx n="71" d="100"/>
          <a:sy n="71" d="100"/>
        </p:scale>
        <p:origin x="1440" y="72"/>
      </p:cViewPr>
      <p:guideLst/>
    </p:cSldViewPr>
  </p:slid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1FC8B-EC93-C64D-BBD2-37E30DAF45BC}" type="slidenum">
              <a:rPr lang="en-US" smtClean="0"/>
              <a:t>‹#›</a:t>
            </a:fld>
            <a:endParaRPr lang="en-US" dirty="0"/>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F854-E2CE-6F4E-A0CF-CB175674CF4C}" type="datetimeFigureOut">
              <a:rPr lang="en-US" smtClean="0"/>
              <a:t>12/5/2023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erywellmind.com/stress-and-burnout-symptoms-and-causes-3144516"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verywellmind.com/dsm-5-and-diagnosis-of-depression-1066916" TargetMode="External"/><Relationship Id="rId4" Type="http://schemas.openxmlformats.org/officeDocument/2006/relationships/hyperlink" Target="https://www.verywellmind.com/chronic-stress-314510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a:t>
            </a:fld>
            <a:endParaRPr lang="en-US" dirty="0"/>
          </a:p>
        </p:txBody>
      </p:sp>
    </p:spTree>
    <p:extLst>
      <p:ext uri="{BB962C8B-B14F-4D97-AF65-F5344CB8AC3E}">
        <p14:creationId xmlns:p14="http://schemas.microsoft.com/office/powerpoint/2010/main" val="89665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tips can be found at verywellmind.com  I’ll post links at the end so you can go back and take a look. I think the takeaway here is to evaluate what your perceptions of “important” are when it comes to prioritizing your day.</a:t>
            </a:r>
          </a:p>
        </p:txBody>
      </p:sp>
      <p:sp>
        <p:nvSpPr>
          <p:cNvPr id="4" name="Slide Number Placeholder 3"/>
          <p:cNvSpPr>
            <a:spLocks noGrp="1"/>
          </p:cNvSpPr>
          <p:nvPr>
            <p:ph type="sldNum" sz="quarter" idx="5"/>
          </p:nvPr>
        </p:nvSpPr>
        <p:spPr/>
        <p:txBody>
          <a:bodyPr/>
          <a:lstStyle/>
          <a:p>
            <a:fld id="{07D111EE-B1CE-3F40-8B0E-AB6A92B85452}" type="slidenum">
              <a:rPr lang="en-US" smtClean="0"/>
              <a:t>10</a:t>
            </a:fld>
            <a:endParaRPr lang="en-US" dirty="0"/>
          </a:p>
        </p:txBody>
      </p:sp>
    </p:spTree>
    <p:extLst>
      <p:ext uri="{BB962C8B-B14F-4D97-AF65-F5344CB8AC3E}">
        <p14:creationId xmlns:p14="http://schemas.microsoft.com/office/powerpoint/2010/main" val="70789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tips can be found at verywellmind.com  I’ll post links at the end so you can go back and take a look. I think the takeaway here is to evaluate what your perceptions of “important” are when it comes to prioritizing your day.</a:t>
            </a:r>
          </a:p>
        </p:txBody>
      </p:sp>
      <p:sp>
        <p:nvSpPr>
          <p:cNvPr id="4" name="Slide Number Placeholder 3"/>
          <p:cNvSpPr>
            <a:spLocks noGrp="1"/>
          </p:cNvSpPr>
          <p:nvPr>
            <p:ph type="sldNum" sz="quarter" idx="5"/>
          </p:nvPr>
        </p:nvSpPr>
        <p:spPr/>
        <p:txBody>
          <a:bodyPr/>
          <a:lstStyle/>
          <a:p>
            <a:fld id="{07D111EE-B1CE-3F40-8B0E-AB6A92B85452}" type="slidenum">
              <a:rPr lang="en-US" smtClean="0"/>
              <a:t>11</a:t>
            </a:fld>
            <a:endParaRPr lang="en-US" dirty="0"/>
          </a:p>
        </p:txBody>
      </p:sp>
    </p:spTree>
    <p:extLst>
      <p:ext uri="{BB962C8B-B14F-4D97-AF65-F5344CB8AC3E}">
        <p14:creationId xmlns:p14="http://schemas.microsoft.com/office/powerpoint/2010/main" val="269794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Ferris, the author of the 4 hour work week, shares three considerations when making decision about what to work on next. I’m not advocating for quitting here – but I think he has some good ideas about prioritization </a:t>
            </a:r>
          </a:p>
          <a:p>
            <a:endParaRPr lang="en-US" dirty="0"/>
          </a:p>
          <a:p>
            <a:r>
              <a:rPr lang="en-US" dirty="0"/>
              <a:t>First – will the task build skills and relationships that will last beyond the task itself? If so, it’s a win-win Sometimes, tasks will help you build connections with colleagues, learn new things, and strengthen the team. Have you ever felt like - "Hey it doesn't matter what you throw at us my team can handle it!"  </a:t>
            </a:r>
            <a:endParaRPr lang="en-US" dirty="0">
              <a:cs typeface="Calibri"/>
            </a:endParaRPr>
          </a:p>
          <a:p>
            <a:endParaRPr lang="en-US" dirty="0"/>
          </a:p>
          <a:p>
            <a:r>
              <a:rPr lang="en-US" dirty="0"/>
              <a:t>Second – There may be a task on the list that will either make the others easier or no longer needed – this goes back to the 80/20 rule</a:t>
            </a:r>
            <a:endParaRPr lang="en-US" dirty="0">
              <a:cs typeface="Calibri"/>
            </a:endParaRPr>
          </a:p>
          <a:p>
            <a:endParaRPr lang="en-US" dirty="0"/>
          </a:p>
          <a:p>
            <a:r>
              <a:rPr lang="en-US" dirty="0"/>
              <a:t>Lastly – what excites you? Is there a task that keeps coming back to mind? Follow that thread. If you get the chance to love what you do – definitely do that!</a:t>
            </a:r>
            <a:endParaRPr lang="en-US" dirty="0">
              <a:cs typeface="Calibri"/>
            </a:endParaRPr>
          </a:p>
        </p:txBody>
      </p:sp>
      <p:sp>
        <p:nvSpPr>
          <p:cNvPr id="4" name="Slide Number Placeholder 3"/>
          <p:cNvSpPr>
            <a:spLocks noGrp="1"/>
          </p:cNvSpPr>
          <p:nvPr>
            <p:ph type="sldNum" sz="quarter" idx="5"/>
          </p:nvPr>
        </p:nvSpPr>
        <p:spPr/>
        <p:txBody>
          <a:bodyPr/>
          <a:lstStyle/>
          <a:p>
            <a:fld id="{07D111EE-B1CE-3F40-8B0E-AB6A92B85452}" type="slidenum">
              <a:rPr lang="en-US" smtClean="0"/>
              <a:t>12</a:t>
            </a:fld>
            <a:endParaRPr lang="en-US" dirty="0"/>
          </a:p>
        </p:txBody>
      </p:sp>
    </p:spTree>
    <p:extLst>
      <p:ext uri="{BB962C8B-B14F-4D97-AF65-F5344CB8AC3E}">
        <p14:creationId xmlns:p14="http://schemas.microsoft.com/office/powerpoint/2010/main" val="87587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a:t>
            </a:r>
          </a:p>
        </p:txBody>
      </p:sp>
      <p:sp>
        <p:nvSpPr>
          <p:cNvPr id="4" name="Slide Number Placeholder 3"/>
          <p:cNvSpPr>
            <a:spLocks noGrp="1"/>
          </p:cNvSpPr>
          <p:nvPr>
            <p:ph type="sldNum" sz="quarter" idx="5"/>
          </p:nvPr>
        </p:nvSpPr>
        <p:spPr/>
        <p:txBody>
          <a:bodyPr/>
          <a:lstStyle/>
          <a:p>
            <a:fld id="{07D111EE-B1CE-3F40-8B0E-AB6A92B85452}" type="slidenum">
              <a:rPr lang="en-US" smtClean="0"/>
              <a:t>13</a:t>
            </a:fld>
            <a:endParaRPr lang="en-US" dirty="0"/>
          </a:p>
        </p:txBody>
      </p:sp>
    </p:spTree>
    <p:extLst>
      <p:ext uri="{BB962C8B-B14F-4D97-AF65-F5344CB8AC3E}">
        <p14:creationId xmlns:p14="http://schemas.microsoft.com/office/powerpoint/2010/main" val="174100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links to web pages or </a:t>
            </a:r>
            <a:r>
              <a:rPr lang="en-US" dirty="0" err="1"/>
              <a:t>youtube</a:t>
            </a:r>
            <a:r>
              <a:rPr lang="en-US" dirty="0"/>
              <a:t> videos for more information on the topics we discussed today. The one at the bottom – LeeCockerell.com is the web page of a Disney exec who used to teach time management classes for cast members when he was a Parks VP. I took his class in the mid 90s and I still use those principles today.  Interestingly, I also worked with his son Dan and now both are retired from Disney and run their own consulting firm. It’s a Small World After All. See what I </a:t>
            </a:r>
            <a:r>
              <a:rPr lang="en-US"/>
              <a:t>did there? </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14</a:t>
            </a:fld>
            <a:endParaRPr lang="en-US" dirty="0"/>
          </a:p>
        </p:txBody>
      </p:sp>
    </p:spTree>
    <p:extLst>
      <p:ext uri="{BB962C8B-B14F-4D97-AF65-F5344CB8AC3E}">
        <p14:creationId xmlns:p14="http://schemas.microsoft.com/office/powerpoint/2010/main" val="129462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adding the description and objectives here not only to share what I’ll be talking about, but to give you the opportunity to decide – do I need this? Is this a good use of my time?  I hope that it is, but that decision isn’t mine – it’s yours. </a:t>
            </a:r>
          </a:p>
          <a:p>
            <a:endParaRPr lang="en-US" dirty="0"/>
          </a:p>
          <a:p>
            <a:r>
              <a:rPr lang="en-US" dirty="0"/>
              <a:t>[Read Description]</a:t>
            </a:r>
          </a:p>
          <a:p>
            <a:endParaRPr lang="en-US" dirty="0"/>
          </a:p>
          <a:p>
            <a:r>
              <a:rPr lang="en-US" dirty="0"/>
              <a:t>Still, we will cover some basics for organizing your day to get you started right, and some tools to help you make decisions when you just can’t or don’t want to do it all.  If you get nothing else from the next 45 minutes or so, I hope this one resonates – learn how to do less stuff!  Maximize the amount of work NOT DONE.  We’ll talk about how prioritizing can boost the value of your time and lastly, let’s take a look at see if we are staying busy for the wrong reasons.  Ready? Okay.</a:t>
            </a:r>
          </a:p>
        </p:txBody>
      </p:sp>
      <p:sp>
        <p:nvSpPr>
          <p:cNvPr id="4" name="Slide Number Placeholder 3"/>
          <p:cNvSpPr>
            <a:spLocks noGrp="1"/>
          </p:cNvSpPr>
          <p:nvPr>
            <p:ph type="sldNum" sz="quarter" idx="5"/>
          </p:nvPr>
        </p:nvSpPr>
        <p:spPr/>
        <p:txBody>
          <a:bodyPr/>
          <a:lstStyle/>
          <a:p>
            <a:fld id="{07D111EE-B1CE-3F40-8B0E-AB6A92B85452}" type="slidenum">
              <a:rPr lang="en-US" smtClean="0"/>
              <a:t>2</a:t>
            </a:fld>
            <a:endParaRPr lang="en-US" dirty="0"/>
          </a:p>
        </p:txBody>
      </p:sp>
    </p:spTree>
    <p:extLst>
      <p:ext uri="{BB962C8B-B14F-4D97-AF65-F5344CB8AC3E}">
        <p14:creationId xmlns:p14="http://schemas.microsoft.com/office/powerpoint/2010/main" val="291290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learned early in my career to hold time each morning to read email, look at my schedule, and make decisions about my day. Also – coffee time is a psychological necessity. For everyone.</a:t>
            </a:r>
          </a:p>
          <a:p>
            <a:endParaRPr lang="en-US" dirty="0"/>
          </a:p>
          <a:p>
            <a:r>
              <a:rPr lang="en-US" dirty="0"/>
              <a:t>If you have tasks to complete that day, make sure you are holding time to work on them. Assign it to yourself at a specific time on your calendar. I guarantee it is just as important, maybe more so, than the meetings you have mapped out on Outlook.</a:t>
            </a:r>
            <a:endParaRPr lang="en-US" dirty="0">
              <a:cs typeface="Calibri" panose="020F0502020204030204"/>
            </a:endParaRPr>
          </a:p>
          <a:p>
            <a:endParaRPr lang="en-US" dirty="0"/>
          </a:p>
          <a:p>
            <a:r>
              <a:rPr lang="en-US" dirty="0"/>
              <a:t>Make sure that reserved time includes space to think. This doesn’t mean that you are blocking time to sit and do nothing – it might just mean that you do an early review and then do other things before you jump in to work on a problem to solve. Schedule your day to allow that.</a:t>
            </a:r>
          </a:p>
          <a:p>
            <a:endParaRPr lang="en-US" dirty="0"/>
          </a:p>
          <a:p>
            <a:r>
              <a:rPr lang="en-US" dirty="0"/>
              <a:t>I used to tell my writing students that their subconscious will help them create if they give themselves time to allow the questions to bubble in the background. This is the secret. Adam Grant has a TED talk on habits of original thinkers (I’ve added the link to the resources slide at the end of the slide deck) where he talks about the role of procrastination in the creation of breakthrough thinking. He did a study and it showed that people who jumped in right away and people who waited until the very last minute to start were </a:t>
            </a:r>
            <a:r>
              <a:rPr lang="en-US" b="1" dirty="0"/>
              <a:t>less creative </a:t>
            </a:r>
            <a:r>
              <a:rPr lang="en-US" dirty="0"/>
              <a:t>than the group who reviewed the task then did something else for awhile and came back to it later.  This isn't about needing the pressure of a looming deadline, it's about giving your brain time to work on the problem while you walk the dog or fold laundry or drive the kids to school.  Try it – it works!</a:t>
            </a:r>
            <a:endParaRPr lang="en-US" dirty="0">
              <a:cs typeface="Calibri" panose="020F0502020204030204"/>
            </a:endParaRPr>
          </a:p>
          <a:p>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3</a:t>
            </a:fld>
            <a:endParaRPr lang="en-US" dirty="0"/>
          </a:p>
        </p:txBody>
      </p:sp>
    </p:spTree>
    <p:extLst>
      <p:ext uri="{BB962C8B-B14F-4D97-AF65-F5344CB8AC3E}">
        <p14:creationId xmlns:p14="http://schemas.microsoft.com/office/powerpoint/2010/main" val="228776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factors that determine what tasks we do – are they URGENT – meaning do they require your attention RIGHT NOW with immediate consequences, and are they IMPORTANT, meaning do they help you achieve long-term goals. Because Important tasks might not have a clear deadline, and the consequences might not appear right away, it’s easy to tell yourself that you’ll “do it later.” Sometimes, though – </a:t>
            </a:r>
            <a:r>
              <a:rPr lang="en-US" i="1" dirty="0"/>
              <a:t>later</a:t>
            </a:r>
            <a:r>
              <a:rPr lang="en-US" dirty="0"/>
              <a:t> becomes </a:t>
            </a:r>
            <a:r>
              <a:rPr lang="en-US" i="1" dirty="0"/>
              <a:t>never</a:t>
            </a:r>
            <a:r>
              <a:rPr lang="en-US" dirty="0"/>
              <a:t>.</a:t>
            </a:r>
          </a:p>
          <a:p>
            <a:endParaRPr lang="en-US" dirty="0"/>
          </a:p>
          <a:p>
            <a:r>
              <a:rPr lang="en-US" dirty="0"/>
              <a:t>So let’s go through the exercise.  First make a list of tasks. Or pull out that list I know you already have tucked away somewhere, maybe on a sticky note. </a:t>
            </a:r>
          </a:p>
          <a:p>
            <a:endParaRPr lang="en-US" dirty="0"/>
          </a:p>
          <a:p>
            <a:r>
              <a:rPr lang="en-US" dirty="0"/>
              <a:t>Then assign them to a quadrant on this matrix. </a:t>
            </a:r>
          </a:p>
          <a:p>
            <a:endParaRPr lang="en-US" dirty="0"/>
          </a:p>
          <a:p>
            <a:r>
              <a:rPr lang="en-US" dirty="0"/>
              <a:t>Items that are </a:t>
            </a:r>
            <a:r>
              <a:rPr lang="en-US" b="1" dirty="0"/>
              <a:t>Important and urgent</a:t>
            </a:r>
            <a:r>
              <a:rPr lang="en-US" dirty="0"/>
              <a:t>: (project deadlines, medical emergencies, problems) </a:t>
            </a:r>
            <a:r>
              <a:rPr lang="en-US" b="1" dirty="0"/>
              <a:t>Do them now</a:t>
            </a:r>
          </a:p>
          <a:p>
            <a:endParaRPr lang="en-US" dirty="0"/>
          </a:p>
          <a:p>
            <a:r>
              <a:rPr lang="en-US" dirty="0"/>
              <a:t>Items that are </a:t>
            </a:r>
            <a:r>
              <a:rPr lang="en-US" b="1" dirty="0"/>
              <a:t>important but not urgent </a:t>
            </a:r>
            <a:r>
              <a:rPr lang="en-US" dirty="0"/>
              <a:t>– (health, relationships) make a </a:t>
            </a:r>
            <a:r>
              <a:rPr lang="en-US" b="1" dirty="0"/>
              <a:t>schedule to do them as soon as possible.</a:t>
            </a:r>
          </a:p>
          <a:p>
            <a:endParaRPr lang="en-US" b="1" dirty="0"/>
          </a:p>
          <a:p>
            <a:r>
              <a:rPr lang="en-US" dirty="0"/>
              <a:t>Items that are </a:t>
            </a:r>
            <a:r>
              <a:rPr lang="en-US" b="1" dirty="0"/>
              <a:t>urgent but not important </a:t>
            </a:r>
            <a:r>
              <a:rPr lang="en-US" dirty="0"/>
              <a:t>(text messages, random phone calls, unimportant emails and other things that are probably important to someone else) </a:t>
            </a:r>
            <a:r>
              <a:rPr lang="en-US" b="1" dirty="0"/>
              <a:t>reschedule or delegate</a:t>
            </a:r>
          </a:p>
          <a:p>
            <a:endParaRPr lang="en-US" b="1" dirty="0"/>
          </a:p>
          <a:p>
            <a:r>
              <a:rPr lang="en-US" b="0" dirty="0"/>
              <a:t>Lastly, the items </a:t>
            </a:r>
            <a:r>
              <a:rPr lang="en-US" b="1" dirty="0"/>
              <a:t>not</a:t>
            </a:r>
            <a:r>
              <a:rPr lang="en-US" b="0" dirty="0"/>
              <a:t> </a:t>
            </a:r>
            <a:r>
              <a:rPr lang="en-US" b="1" dirty="0"/>
              <a:t>important and not urgent – </a:t>
            </a:r>
            <a:r>
              <a:rPr lang="en-US" b="0" dirty="0"/>
              <a:t>like watching TV or checking Facebook, do later or avoid completely</a:t>
            </a:r>
          </a:p>
          <a:p>
            <a:endParaRPr lang="en-US" b="0" dirty="0"/>
          </a:p>
          <a:p>
            <a:r>
              <a:rPr lang="en-US" dirty="0">
                <a:cs typeface="Calibri"/>
              </a:rPr>
              <a:t>Here is the benefit of this exercise – those items that you determine are important, but not urgent </a:t>
            </a:r>
            <a:r>
              <a:rPr lang="en-US" b="1" dirty="0">
                <a:cs typeface="Calibri"/>
              </a:rPr>
              <a:t>MUST GET SCHEDULED. Put them on your calendar. </a:t>
            </a:r>
            <a:r>
              <a:rPr lang="en-US" dirty="0">
                <a:cs typeface="Calibri"/>
              </a:rPr>
              <a:t>Maybe you are thinking to yourself – hey, my important list is about spending time with my boo or my kids – not stuff I would put on my calendar like a meeting. PUT IT ON YOUR CALENDAR.  Schedule date night. Schedule Saturday movie matinee with the kids, schedule weekend gossip brunch with your girls. These things are important and should not fall victim to falling through the cracks in the middle of all the urgent stuff coming at you.  Also, having something fun or nurturing or exciting on your calendar can serve as a mental life preserver – a thing to look forward to, to anticipate. Your reward for focusing on the other stuff that has to get done until then.</a:t>
            </a:r>
            <a:endParaRPr lang="en-US" b="1" dirty="0"/>
          </a:p>
        </p:txBody>
      </p:sp>
      <p:sp>
        <p:nvSpPr>
          <p:cNvPr id="4" name="Slide Number Placeholder 3"/>
          <p:cNvSpPr>
            <a:spLocks noGrp="1"/>
          </p:cNvSpPr>
          <p:nvPr>
            <p:ph type="sldNum" sz="quarter" idx="5"/>
          </p:nvPr>
        </p:nvSpPr>
        <p:spPr/>
        <p:txBody>
          <a:bodyPr/>
          <a:lstStyle/>
          <a:p>
            <a:fld id="{07D111EE-B1CE-3F40-8B0E-AB6A92B85452}" type="slidenum">
              <a:rPr lang="en-US" smtClean="0"/>
              <a:t>4</a:t>
            </a:fld>
            <a:endParaRPr lang="en-US" dirty="0"/>
          </a:p>
        </p:txBody>
      </p:sp>
    </p:spTree>
    <p:extLst>
      <p:ext uri="{BB962C8B-B14F-4D97-AF65-F5344CB8AC3E}">
        <p14:creationId xmlns:p14="http://schemas.microsoft.com/office/powerpoint/2010/main" val="307807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This is not about making time for the gym. Although if that is important to you, definitely put it on your schedule. This is something else. </a:t>
            </a:r>
          </a:p>
          <a:p>
            <a:endParaRPr lang="en-US" dirty="0">
              <a:cs typeface="Calibri" panose="020F0502020204030204"/>
            </a:endParaRPr>
          </a:p>
          <a:p>
            <a:r>
              <a:rPr lang="en-US" dirty="0">
                <a:cs typeface="Calibri" panose="020F0502020204030204"/>
              </a:rPr>
              <a:t>Maximize the amount of work NOT DONE.  Jeez, did you just say that in front of your boss?  Yup. This is where I double down by saying that you should all also maximize the work not done by your teams too. </a:t>
            </a:r>
          </a:p>
          <a:p>
            <a:endParaRPr lang="en-US" dirty="0">
              <a:cs typeface="Calibri" panose="020F0502020204030204"/>
            </a:endParaRPr>
          </a:p>
          <a:p>
            <a:r>
              <a:rPr lang="en-US" dirty="0">
                <a:cs typeface="Calibri" panose="020F0502020204030204"/>
              </a:rPr>
              <a:t>Clear the nonsense. Make things convenient to knock out when you can. Build in efficiencies. Reward productivity, not "busyness" - more on that in a minute. I'll give you an example. I worked with a group who had to review applications for a high profile scholarship tied to the mission of the university and program we supported. This was for a full scholarship for a graduate program, so many people applied. The applications were divided and distributed across the team. There were hundreds of them. They had to be ruled in or out on basic qualifications, and if in, reviewed by a second person, then passed on to a smaller panel of decision makers as recommendations. Imagine – lists of application essays that team members had to read and then send to someone else to read, then send to someone else.   Ugh. </a:t>
            </a:r>
          </a:p>
          <a:p>
            <a:endParaRPr lang="en-US" dirty="0">
              <a:cs typeface="Calibri" panose="020F0502020204030204"/>
            </a:endParaRPr>
          </a:p>
          <a:p>
            <a:r>
              <a:rPr lang="en-US" dirty="0">
                <a:cs typeface="Calibri" panose="020F0502020204030204"/>
              </a:rPr>
              <a:t>But what if we could get rid of some of those cumbersome steps? What if we </a:t>
            </a:r>
            <a:r>
              <a:rPr lang="en-US" b="1" dirty="0">
                <a:cs typeface="Calibri" panose="020F0502020204030204"/>
              </a:rPr>
              <a:t>scheduled a working session </a:t>
            </a:r>
            <a:r>
              <a:rPr lang="en-US" dirty="0">
                <a:cs typeface="Calibri" panose="020F0502020204030204"/>
              </a:rPr>
              <a:t>in a conference room, where qualified applicant could immediately be shared with a college and ruled in or out with no emails or lists?  What if we blocked some time, ordered some pizza and knocked it out all together? </a:t>
            </a:r>
            <a:r>
              <a:rPr lang="en-US" b="1" dirty="0">
                <a:cs typeface="Calibri" panose="020F0502020204030204"/>
              </a:rPr>
              <a:t>Not a meeting</a:t>
            </a:r>
            <a:r>
              <a:rPr lang="en-US" dirty="0">
                <a:cs typeface="Calibri" panose="020F0502020204030204"/>
              </a:rPr>
              <a:t>, just a space free of distractions to read, categorize, collaborate, and make decisions – together. What used to take weeks and weeks of drudgery could get done in a day.</a:t>
            </a:r>
          </a:p>
        </p:txBody>
      </p:sp>
      <p:sp>
        <p:nvSpPr>
          <p:cNvPr id="4" name="Slide Number Placeholder 3"/>
          <p:cNvSpPr>
            <a:spLocks noGrp="1"/>
          </p:cNvSpPr>
          <p:nvPr>
            <p:ph type="sldNum" sz="quarter" idx="5"/>
          </p:nvPr>
        </p:nvSpPr>
        <p:spPr/>
        <p:txBody>
          <a:bodyPr/>
          <a:lstStyle/>
          <a:p>
            <a:fld id="{07D111EE-B1CE-3F40-8B0E-AB6A92B85452}" type="slidenum">
              <a:rPr lang="en-US" smtClean="0"/>
              <a:t>5</a:t>
            </a:fld>
            <a:endParaRPr lang="en-US" dirty="0"/>
          </a:p>
        </p:txBody>
      </p:sp>
    </p:spTree>
    <p:extLst>
      <p:ext uri="{BB962C8B-B14F-4D97-AF65-F5344CB8AC3E}">
        <p14:creationId xmlns:p14="http://schemas.microsoft.com/office/powerpoint/2010/main" val="405299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probably know the Pareto Principle as the 80/20 rule. I took these examples from an article on betterexplained.com, but I think it really shows how this can apply to making smart decisions about your time.  Let's look at these -</a:t>
            </a:r>
            <a:endParaRPr lang="en-US" dirty="0">
              <a:cs typeface="Calibri" panose="020F0502020204030204"/>
            </a:endParaRPr>
          </a:p>
          <a:p>
            <a:endParaRPr lang="en-US" dirty="0">
              <a:cs typeface="Calibri" panose="020F0502020204030204"/>
            </a:endParaRPr>
          </a:p>
          <a:p>
            <a:r>
              <a:rPr lang="en-US" dirty="0">
                <a:cs typeface="Calibri" panose="020F0502020204030204"/>
              </a:rPr>
              <a:t>My advice – KEEP THE LIST!  You might come back to it, but definitely decide on a direction and work it through.</a:t>
            </a:r>
          </a:p>
          <a:p>
            <a:endParaRPr lang="en-US" dirty="0">
              <a:cs typeface="Calibri" panose="020F0502020204030204"/>
            </a:endParaRPr>
          </a:p>
          <a:p>
            <a:r>
              <a:rPr lang="en-US" dirty="0">
                <a:cs typeface="Calibri" panose="020F0502020204030204"/>
              </a:rPr>
              <a:t>For the second suggestion – how many of you have had a plan about what could be done and then you share it and the others make that </a:t>
            </a:r>
            <a:r>
              <a:rPr lang="en-US" dirty="0" err="1">
                <a:cs typeface="Calibri" panose="020F0502020204030204"/>
              </a:rPr>
              <a:t>Ummmm</a:t>
            </a:r>
            <a:r>
              <a:rPr lang="en-US" dirty="0">
                <a:cs typeface="Calibri" panose="020F0502020204030204"/>
              </a:rPr>
              <a:t> face. Also, I think it's in the PM DNA to have backup ideas for basically everything. If you've spent all your time on one idea, you will have a harder time modifying or scrapping it if it doesn't meet the needs or appeal to your client or your spouse.   One of my favorite expressions is </a:t>
            </a:r>
            <a:r>
              <a:rPr lang="en-US" b="1" dirty="0">
                <a:cs typeface="Calibri" panose="020F0502020204030204"/>
              </a:rPr>
              <a:t>"Don't hold on to a mistake just because you spent so much time making it." </a:t>
            </a:r>
            <a:endParaRPr lang="en-US" b="1" dirty="0"/>
          </a:p>
          <a:p>
            <a:endParaRPr lang="en-US" dirty="0">
              <a:cs typeface="Calibri" panose="020F0502020204030204"/>
            </a:endParaRPr>
          </a:p>
          <a:p>
            <a:r>
              <a:rPr lang="en-US" dirty="0">
                <a:cs typeface="Calibri" panose="020F0502020204030204"/>
              </a:rPr>
              <a:t>The last one has the best of both worlds – you have a good article and a good backup article.  Should you need to go back to the well, you've at least skimmed them so you won't flounder too much.</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D111EE-B1CE-3F40-8B0E-AB6A92B85452}" type="slidenum">
              <a:rPr lang="en-US" smtClean="0"/>
              <a:t>6</a:t>
            </a:fld>
            <a:endParaRPr lang="en-US" dirty="0"/>
          </a:p>
        </p:txBody>
      </p:sp>
    </p:spTree>
    <p:extLst>
      <p:ext uri="{BB962C8B-B14F-4D97-AF65-F5344CB8AC3E}">
        <p14:creationId xmlns:p14="http://schemas.microsoft.com/office/powerpoint/2010/main" val="363088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still have to finish the work. Details matter for sure, but figure out your direction before you go making road trip mix tapes. That's a throwback for my peeps out there. Those of you born after 1990 can google the struggle of the cassette mixtape. And what a cassette is.</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7</a:t>
            </a:fld>
            <a:endParaRPr lang="en-US" dirty="0"/>
          </a:p>
        </p:txBody>
      </p:sp>
    </p:spTree>
    <p:extLst>
      <p:ext uri="{BB962C8B-B14F-4D97-AF65-F5344CB8AC3E}">
        <p14:creationId xmlns:p14="http://schemas.microsoft.com/office/powerpoint/2010/main" val="128117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Are you constantly busy?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Individuals who are busy by choice may feel </a:t>
            </a:r>
            <a:r>
              <a:rPr lang="en-US" sz="1200" b="1" i="0" kern="1200" dirty="0">
                <a:solidFill>
                  <a:schemeClr val="tx1"/>
                </a:solidFill>
                <a:effectLst/>
                <a:latin typeface="+mn-lt"/>
                <a:ea typeface="+mn-ea"/>
                <a:cs typeface="+mn-cs"/>
              </a:rPr>
              <a:t>needed, in demand, and important</a:t>
            </a:r>
            <a:r>
              <a:rPr lang="en-US" sz="1200" b="0" i="0" kern="1200" dirty="0">
                <a:solidFill>
                  <a:schemeClr val="tx1"/>
                </a:solidFill>
                <a:effectLst/>
                <a:latin typeface="+mn-lt"/>
                <a:ea typeface="+mn-ea"/>
                <a:cs typeface="+mn-cs"/>
              </a:rPr>
              <a:t>, thus elevating their feelings of self-worth.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you're super busy, you are unable to focus on what might be bothering you or causing you discomfort beneath the surface. I’ve gotten busy to keep my mind off things for sure. “Bury yourself in work” becomes a strategy if the downtime is difficult or painful. It can become a place to hide. How many of you “stress clean?”  Or work ahead to “get on top of things.”  Or do a little extra research that no one asked for just in case it comes in handy?  DO you like being the member of the team that gets stuff done? That always steps up?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Being busy and being productive can often be confused with one another. If you are busy, you may have a lot on your plate, but this doesn't necessarily mean you are productive, or using your time efficiently. Being productive means being able to complete a task or get something done. You do not need to be busy in order to be productive.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Being busy has to do with how you spend your time, where productivity has more to do with what you accomplish.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your work-life balance is thrown off, you may experience </a:t>
            </a:r>
            <a:r>
              <a:rPr lang="en-US" sz="1200" b="0" i="0" u="sng" kern="1200" dirty="0">
                <a:solidFill>
                  <a:schemeClr val="tx1"/>
                </a:solidFill>
                <a:effectLst/>
                <a:latin typeface="+mn-lt"/>
                <a:ea typeface="+mn-ea"/>
                <a:cs typeface="+mn-cs"/>
                <a:hlinkClick r:id="rId3"/>
              </a:rPr>
              <a:t>burnout</a:t>
            </a:r>
            <a:r>
              <a:rPr lang="en-US" sz="1200" b="0" i="0" kern="1200" dirty="0">
                <a:solidFill>
                  <a:schemeClr val="tx1"/>
                </a:solidFill>
                <a:effectLst/>
                <a:latin typeface="+mn-lt"/>
                <a:ea typeface="+mn-ea"/>
                <a:cs typeface="+mn-cs"/>
              </a:rPr>
              <a:t>, feeling overworked, exhausted, and disconnected from your social and/or family life. Poor work-life balance may also lead to </a:t>
            </a:r>
            <a:r>
              <a:rPr lang="en-US" sz="1200" b="0" i="0" u="sng" kern="1200" dirty="0">
                <a:solidFill>
                  <a:schemeClr val="tx1"/>
                </a:solidFill>
                <a:effectLst/>
                <a:latin typeface="+mn-lt"/>
                <a:ea typeface="+mn-ea"/>
                <a:cs typeface="+mn-cs"/>
                <a:hlinkClick r:id="rId4"/>
              </a:rPr>
              <a:t>chronic stress</a:t>
            </a:r>
            <a:r>
              <a:rPr lang="en-US" sz="1200" b="0" i="0" kern="1200" dirty="0">
                <a:solidFill>
                  <a:schemeClr val="tx1"/>
                </a:solidFill>
                <a:effectLst/>
                <a:latin typeface="+mn-lt"/>
                <a:ea typeface="+mn-ea"/>
                <a:cs typeface="+mn-cs"/>
              </a:rPr>
              <a:t>, which can impact your mental health as well as your physical health.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are unable to complete tasks or uphold the many obligations you have dedicated yourself to, you may end up feeling guilty, or as if you've let yourself of others down. If you derive self-worth through being productive and completing tasks, feeling as if you're falling short can impact your perception of yourself.</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Being overly busy and exhausted may lead to an increase in stress and/or decreased self-esteem. This may trigger more serious mental health disorders including anxiety disorders, </a:t>
            </a:r>
            <a:r>
              <a:rPr lang="en-US" sz="1200" b="0" i="0" u="sng" kern="1200" dirty="0">
                <a:solidFill>
                  <a:schemeClr val="tx1"/>
                </a:solidFill>
                <a:effectLst/>
                <a:latin typeface="+mn-lt"/>
                <a:ea typeface="+mn-ea"/>
                <a:cs typeface="+mn-cs"/>
                <a:hlinkClick r:id="rId5"/>
              </a:rPr>
              <a:t>depression</a:t>
            </a:r>
            <a:r>
              <a:rPr lang="en-US" sz="1200" b="0" i="0" kern="1200" dirty="0">
                <a:solidFill>
                  <a:schemeClr val="tx1"/>
                </a:solidFill>
                <a:effectLst/>
                <a:latin typeface="+mn-lt"/>
                <a:ea typeface="+mn-ea"/>
                <a:cs typeface="+mn-cs"/>
              </a:rPr>
              <a:t>,</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07D111EE-B1CE-3F40-8B0E-AB6A92B85452}" type="slidenum">
              <a:rPr lang="en-US" smtClean="0"/>
              <a:t>8</a:t>
            </a:fld>
            <a:endParaRPr lang="en-US" dirty="0"/>
          </a:p>
        </p:txBody>
      </p:sp>
    </p:spTree>
    <p:extLst>
      <p:ext uri="{BB962C8B-B14F-4D97-AF65-F5344CB8AC3E}">
        <p14:creationId xmlns:p14="http://schemas.microsoft.com/office/powerpoint/2010/main" val="425774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tips can be found at verywellmind.com  I’ll post links at the end so you can go back and take a look. I think the takeaway here is to evaluate what your perceptions of “important” are when it comes to prioritizing your day. Also, think about how you can break up your work. For example, I usually check messages or make lists very, very early in the morning, still in my pajamas, then go get coffee or more coffee, or breakfast, then come back to my office to jump back in again. My "eight hours" are not always in a row.  But that time in the middle still has me thinking about how to strategize my day.</a:t>
            </a:r>
          </a:p>
        </p:txBody>
      </p:sp>
      <p:sp>
        <p:nvSpPr>
          <p:cNvPr id="4" name="Slide Number Placeholder 3"/>
          <p:cNvSpPr>
            <a:spLocks noGrp="1"/>
          </p:cNvSpPr>
          <p:nvPr>
            <p:ph type="sldNum" sz="quarter" idx="5"/>
          </p:nvPr>
        </p:nvSpPr>
        <p:spPr/>
        <p:txBody>
          <a:bodyPr/>
          <a:lstStyle/>
          <a:p>
            <a:fld id="{07D111EE-B1CE-3F40-8B0E-AB6A92B85452}" type="slidenum">
              <a:rPr lang="en-US" smtClean="0"/>
              <a:t>9</a:t>
            </a:fld>
            <a:endParaRPr lang="en-US" dirty="0"/>
          </a:p>
        </p:txBody>
      </p:sp>
    </p:spTree>
    <p:extLst>
      <p:ext uri="{BB962C8B-B14F-4D97-AF65-F5344CB8AC3E}">
        <p14:creationId xmlns:p14="http://schemas.microsoft.com/office/powerpoint/2010/main" val="412317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93761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61907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54772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727134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71628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51865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752997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810005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02024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6728" y="0"/>
            <a:ext cx="7185275" cy="6858000"/>
          </a:xfrm>
          <a:prstGeom prst="rect">
            <a:avLst/>
          </a:prstGeom>
        </p:spPr>
      </p:pic>
      <p:sp>
        <p:nvSpPr>
          <p:cNvPr id="2" name="Title 1"/>
          <p:cNvSpPr>
            <a:spLocks noGrp="1"/>
          </p:cNvSpPr>
          <p:nvPr>
            <p:ph type="ctrTitle" hasCustomPrompt="1"/>
          </p:nvPr>
        </p:nvSpPr>
        <p:spPr>
          <a:xfrm>
            <a:off x="965344" y="1351128"/>
            <a:ext cx="4567608" cy="3069570"/>
          </a:xfrm>
        </p:spPr>
        <p:txBody>
          <a:bodyPr anchor="b">
            <a:normAutofit/>
          </a:bodyPr>
          <a:lstStyle>
            <a:lvl1pPr algn="l">
              <a:lnSpc>
                <a:spcPct val="90000"/>
              </a:lnSpc>
              <a:defRPr sz="5400" spc="-51" baseline="0">
                <a:solidFill>
                  <a:schemeClr val="bg1"/>
                </a:solidFill>
                <a:latin typeface="Oswald" panose="02000503000000000000" pitchFamily="2" charset="0"/>
              </a:defRPr>
            </a:lvl1pPr>
          </a:lstStyle>
          <a:p>
            <a:r>
              <a:rPr lang="en-US" dirty="0"/>
              <a:t>Document Title</a:t>
            </a:r>
          </a:p>
        </p:txBody>
      </p:sp>
      <p:sp>
        <p:nvSpPr>
          <p:cNvPr id="3" name="Subtitle 2"/>
          <p:cNvSpPr>
            <a:spLocks noGrp="1"/>
          </p:cNvSpPr>
          <p:nvPr>
            <p:ph type="subTitle" idx="1" hasCustomPrompt="1"/>
          </p:nvPr>
        </p:nvSpPr>
        <p:spPr>
          <a:xfrm>
            <a:off x="968115" y="4429842"/>
            <a:ext cx="4567608" cy="1143000"/>
          </a:xfrm>
        </p:spPr>
        <p:txBody>
          <a:bodyPr lIns="91440" rIns="91440">
            <a:normAutofit/>
          </a:bodyPr>
          <a:lstStyle>
            <a:lvl1pPr marL="0" indent="0" algn="l">
              <a:buNone/>
              <a:defRPr sz="1600" cap="all" spc="200" baseline="0">
                <a:solidFill>
                  <a:schemeClr val="bg1"/>
                </a:solidFill>
                <a:latin typeface="Lato" panose="020F0502020204030203" pitchFamily="34" charset="0"/>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dirty="0"/>
              <a:t>Subtitle or Date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3981" y="5522435"/>
            <a:ext cx="2304711" cy="924584"/>
          </a:xfrm>
          <a:prstGeom prst="rect">
            <a:avLst/>
          </a:prstGeom>
        </p:spPr>
      </p:pic>
      <p:sp>
        <p:nvSpPr>
          <p:cNvPr id="4" name="TextBox 3"/>
          <p:cNvSpPr txBox="1"/>
          <p:nvPr userDrawn="1"/>
        </p:nvSpPr>
        <p:spPr>
          <a:xfrm>
            <a:off x="9424122" y="6447019"/>
            <a:ext cx="1971675" cy="230832"/>
          </a:xfrm>
          <a:prstGeom prst="rect">
            <a:avLst/>
          </a:prstGeom>
          <a:noFill/>
        </p:spPr>
        <p:txBody>
          <a:bodyPr wrap="square" rtlCol="0">
            <a:spAutoFit/>
          </a:bodyPr>
          <a:lstStyle/>
          <a:p>
            <a:pPr algn="r"/>
            <a:r>
              <a:rPr lang="en-US" sz="900" dirty="0">
                <a:latin typeface="Lato" panose="020F0502020204030203" pitchFamily="34" charset="0"/>
              </a:rPr>
              <a:t>Edwards Internal Use Only</a:t>
            </a:r>
          </a:p>
        </p:txBody>
      </p:sp>
    </p:spTree>
    <p:extLst>
      <p:ext uri="{BB962C8B-B14F-4D97-AF65-F5344CB8AC3E}">
        <p14:creationId xmlns:p14="http://schemas.microsoft.com/office/powerpoint/2010/main" val="3556197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ransition - Light Green">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1078346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ransition - Blue">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22332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363077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ransition - Pink ">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40857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ransition - Light Grey ">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131415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ransition - Gold">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2836479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ransition - Mid Blue">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1833608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ransition - Green">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4264211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ransition - Grey">
    <p:spTree>
      <p:nvGrpSpPr>
        <p:cNvPr id="1" name=""/>
        <p:cNvGrpSpPr/>
        <p:nvPr/>
      </p:nvGrpSpPr>
      <p:grpSpPr>
        <a:xfrm>
          <a:off x="0" y="0"/>
          <a:ext cx="0" cy="0"/>
          <a:chOff x="0" y="0"/>
          <a:chExt cx="0" cy="0"/>
        </a:xfrm>
      </p:grpSpPr>
      <p:sp>
        <p:nvSpPr>
          <p:cNvPr id="9" name="Rectangle 8"/>
          <p:cNvSpPr/>
          <p:nvPr userDrawn="1"/>
        </p:nvSpPr>
        <p:spPr>
          <a:xfrm>
            <a:off x="333016" y="253124"/>
            <a:ext cx="11858984" cy="6351752"/>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6305773" y="2658140"/>
            <a:ext cx="4704243" cy="1472608"/>
          </a:xfrm>
        </p:spPr>
        <p:txBody>
          <a:bodyPr lIns="0" anchor="t">
            <a:normAutofit/>
          </a:bodyPr>
          <a:lstStyle>
            <a:lvl1pPr algn="ctr">
              <a:defRPr sz="3600"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GOES HERE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535771" cy="6876789"/>
          </a:xfrm>
          <a:prstGeom prst="rect">
            <a:avLst/>
          </a:prstGeom>
        </p:spPr>
      </p:pic>
    </p:spTree>
    <p:extLst>
      <p:ext uri="{BB962C8B-B14F-4D97-AF65-F5344CB8AC3E}">
        <p14:creationId xmlns:p14="http://schemas.microsoft.com/office/powerpoint/2010/main" val="207705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head -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7" y="0"/>
            <a:ext cx="12154786" cy="6858000"/>
          </a:xfrm>
          <a:prstGeom prst="rect">
            <a:avLst/>
          </a:prstGeom>
        </p:spPr>
      </p:pic>
      <p:sp>
        <p:nvSpPr>
          <p:cNvPr id="5" name="Rectangle 4"/>
          <p:cNvSpPr/>
          <p:nvPr userDrawn="1"/>
        </p:nvSpPr>
        <p:spPr>
          <a:xfrm>
            <a:off x="2477039" y="2759302"/>
            <a:ext cx="7237927" cy="1339403"/>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0" hasCustomPrompt="1"/>
          </p:nvPr>
        </p:nvSpPr>
        <p:spPr>
          <a:xfrm>
            <a:off x="2837659" y="3003550"/>
            <a:ext cx="6516687" cy="850900"/>
          </a:xfrm>
        </p:spPr>
        <p:txBody>
          <a:bodyPr anchor="ctr">
            <a:normAutofit/>
          </a:bodyPr>
          <a:lstStyle>
            <a:lvl1pPr marL="0" indent="0" algn="ctr">
              <a:buNone/>
              <a:defRPr sz="2800" b="1" cap="all" baseline="0">
                <a:solidFill>
                  <a:schemeClr val="bg1"/>
                </a:solidFill>
              </a:defRPr>
            </a:lvl1pPr>
          </a:lstStyle>
          <a:p>
            <a:pPr lvl="0"/>
            <a:r>
              <a:rPr lang="en-US" dirty="0"/>
              <a:t>TITLE GOES HERE</a:t>
            </a:r>
          </a:p>
        </p:txBody>
      </p:sp>
      <p:sp>
        <p:nvSpPr>
          <p:cNvPr id="6" name="Rectangle 5"/>
          <p:cNvSpPr/>
          <p:nvPr userDrawn="1"/>
        </p:nvSpPr>
        <p:spPr>
          <a:xfrm>
            <a:off x="2477039" y="2605452"/>
            <a:ext cx="7237927" cy="91851"/>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74023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 -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7" y="0"/>
            <a:ext cx="12154786" cy="6858000"/>
          </a:xfrm>
          <a:prstGeom prst="rect">
            <a:avLst/>
          </a:prstGeom>
        </p:spPr>
      </p:pic>
      <p:sp>
        <p:nvSpPr>
          <p:cNvPr id="5" name="Rectangle 4"/>
          <p:cNvSpPr/>
          <p:nvPr userDrawn="1"/>
        </p:nvSpPr>
        <p:spPr>
          <a:xfrm>
            <a:off x="2477039" y="2759302"/>
            <a:ext cx="7237927" cy="1339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0" hasCustomPrompt="1"/>
          </p:nvPr>
        </p:nvSpPr>
        <p:spPr>
          <a:xfrm>
            <a:off x="2837659" y="3003550"/>
            <a:ext cx="6516687" cy="850900"/>
          </a:xfrm>
        </p:spPr>
        <p:txBody>
          <a:bodyPr anchor="ctr">
            <a:normAutofit/>
          </a:bodyPr>
          <a:lstStyle>
            <a:lvl1pPr marL="0" indent="0" algn="ctr">
              <a:buNone/>
              <a:defRPr sz="2800" b="1" cap="all" baseline="0">
                <a:solidFill>
                  <a:schemeClr val="bg1"/>
                </a:solidFill>
              </a:defRPr>
            </a:lvl1pPr>
          </a:lstStyle>
          <a:p>
            <a:pPr lvl="0"/>
            <a:r>
              <a:rPr lang="en-US" dirty="0"/>
              <a:t>TITLE GOES HERE</a:t>
            </a:r>
          </a:p>
        </p:txBody>
      </p:sp>
      <p:sp>
        <p:nvSpPr>
          <p:cNvPr id="6" name="Rectangle 5"/>
          <p:cNvSpPr/>
          <p:nvPr userDrawn="1"/>
        </p:nvSpPr>
        <p:spPr>
          <a:xfrm>
            <a:off x="2477039" y="2605452"/>
            <a:ext cx="7237927" cy="91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21127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head - Gol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7" y="0"/>
            <a:ext cx="12154786" cy="6858000"/>
          </a:xfrm>
          <a:prstGeom prst="rect">
            <a:avLst/>
          </a:prstGeom>
        </p:spPr>
      </p:pic>
      <p:sp>
        <p:nvSpPr>
          <p:cNvPr id="5" name="Rectangle 4"/>
          <p:cNvSpPr/>
          <p:nvPr userDrawn="1"/>
        </p:nvSpPr>
        <p:spPr>
          <a:xfrm>
            <a:off x="2477039" y="2759302"/>
            <a:ext cx="7237927" cy="13394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0" hasCustomPrompt="1"/>
          </p:nvPr>
        </p:nvSpPr>
        <p:spPr>
          <a:xfrm>
            <a:off x="2837659" y="3003550"/>
            <a:ext cx="6516687" cy="850900"/>
          </a:xfrm>
        </p:spPr>
        <p:txBody>
          <a:bodyPr anchor="ctr">
            <a:normAutofit/>
          </a:bodyPr>
          <a:lstStyle>
            <a:lvl1pPr marL="0" indent="0" algn="ctr">
              <a:buNone/>
              <a:defRPr sz="2800" b="1" cap="all" baseline="0">
                <a:solidFill>
                  <a:schemeClr val="bg1"/>
                </a:solidFill>
              </a:defRPr>
            </a:lvl1pPr>
          </a:lstStyle>
          <a:p>
            <a:pPr lvl="0"/>
            <a:r>
              <a:rPr lang="en-US" dirty="0"/>
              <a:t>TITLE GOES HERE</a:t>
            </a:r>
          </a:p>
        </p:txBody>
      </p:sp>
      <p:sp>
        <p:nvSpPr>
          <p:cNvPr id="6" name="Rectangle 5"/>
          <p:cNvSpPr/>
          <p:nvPr userDrawn="1"/>
        </p:nvSpPr>
        <p:spPr>
          <a:xfrm>
            <a:off x="2477039" y="2605452"/>
            <a:ext cx="7237927" cy="91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75465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head - Mid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7" y="0"/>
            <a:ext cx="12154786" cy="6858000"/>
          </a:xfrm>
          <a:prstGeom prst="rect">
            <a:avLst/>
          </a:prstGeom>
        </p:spPr>
      </p:pic>
      <p:sp>
        <p:nvSpPr>
          <p:cNvPr id="5" name="Rectangle 4"/>
          <p:cNvSpPr/>
          <p:nvPr userDrawn="1"/>
        </p:nvSpPr>
        <p:spPr>
          <a:xfrm>
            <a:off x="2477039" y="2759302"/>
            <a:ext cx="7237927" cy="13394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0" hasCustomPrompt="1"/>
          </p:nvPr>
        </p:nvSpPr>
        <p:spPr>
          <a:xfrm>
            <a:off x="2837659" y="3003550"/>
            <a:ext cx="6516687" cy="850900"/>
          </a:xfrm>
        </p:spPr>
        <p:txBody>
          <a:bodyPr anchor="ctr">
            <a:normAutofit/>
          </a:bodyPr>
          <a:lstStyle>
            <a:lvl1pPr marL="0" indent="0" algn="ctr">
              <a:buNone/>
              <a:defRPr sz="2800" b="1" cap="all" baseline="0">
                <a:solidFill>
                  <a:schemeClr val="bg1"/>
                </a:solidFill>
              </a:defRPr>
            </a:lvl1pPr>
          </a:lstStyle>
          <a:p>
            <a:pPr lvl="0"/>
            <a:r>
              <a:rPr lang="en-US" dirty="0"/>
              <a:t>TITLE GOES HERE</a:t>
            </a:r>
          </a:p>
        </p:txBody>
      </p:sp>
      <p:sp>
        <p:nvSpPr>
          <p:cNvPr id="6" name="Rectangle 5"/>
          <p:cNvSpPr/>
          <p:nvPr userDrawn="1"/>
        </p:nvSpPr>
        <p:spPr>
          <a:xfrm>
            <a:off x="2477039" y="2605452"/>
            <a:ext cx="7237927" cy="91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9229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2482714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head - Pi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7" y="0"/>
            <a:ext cx="12154786" cy="6858000"/>
          </a:xfrm>
          <a:prstGeom prst="rect">
            <a:avLst/>
          </a:prstGeom>
        </p:spPr>
      </p:pic>
      <p:sp>
        <p:nvSpPr>
          <p:cNvPr id="5" name="Rectangle 4"/>
          <p:cNvSpPr/>
          <p:nvPr userDrawn="1"/>
        </p:nvSpPr>
        <p:spPr>
          <a:xfrm>
            <a:off x="2477039" y="2759302"/>
            <a:ext cx="7237927" cy="1339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0" hasCustomPrompt="1"/>
          </p:nvPr>
        </p:nvSpPr>
        <p:spPr>
          <a:xfrm>
            <a:off x="2837659" y="3003550"/>
            <a:ext cx="6516687" cy="850900"/>
          </a:xfrm>
        </p:spPr>
        <p:txBody>
          <a:bodyPr anchor="ctr">
            <a:normAutofit/>
          </a:bodyPr>
          <a:lstStyle>
            <a:lvl1pPr marL="0" indent="0" algn="ctr">
              <a:buNone/>
              <a:defRPr sz="2800" b="1" cap="all" baseline="0">
                <a:solidFill>
                  <a:schemeClr val="bg1"/>
                </a:solidFill>
              </a:defRPr>
            </a:lvl1pPr>
          </a:lstStyle>
          <a:p>
            <a:pPr lvl="0"/>
            <a:r>
              <a:rPr lang="en-US" dirty="0"/>
              <a:t>TITLE GOES HERE</a:t>
            </a:r>
          </a:p>
        </p:txBody>
      </p:sp>
      <p:sp>
        <p:nvSpPr>
          <p:cNvPr id="6" name="Rectangle 5"/>
          <p:cNvSpPr/>
          <p:nvPr userDrawn="1"/>
        </p:nvSpPr>
        <p:spPr>
          <a:xfrm>
            <a:off x="2477039" y="2605452"/>
            <a:ext cx="7237927" cy="918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85975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uble Text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2116"/>
          <a:stretch/>
        </p:blipFill>
        <p:spPr>
          <a:xfrm>
            <a:off x="10235014" y="-4294"/>
            <a:ext cx="1956986" cy="2369105"/>
          </a:xfrm>
          <a:prstGeom prst="rect">
            <a:avLst/>
          </a:prstGeom>
        </p:spPr>
      </p:pic>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
        <p:nvSpPr>
          <p:cNvPr id="10" name="Rectangle 9"/>
          <p:cNvSpPr/>
          <p:nvPr userDrawn="1"/>
        </p:nvSpPr>
        <p:spPr>
          <a:xfrm flipV="1">
            <a:off x="437807" y="1123377"/>
            <a:ext cx="9899639" cy="45719"/>
          </a:xfrm>
          <a:prstGeom prst="rect">
            <a:avLst/>
          </a:prstGeom>
          <a:solidFill>
            <a:srgbClr val="99B94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 name="Title Placeholder 1"/>
          <p:cNvSpPr>
            <a:spLocks noGrp="1"/>
          </p:cNvSpPr>
          <p:nvPr>
            <p:ph type="title"/>
          </p:nvPr>
        </p:nvSpPr>
        <p:spPr>
          <a:xfrm>
            <a:off x="440268" y="365127"/>
            <a:ext cx="11319933" cy="682624"/>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2785" y="6165263"/>
            <a:ext cx="1698241" cy="516965"/>
          </a:xfrm>
          <a:prstGeom prst="rect">
            <a:avLst/>
          </a:prstGeom>
        </p:spPr>
      </p:pic>
      <p:sp>
        <p:nvSpPr>
          <p:cNvPr id="4" name="Content Placeholder 3"/>
          <p:cNvSpPr>
            <a:spLocks noGrp="1"/>
          </p:cNvSpPr>
          <p:nvPr>
            <p:ph sz="quarter" idx="15"/>
          </p:nvPr>
        </p:nvSpPr>
        <p:spPr>
          <a:xfrm>
            <a:off x="437807" y="1335179"/>
            <a:ext cx="5370513" cy="4665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6"/>
          </p:nvPr>
        </p:nvSpPr>
        <p:spPr>
          <a:xfrm>
            <a:off x="5947123" y="1333192"/>
            <a:ext cx="5807075" cy="467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4388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le Heading">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srcRect t="2116"/>
          <a:stretch/>
        </p:blipFill>
        <p:spPr>
          <a:xfrm>
            <a:off x="10235014" y="-4294"/>
            <a:ext cx="1956986" cy="2369105"/>
          </a:xfrm>
          <a:prstGeom prst="rect">
            <a:avLst/>
          </a:prstGeom>
        </p:spPr>
      </p:pic>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2783" y="6165263"/>
            <a:ext cx="1698245" cy="516966"/>
          </a:xfrm>
          <a:prstGeom prst="rect">
            <a:avLst/>
          </a:prstGeom>
        </p:spPr>
      </p:pic>
      <p:sp>
        <p:nvSpPr>
          <p:cNvPr id="13" name="Rectangle 12"/>
          <p:cNvSpPr/>
          <p:nvPr userDrawn="1"/>
        </p:nvSpPr>
        <p:spPr>
          <a:xfrm flipV="1">
            <a:off x="437807" y="1123377"/>
            <a:ext cx="9899639" cy="45719"/>
          </a:xfrm>
          <a:prstGeom prst="rect">
            <a:avLst/>
          </a:prstGeom>
          <a:solidFill>
            <a:srgbClr val="99B94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8" name="Title Placeholder 1"/>
          <p:cNvSpPr>
            <a:spLocks noGrp="1"/>
          </p:cNvSpPr>
          <p:nvPr>
            <p:ph type="title"/>
          </p:nvPr>
        </p:nvSpPr>
        <p:spPr>
          <a:xfrm>
            <a:off x="440268" y="365127"/>
            <a:ext cx="11319933" cy="6826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Text Placeholder 2"/>
          <p:cNvSpPr>
            <a:spLocks noGrp="1"/>
          </p:cNvSpPr>
          <p:nvPr>
            <p:ph type="body" sz="quarter" idx="15" hasCustomPrompt="1"/>
          </p:nvPr>
        </p:nvSpPr>
        <p:spPr>
          <a:xfrm>
            <a:off x="438672" y="1326811"/>
            <a:ext cx="5369701" cy="557212"/>
          </a:xfrm>
        </p:spPr>
        <p:txBody>
          <a:bodyPr anchor="ctr">
            <a:normAutofit/>
          </a:bodyPr>
          <a:lstStyle>
            <a:lvl1pPr marL="0" indent="0">
              <a:spcBef>
                <a:spcPts val="0"/>
              </a:spcBef>
              <a:buNone/>
              <a:defRPr sz="2400" b="1">
                <a:solidFill>
                  <a:srgbClr val="020242"/>
                </a:solidFill>
                <a:latin typeface="Lato" panose="020F0502020204030203" pitchFamily="34" charset="0"/>
              </a:defRPr>
            </a:lvl1pPr>
          </a:lstStyle>
          <a:p>
            <a:pPr lvl="0"/>
            <a:r>
              <a:rPr lang="en-US" dirty="0"/>
              <a:t>Title One</a:t>
            </a:r>
          </a:p>
        </p:txBody>
      </p:sp>
      <p:sp>
        <p:nvSpPr>
          <p:cNvPr id="24" name="Text Placeholder 2"/>
          <p:cNvSpPr>
            <a:spLocks noGrp="1"/>
          </p:cNvSpPr>
          <p:nvPr>
            <p:ph type="body" sz="quarter" idx="17" hasCustomPrompt="1"/>
          </p:nvPr>
        </p:nvSpPr>
        <p:spPr>
          <a:xfrm>
            <a:off x="5946586" y="1326811"/>
            <a:ext cx="5807612" cy="557212"/>
          </a:xfrm>
        </p:spPr>
        <p:txBody>
          <a:bodyPr anchor="ctr">
            <a:normAutofit/>
          </a:bodyPr>
          <a:lstStyle>
            <a:lvl1pPr marL="0" indent="0">
              <a:spcBef>
                <a:spcPts val="0"/>
              </a:spcBef>
              <a:buNone/>
              <a:defRPr sz="2400" b="1">
                <a:solidFill>
                  <a:srgbClr val="020242"/>
                </a:solidFill>
                <a:latin typeface="Lato" panose="020F0502020204030203" pitchFamily="34" charset="0"/>
              </a:defRPr>
            </a:lvl1pPr>
          </a:lstStyle>
          <a:p>
            <a:pPr lvl="0"/>
            <a:r>
              <a:rPr lang="en-US" dirty="0"/>
              <a:t>Title Two</a:t>
            </a:r>
          </a:p>
        </p:txBody>
      </p:sp>
      <p:sp>
        <p:nvSpPr>
          <p:cNvPr id="3" name="Content Placeholder 2"/>
          <p:cNvSpPr>
            <a:spLocks noGrp="1"/>
          </p:cNvSpPr>
          <p:nvPr>
            <p:ph sz="quarter" idx="18"/>
          </p:nvPr>
        </p:nvSpPr>
        <p:spPr>
          <a:xfrm>
            <a:off x="437808" y="1941474"/>
            <a:ext cx="5370566" cy="40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9"/>
          </p:nvPr>
        </p:nvSpPr>
        <p:spPr>
          <a:xfrm>
            <a:off x="5946586" y="1941474"/>
            <a:ext cx="5807611" cy="40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652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ith 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A98EE3D-8CD1-4C3F-BD1C-C98C9596463C}"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783" y="6165263"/>
            <a:ext cx="1698245" cy="516966"/>
          </a:xfrm>
          <a:prstGeom prst="rect">
            <a:avLst/>
          </a:prstGeom>
        </p:spPr>
      </p:pic>
    </p:spTree>
    <p:extLst>
      <p:ext uri="{BB962C8B-B14F-4D97-AF65-F5344CB8AC3E}">
        <p14:creationId xmlns:p14="http://schemas.microsoft.com/office/powerpoint/2010/main" val="1626483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727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all Out - Green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t="-1502" r="2306"/>
          <a:stretch/>
        </p:blipFill>
        <p:spPr>
          <a:xfrm>
            <a:off x="2133602" y="-103031"/>
            <a:ext cx="10049815" cy="6961031"/>
          </a:xfrm>
          <a:prstGeom prst="rect">
            <a:avLst/>
          </a:prstGeom>
        </p:spPr>
      </p:pic>
      <p:sp>
        <p:nvSpPr>
          <p:cNvPr id="5" name="Parallelogram 4"/>
          <p:cNvSpPr/>
          <p:nvPr userDrawn="1"/>
        </p:nvSpPr>
        <p:spPr>
          <a:xfrm>
            <a:off x="2" y="488619"/>
            <a:ext cx="7901327" cy="5880762"/>
          </a:xfrm>
          <a:custGeom>
            <a:avLst/>
            <a:gdLst>
              <a:gd name="connsiteX0" fmla="*/ 0 w 6998844"/>
              <a:gd name="connsiteY0" fmla="*/ 5872095 h 5872095"/>
              <a:gd name="connsiteX1" fmla="*/ 1468024 w 6998844"/>
              <a:gd name="connsiteY1" fmla="*/ 0 h 5872095"/>
              <a:gd name="connsiteX2" fmla="*/ 6998844 w 6998844"/>
              <a:gd name="connsiteY2" fmla="*/ 0 h 5872095"/>
              <a:gd name="connsiteX3" fmla="*/ 5530820 w 6998844"/>
              <a:gd name="connsiteY3" fmla="*/ 5872095 h 5872095"/>
              <a:gd name="connsiteX4" fmla="*/ 0 w 6998844"/>
              <a:gd name="connsiteY4" fmla="*/ 5872095 h 5872095"/>
              <a:gd name="connsiteX0" fmla="*/ 105091 w 7103935"/>
              <a:gd name="connsiteY0" fmla="*/ 5872095 h 5872095"/>
              <a:gd name="connsiteX1" fmla="*/ 0 w 7103935"/>
              <a:gd name="connsiteY1" fmla="*/ 0 h 5872095"/>
              <a:gd name="connsiteX2" fmla="*/ 7103935 w 7103935"/>
              <a:gd name="connsiteY2" fmla="*/ 0 h 5872095"/>
              <a:gd name="connsiteX3" fmla="*/ 5635911 w 7103935"/>
              <a:gd name="connsiteY3" fmla="*/ 5872095 h 5872095"/>
              <a:gd name="connsiteX4" fmla="*/ 105091 w 7103935"/>
              <a:gd name="connsiteY4" fmla="*/ 5872095 h 5872095"/>
              <a:gd name="connsiteX0" fmla="*/ 5417 w 7103935"/>
              <a:gd name="connsiteY0" fmla="*/ 5880762 h 5880762"/>
              <a:gd name="connsiteX1" fmla="*/ 0 w 7103935"/>
              <a:gd name="connsiteY1" fmla="*/ 0 h 5880762"/>
              <a:gd name="connsiteX2" fmla="*/ 7103935 w 7103935"/>
              <a:gd name="connsiteY2" fmla="*/ 0 h 5880762"/>
              <a:gd name="connsiteX3" fmla="*/ 5635911 w 7103935"/>
              <a:gd name="connsiteY3" fmla="*/ 5872095 h 5880762"/>
              <a:gd name="connsiteX4" fmla="*/ 5417 w 7103935"/>
              <a:gd name="connsiteY4" fmla="*/ 5880762 h 5880762"/>
              <a:gd name="connsiteX0" fmla="*/ 5417 w 7901326"/>
              <a:gd name="connsiteY0" fmla="*/ 5880762 h 5880762"/>
              <a:gd name="connsiteX1" fmla="*/ 0 w 7901326"/>
              <a:gd name="connsiteY1" fmla="*/ 0 h 5880762"/>
              <a:gd name="connsiteX2" fmla="*/ 7901326 w 7901326"/>
              <a:gd name="connsiteY2" fmla="*/ 0 h 5880762"/>
              <a:gd name="connsiteX3" fmla="*/ 5635911 w 7901326"/>
              <a:gd name="connsiteY3" fmla="*/ 5872095 h 5880762"/>
              <a:gd name="connsiteX4" fmla="*/ 5417 w 7901326"/>
              <a:gd name="connsiteY4" fmla="*/ 5880762 h 588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326" h="5880762">
                <a:moveTo>
                  <a:pt x="5417" y="5880762"/>
                </a:moveTo>
                <a:cubicBezTo>
                  <a:pt x="3611" y="3920508"/>
                  <a:pt x="1806" y="1960254"/>
                  <a:pt x="0" y="0"/>
                </a:cubicBezTo>
                <a:lnTo>
                  <a:pt x="7901326" y="0"/>
                </a:lnTo>
                <a:lnTo>
                  <a:pt x="5635911" y="5872095"/>
                </a:lnTo>
                <a:lnTo>
                  <a:pt x="5417" y="5880762"/>
                </a:lnTo>
                <a:close/>
              </a:path>
            </a:pathLst>
          </a:cu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3" y="1609159"/>
            <a:ext cx="4253335" cy="3639682"/>
          </a:xfrm>
        </p:spPr>
        <p:txBody>
          <a:bodyPr anchor="t">
            <a:normAutofit/>
          </a:bodyPr>
          <a:lstStyle>
            <a:lvl1pPr algn="l">
              <a:defRPr sz="32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Quote Goes Here</a:t>
            </a:r>
          </a:p>
        </p:txBody>
      </p:sp>
    </p:spTree>
    <p:extLst>
      <p:ext uri="{BB962C8B-B14F-4D97-AF65-F5344CB8AC3E}">
        <p14:creationId xmlns:p14="http://schemas.microsoft.com/office/powerpoint/2010/main" val="3911924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all Out - Pink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t="-1502" r="2306"/>
          <a:stretch/>
        </p:blipFill>
        <p:spPr>
          <a:xfrm>
            <a:off x="2133602" y="-103031"/>
            <a:ext cx="10049815" cy="6961031"/>
          </a:xfrm>
          <a:prstGeom prst="rect">
            <a:avLst/>
          </a:prstGeom>
        </p:spPr>
      </p:pic>
      <p:sp>
        <p:nvSpPr>
          <p:cNvPr id="5" name="Parallelogram 4"/>
          <p:cNvSpPr/>
          <p:nvPr userDrawn="1"/>
        </p:nvSpPr>
        <p:spPr>
          <a:xfrm>
            <a:off x="2" y="488619"/>
            <a:ext cx="7901327" cy="5880762"/>
          </a:xfrm>
          <a:custGeom>
            <a:avLst/>
            <a:gdLst>
              <a:gd name="connsiteX0" fmla="*/ 0 w 6998844"/>
              <a:gd name="connsiteY0" fmla="*/ 5872095 h 5872095"/>
              <a:gd name="connsiteX1" fmla="*/ 1468024 w 6998844"/>
              <a:gd name="connsiteY1" fmla="*/ 0 h 5872095"/>
              <a:gd name="connsiteX2" fmla="*/ 6998844 w 6998844"/>
              <a:gd name="connsiteY2" fmla="*/ 0 h 5872095"/>
              <a:gd name="connsiteX3" fmla="*/ 5530820 w 6998844"/>
              <a:gd name="connsiteY3" fmla="*/ 5872095 h 5872095"/>
              <a:gd name="connsiteX4" fmla="*/ 0 w 6998844"/>
              <a:gd name="connsiteY4" fmla="*/ 5872095 h 5872095"/>
              <a:gd name="connsiteX0" fmla="*/ 105091 w 7103935"/>
              <a:gd name="connsiteY0" fmla="*/ 5872095 h 5872095"/>
              <a:gd name="connsiteX1" fmla="*/ 0 w 7103935"/>
              <a:gd name="connsiteY1" fmla="*/ 0 h 5872095"/>
              <a:gd name="connsiteX2" fmla="*/ 7103935 w 7103935"/>
              <a:gd name="connsiteY2" fmla="*/ 0 h 5872095"/>
              <a:gd name="connsiteX3" fmla="*/ 5635911 w 7103935"/>
              <a:gd name="connsiteY3" fmla="*/ 5872095 h 5872095"/>
              <a:gd name="connsiteX4" fmla="*/ 105091 w 7103935"/>
              <a:gd name="connsiteY4" fmla="*/ 5872095 h 5872095"/>
              <a:gd name="connsiteX0" fmla="*/ 5417 w 7103935"/>
              <a:gd name="connsiteY0" fmla="*/ 5880762 h 5880762"/>
              <a:gd name="connsiteX1" fmla="*/ 0 w 7103935"/>
              <a:gd name="connsiteY1" fmla="*/ 0 h 5880762"/>
              <a:gd name="connsiteX2" fmla="*/ 7103935 w 7103935"/>
              <a:gd name="connsiteY2" fmla="*/ 0 h 5880762"/>
              <a:gd name="connsiteX3" fmla="*/ 5635911 w 7103935"/>
              <a:gd name="connsiteY3" fmla="*/ 5872095 h 5880762"/>
              <a:gd name="connsiteX4" fmla="*/ 5417 w 7103935"/>
              <a:gd name="connsiteY4" fmla="*/ 5880762 h 5880762"/>
              <a:gd name="connsiteX0" fmla="*/ 5417 w 7901326"/>
              <a:gd name="connsiteY0" fmla="*/ 5880762 h 5880762"/>
              <a:gd name="connsiteX1" fmla="*/ 0 w 7901326"/>
              <a:gd name="connsiteY1" fmla="*/ 0 h 5880762"/>
              <a:gd name="connsiteX2" fmla="*/ 7901326 w 7901326"/>
              <a:gd name="connsiteY2" fmla="*/ 0 h 5880762"/>
              <a:gd name="connsiteX3" fmla="*/ 5635911 w 7901326"/>
              <a:gd name="connsiteY3" fmla="*/ 5872095 h 5880762"/>
              <a:gd name="connsiteX4" fmla="*/ 5417 w 7901326"/>
              <a:gd name="connsiteY4" fmla="*/ 5880762 h 588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326" h="5880762">
                <a:moveTo>
                  <a:pt x="5417" y="5880762"/>
                </a:moveTo>
                <a:cubicBezTo>
                  <a:pt x="3611" y="3920508"/>
                  <a:pt x="1806" y="1960254"/>
                  <a:pt x="0" y="0"/>
                </a:cubicBezTo>
                <a:lnTo>
                  <a:pt x="7901326" y="0"/>
                </a:lnTo>
                <a:lnTo>
                  <a:pt x="5635911" y="5872095"/>
                </a:lnTo>
                <a:lnTo>
                  <a:pt x="5417" y="58807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3" y="1609159"/>
            <a:ext cx="4253335" cy="3639682"/>
          </a:xfrm>
        </p:spPr>
        <p:txBody>
          <a:bodyPr anchor="t">
            <a:normAutofit/>
          </a:bodyPr>
          <a:lstStyle>
            <a:lvl1pPr algn="l">
              <a:defRPr sz="36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Quote Goes Here</a:t>
            </a:r>
          </a:p>
        </p:txBody>
      </p:sp>
    </p:spTree>
    <p:extLst>
      <p:ext uri="{BB962C8B-B14F-4D97-AF65-F5344CB8AC3E}">
        <p14:creationId xmlns:p14="http://schemas.microsoft.com/office/powerpoint/2010/main" val="85974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all Out - Mid Blue ">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t="-1502" r="2306"/>
          <a:stretch/>
        </p:blipFill>
        <p:spPr>
          <a:xfrm>
            <a:off x="2133602" y="-103031"/>
            <a:ext cx="10049815" cy="6961031"/>
          </a:xfrm>
          <a:prstGeom prst="rect">
            <a:avLst/>
          </a:prstGeom>
        </p:spPr>
      </p:pic>
      <p:sp>
        <p:nvSpPr>
          <p:cNvPr id="5" name="Parallelogram 4"/>
          <p:cNvSpPr/>
          <p:nvPr userDrawn="1"/>
        </p:nvSpPr>
        <p:spPr>
          <a:xfrm>
            <a:off x="2" y="488619"/>
            <a:ext cx="7901327" cy="5880762"/>
          </a:xfrm>
          <a:custGeom>
            <a:avLst/>
            <a:gdLst>
              <a:gd name="connsiteX0" fmla="*/ 0 w 6998844"/>
              <a:gd name="connsiteY0" fmla="*/ 5872095 h 5872095"/>
              <a:gd name="connsiteX1" fmla="*/ 1468024 w 6998844"/>
              <a:gd name="connsiteY1" fmla="*/ 0 h 5872095"/>
              <a:gd name="connsiteX2" fmla="*/ 6998844 w 6998844"/>
              <a:gd name="connsiteY2" fmla="*/ 0 h 5872095"/>
              <a:gd name="connsiteX3" fmla="*/ 5530820 w 6998844"/>
              <a:gd name="connsiteY3" fmla="*/ 5872095 h 5872095"/>
              <a:gd name="connsiteX4" fmla="*/ 0 w 6998844"/>
              <a:gd name="connsiteY4" fmla="*/ 5872095 h 5872095"/>
              <a:gd name="connsiteX0" fmla="*/ 105091 w 7103935"/>
              <a:gd name="connsiteY0" fmla="*/ 5872095 h 5872095"/>
              <a:gd name="connsiteX1" fmla="*/ 0 w 7103935"/>
              <a:gd name="connsiteY1" fmla="*/ 0 h 5872095"/>
              <a:gd name="connsiteX2" fmla="*/ 7103935 w 7103935"/>
              <a:gd name="connsiteY2" fmla="*/ 0 h 5872095"/>
              <a:gd name="connsiteX3" fmla="*/ 5635911 w 7103935"/>
              <a:gd name="connsiteY3" fmla="*/ 5872095 h 5872095"/>
              <a:gd name="connsiteX4" fmla="*/ 105091 w 7103935"/>
              <a:gd name="connsiteY4" fmla="*/ 5872095 h 5872095"/>
              <a:gd name="connsiteX0" fmla="*/ 5417 w 7103935"/>
              <a:gd name="connsiteY0" fmla="*/ 5880762 h 5880762"/>
              <a:gd name="connsiteX1" fmla="*/ 0 w 7103935"/>
              <a:gd name="connsiteY1" fmla="*/ 0 h 5880762"/>
              <a:gd name="connsiteX2" fmla="*/ 7103935 w 7103935"/>
              <a:gd name="connsiteY2" fmla="*/ 0 h 5880762"/>
              <a:gd name="connsiteX3" fmla="*/ 5635911 w 7103935"/>
              <a:gd name="connsiteY3" fmla="*/ 5872095 h 5880762"/>
              <a:gd name="connsiteX4" fmla="*/ 5417 w 7103935"/>
              <a:gd name="connsiteY4" fmla="*/ 5880762 h 5880762"/>
              <a:gd name="connsiteX0" fmla="*/ 5417 w 7901326"/>
              <a:gd name="connsiteY0" fmla="*/ 5880762 h 5880762"/>
              <a:gd name="connsiteX1" fmla="*/ 0 w 7901326"/>
              <a:gd name="connsiteY1" fmla="*/ 0 h 5880762"/>
              <a:gd name="connsiteX2" fmla="*/ 7901326 w 7901326"/>
              <a:gd name="connsiteY2" fmla="*/ 0 h 5880762"/>
              <a:gd name="connsiteX3" fmla="*/ 5635911 w 7901326"/>
              <a:gd name="connsiteY3" fmla="*/ 5872095 h 5880762"/>
              <a:gd name="connsiteX4" fmla="*/ 5417 w 7901326"/>
              <a:gd name="connsiteY4" fmla="*/ 5880762 h 588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326" h="5880762">
                <a:moveTo>
                  <a:pt x="5417" y="5880762"/>
                </a:moveTo>
                <a:cubicBezTo>
                  <a:pt x="3611" y="3920508"/>
                  <a:pt x="1806" y="1960254"/>
                  <a:pt x="0" y="0"/>
                </a:cubicBezTo>
                <a:lnTo>
                  <a:pt x="7901326" y="0"/>
                </a:lnTo>
                <a:lnTo>
                  <a:pt x="5635911" y="5872095"/>
                </a:lnTo>
                <a:lnTo>
                  <a:pt x="5417" y="588076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p:nvPr>
        </p:nvSpPr>
        <p:spPr>
          <a:xfrm>
            <a:off x="941503" y="1609159"/>
            <a:ext cx="4253335" cy="3639682"/>
          </a:xfrm>
        </p:spPr>
        <p:txBody>
          <a:bodyPr anchor="t">
            <a:normAutofit/>
          </a:bodyPr>
          <a:lstStyle>
            <a:lvl1pPr algn="l">
              <a:defRPr sz="36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8962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649535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249428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88913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647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6273918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12/5/2023</a:t>
            </a:fld>
            <a:endParaRPr lang="en-US" dirty="0"/>
          </a:p>
        </p:txBody>
      </p:sp>
    </p:spTree>
    <p:extLst>
      <p:ext uri="{BB962C8B-B14F-4D97-AF65-F5344CB8AC3E}">
        <p14:creationId xmlns:p14="http://schemas.microsoft.com/office/powerpoint/2010/main" val="136337819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2910667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70" r:id="rId18"/>
    <p:sldLayoutId id="2147483823" r:id="rId19"/>
    <p:sldLayoutId id="2147483824" r:id="rId20"/>
    <p:sldLayoutId id="2147483825" r:id="rId21"/>
    <p:sldLayoutId id="2147483826" r:id="rId22"/>
    <p:sldLayoutId id="2147483827" r:id="rId23"/>
    <p:sldLayoutId id="2147483828" r:id="rId24"/>
    <p:sldLayoutId id="2147483829" r:id="rId25"/>
    <p:sldLayoutId id="2147483815" r:id="rId26"/>
    <p:sldLayoutId id="2147483816" r:id="rId27"/>
    <p:sldLayoutId id="2147483817" r:id="rId28"/>
    <p:sldLayoutId id="2147483818" r:id="rId29"/>
    <p:sldLayoutId id="2147483819" r:id="rId30"/>
    <p:sldLayoutId id="2147483798" r:id="rId31"/>
    <p:sldLayoutId id="2147483797" r:id="rId32"/>
    <p:sldLayoutId id="2147483820" r:id="rId33"/>
    <p:sldLayoutId id="2147483821" r:id="rId34"/>
    <p:sldLayoutId id="2147483777" r:id="rId35"/>
    <p:sldLayoutId id="2147483813" r:id="rId36"/>
    <p:sldLayoutId id="2147483812" r:id="rId3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rywellmind.com/mindfulness-the-health-and-stress-relief-benefits-314518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verywellmind.com/setting-boundaries-for-stress-management-3144985" TargetMode="External"/><Relationship Id="rId4" Type="http://schemas.openxmlformats.org/officeDocument/2006/relationships/hyperlink" Target="https://www.verywellmind.com/social-support-for-psychological-health-411997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youtu.be/4T29mz6ymW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youtu.be/4T29mz6ymWM" TargetMode="External"/><Relationship Id="rId3" Type="http://schemas.openxmlformats.org/officeDocument/2006/relationships/hyperlink" Target="https://youtu.be/czh4rmk75jc" TargetMode="External"/><Relationship Id="rId7" Type="http://schemas.openxmlformats.org/officeDocument/2006/relationships/hyperlink" Target="https://youtu.be/9_w7SEvbYG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gilemanifesto.org/" TargetMode="External"/><Relationship Id="rId5" Type="http://schemas.openxmlformats.org/officeDocument/2006/relationships/hyperlink" Target="https://betterexplained.com/articles/understanding-the-pareto-principle-the-8020-rule/" TargetMode="External"/><Relationship Id="rId10" Type="http://schemas.openxmlformats.org/officeDocument/2006/relationships/hyperlink" Target="https://www.leecockerell.com/" TargetMode="External"/><Relationship Id="rId4" Type="http://schemas.openxmlformats.org/officeDocument/2006/relationships/hyperlink" Target="https://www.verywellmind.com/how-the-glorification-of-busyness-impacts-our-well-being-4175360" TargetMode="External"/><Relationship Id="rId9" Type="http://schemas.openxmlformats.org/officeDocument/2006/relationships/hyperlink" Target="https://youtu.be/fxbCHn6gE3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checklist-clipboard-questionnaire-16225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sockmonkeyconsulting.com/2018/02/27/the-truth-about-prioritisation/" TargetMode="External"/><Relationship Id="rId4" Type="http://schemas.openxmlformats.org/officeDocument/2006/relationships/hyperlink" Target="http://esheninger.blogspot.com/2017/04/better-decisions-better-leader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opensource.com/article/21/7/lean-startup-open-sour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en/options-directory-many-selection-39626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en/businessman-plan-quality-strategy-310587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kboo.fm/media/79783-managing-stress-and-health-alike-important-during-pandemi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erywellmind.com/mental-burnout-personality-traits-314451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Subtitle 4"/>
          <p:cNvSpPr>
            <a:spLocks noGrp="1"/>
          </p:cNvSpPr>
          <p:nvPr>
            <p:ph type="subTitle" idx="1"/>
          </p:nvPr>
        </p:nvSpPr>
        <p:spPr>
          <a:xfrm>
            <a:off x="1507067" y="4050833"/>
            <a:ext cx="7766936" cy="1096899"/>
          </a:xfrm>
        </p:spPr>
        <p:txBody>
          <a:bodyPr vert="horz" lIns="91440" tIns="45720" rIns="91440" bIns="45720" rtlCol="0" anchor="t">
            <a:normAutofit/>
          </a:bodyPr>
          <a:lstStyle/>
          <a:p>
            <a:pPr algn="r"/>
            <a:r>
              <a:rPr lang="en-US" sz="1800">
                <a:solidFill>
                  <a:schemeClr val="tx1"/>
                </a:solidFill>
                <a:latin typeface="+mn-lt"/>
              </a:rPr>
              <a:t>December 6, 2023</a:t>
            </a:r>
          </a:p>
        </p:txBody>
      </p:sp>
      <p:sp>
        <p:nvSpPr>
          <p:cNvPr id="4" name="Title 3"/>
          <p:cNvSpPr>
            <a:spLocks noGrp="1"/>
          </p:cNvSpPr>
          <p:nvPr>
            <p:ph type="ctrTitle"/>
          </p:nvPr>
        </p:nvSpPr>
        <p:spPr>
          <a:xfrm>
            <a:off x="1507067" y="2404534"/>
            <a:ext cx="7766936" cy="1646302"/>
          </a:xfrm>
        </p:spPr>
        <p:txBody>
          <a:bodyPr vert="horz" lIns="91440" tIns="45720" rIns="91440" bIns="45720" rtlCol="0" anchor="b">
            <a:normAutofit fontScale="90000"/>
          </a:bodyPr>
          <a:lstStyle/>
          <a:p>
            <a:pPr algn="r"/>
            <a:r>
              <a:rPr lang="en-US" dirty="0">
                <a:solidFill>
                  <a:schemeClr val="accent1"/>
                </a:solidFill>
                <a:latin typeface="+mj-lt"/>
              </a:rPr>
              <a:t>Managing Competing Demands and Complexity:</a:t>
            </a:r>
            <a:br>
              <a:rPr lang="en-US" dirty="0">
                <a:solidFill>
                  <a:schemeClr val="accent1"/>
                </a:solidFill>
                <a:latin typeface="+mj-lt"/>
              </a:rPr>
            </a:br>
            <a:r>
              <a:rPr lang="en-US" dirty="0">
                <a:solidFill>
                  <a:schemeClr val="accent1"/>
                </a:solidFill>
                <a:latin typeface="+mj-lt"/>
              </a:rPr>
              <a:t>Prioritizing Your Time</a:t>
            </a:r>
          </a:p>
        </p:txBody>
      </p:sp>
    </p:spTree>
    <p:extLst>
      <p:ext uri="{BB962C8B-B14F-4D97-AF65-F5344CB8AC3E}">
        <p14:creationId xmlns:p14="http://schemas.microsoft.com/office/powerpoint/2010/main" val="38266134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9" name="Rectangle 56">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58">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0" name="Straight Connector 59">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60">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Isosceles Triangle 63">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Isosceles Triangle 67">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Isosceles Triangle 68">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a:extLst>
              <a:ext uri="{FF2B5EF4-FFF2-40B4-BE49-F238E27FC236}">
                <a16:creationId xmlns:a16="http://schemas.microsoft.com/office/drawing/2014/main" id="{C04D0F52-E9D7-40A4-A01F-D87E80053065}"/>
              </a:ext>
            </a:extLst>
          </p:cNvPr>
          <p:cNvSpPr>
            <a:spLocks noGrp="1"/>
          </p:cNvSpPr>
          <p:nvPr>
            <p:ph type="title"/>
          </p:nvPr>
        </p:nvSpPr>
        <p:spPr>
          <a:xfrm>
            <a:off x="677334" y="609600"/>
            <a:ext cx="8596668" cy="1320800"/>
          </a:xfrm>
        </p:spPr>
        <p:txBody>
          <a:bodyPr>
            <a:normAutofit/>
          </a:bodyPr>
          <a:lstStyle/>
          <a:p>
            <a:r>
              <a:rPr lang="en-US"/>
              <a:t>The Cure for Busyness Tips</a:t>
            </a:r>
          </a:p>
        </p:txBody>
      </p:sp>
      <p:sp>
        <p:nvSpPr>
          <p:cNvPr id="2" name="Slide Number Placeholder 1">
            <a:extLst>
              <a:ext uri="{FF2B5EF4-FFF2-40B4-BE49-F238E27FC236}">
                <a16:creationId xmlns:a16="http://schemas.microsoft.com/office/drawing/2014/main" id="{A1069E99-D559-4113-8F08-F586E18F80D0}"/>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a:pPr>
                <a:spcAft>
                  <a:spcPts val="600"/>
                </a:spcAft>
              </a:pPr>
              <a:t>10</a:t>
            </a:fld>
            <a:r>
              <a:rPr lang="en-US"/>
              <a:t> </a:t>
            </a:r>
          </a:p>
        </p:txBody>
      </p:sp>
      <p:sp>
        <p:nvSpPr>
          <p:cNvPr id="4" name="Content Placeholder 3">
            <a:extLst>
              <a:ext uri="{FF2B5EF4-FFF2-40B4-BE49-F238E27FC236}">
                <a16:creationId xmlns:a16="http://schemas.microsoft.com/office/drawing/2014/main" id="{4768DF4D-CE5B-461B-9D8F-0594DED59B4C}"/>
              </a:ext>
            </a:extLst>
          </p:cNvPr>
          <p:cNvSpPr>
            <a:spLocks noGrp="1"/>
          </p:cNvSpPr>
          <p:nvPr>
            <p:ph idx="1"/>
          </p:nvPr>
        </p:nvSpPr>
        <p:spPr>
          <a:xfrm>
            <a:off x="677334" y="2160589"/>
            <a:ext cx="8596668" cy="3880773"/>
          </a:xfrm>
        </p:spPr>
        <p:txBody>
          <a:bodyPr>
            <a:normAutofit/>
          </a:bodyPr>
          <a:lstStyle/>
          <a:p>
            <a:r>
              <a:rPr lang="en-US" b="1">
                <a:hlinkClick r:id="rId3">
                  <a:extLst>
                    <a:ext uri="{A12FA001-AC4F-418D-AE19-62706E023703}">
                      <ahyp:hlinkClr xmlns:ahyp="http://schemas.microsoft.com/office/drawing/2018/hyperlinkcolor" val="tx"/>
                    </a:ext>
                  </a:extLst>
                </a:hlinkClick>
              </a:rPr>
              <a:t>Practice mindfulness</a:t>
            </a:r>
            <a:r>
              <a:rPr lang="en-US" b="1"/>
              <a:t> </a:t>
            </a:r>
          </a:p>
          <a:p>
            <a:pPr lvl="1"/>
            <a:r>
              <a:rPr lang="en-US"/>
              <a:t>If possible, plan a vacation or staycation (and don't fill it with activities) so you can recharge</a:t>
            </a:r>
          </a:p>
          <a:p>
            <a:r>
              <a:rPr lang="en-US" b="1"/>
              <a:t>Make it a priority to </a:t>
            </a:r>
            <a:r>
              <a:rPr lang="en-US" b="1">
                <a:hlinkClick r:id="rId4">
                  <a:extLst>
                    <a:ext uri="{A12FA001-AC4F-418D-AE19-62706E023703}">
                      <ahyp:hlinkClr xmlns:ahyp="http://schemas.microsoft.com/office/drawing/2018/hyperlinkcolor" val="tx"/>
                    </a:ext>
                  </a:extLst>
                </a:hlinkClick>
              </a:rPr>
              <a:t>spend time with your loved ones</a:t>
            </a:r>
            <a:endParaRPr lang="en-US" b="1"/>
          </a:p>
          <a:p>
            <a:r>
              <a:rPr lang="en-US" b="1"/>
              <a:t>Take small moments every day to appreciate yourself </a:t>
            </a:r>
          </a:p>
          <a:p>
            <a:pPr lvl="1"/>
            <a:r>
              <a:rPr lang="en-US">
                <a:hlinkClick r:id="rId5"/>
              </a:rPr>
              <a:t>Set boundaries</a:t>
            </a:r>
            <a:r>
              <a:rPr lang="en-US"/>
              <a:t> with others and remind yourself that it's okay to say "no"</a:t>
            </a:r>
          </a:p>
          <a:p>
            <a:r>
              <a:rPr lang="en-US" b="1"/>
              <a:t>Remind yourself that your self-worth does not come from being productive or busy</a:t>
            </a:r>
          </a:p>
          <a:p>
            <a:r>
              <a:rPr lang="en-US" b="1"/>
              <a:t>Set reminders or post notes reminding you to breathe and take time for yourself</a:t>
            </a:r>
          </a:p>
          <a:p>
            <a:endParaRPr lang="en-US"/>
          </a:p>
        </p:txBody>
      </p:sp>
    </p:spTree>
    <p:extLst>
      <p:ext uri="{BB962C8B-B14F-4D97-AF65-F5344CB8AC3E}">
        <p14:creationId xmlns:p14="http://schemas.microsoft.com/office/powerpoint/2010/main" val="26363396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 name="Rectangle 3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33">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35">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Isosceles Triangle 43">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a:extLst>
              <a:ext uri="{FF2B5EF4-FFF2-40B4-BE49-F238E27FC236}">
                <a16:creationId xmlns:a16="http://schemas.microsoft.com/office/drawing/2014/main" id="{C04D0F52-E9D7-40A4-A01F-D87E80053065}"/>
              </a:ext>
            </a:extLst>
          </p:cNvPr>
          <p:cNvSpPr>
            <a:spLocks noGrp="1"/>
          </p:cNvSpPr>
          <p:nvPr>
            <p:ph type="title"/>
          </p:nvPr>
        </p:nvSpPr>
        <p:spPr>
          <a:xfrm>
            <a:off x="677334" y="609600"/>
            <a:ext cx="8596668" cy="1320800"/>
          </a:xfrm>
        </p:spPr>
        <p:txBody>
          <a:bodyPr>
            <a:normAutofit/>
          </a:bodyPr>
          <a:lstStyle/>
          <a:p>
            <a:r>
              <a:rPr lang="en-US">
                <a:latin typeface="Lato"/>
                <a:ea typeface="Lato"/>
                <a:cs typeface="Arial"/>
              </a:rPr>
              <a:t>The Cure for Busyness Tips (continued)</a:t>
            </a:r>
            <a:endParaRPr lang="en-US" i="1">
              <a:latin typeface="Lato"/>
              <a:ea typeface="Lato"/>
              <a:cs typeface="Arial"/>
            </a:endParaRPr>
          </a:p>
        </p:txBody>
      </p:sp>
      <p:sp>
        <p:nvSpPr>
          <p:cNvPr id="2" name="Slide Number Placeholder 1">
            <a:extLst>
              <a:ext uri="{FF2B5EF4-FFF2-40B4-BE49-F238E27FC236}">
                <a16:creationId xmlns:a16="http://schemas.microsoft.com/office/drawing/2014/main" id="{A1069E99-D559-4113-8F08-F586E18F80D0}"/>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a:pPr>
                <a:spcAft>
                  <a:spcPts val="600"/>
                </a:spcAft>
              </a:pPr>
              <a:t>11</a:t>
            </a:fld>
            <a:r>
              <a:rPr lang="en-US"/>
              <a:t> </a:t>
            </a:r>
          </a:p>
        </p:txBody>
      </p:sp>
      <p:sp>
        <p:nvSpPr>
          <p:cNvPr id="4" name="Content Placeholder 3">
            <a:extLst>
              <a:ext uri="{FF2B5EF4-FFF2-40B4-BE49-F238E27FC236}">
                <a16:creationId xmlns:a16="http://schemas.microsoft.com/office/drawing/2014/main" id="{4768DF4D-CE5B-461B-9D8F-0594DED59B4C}"/>
              </a:ext>
            </a:extLst>
          </p:cNvPr>
          <p:cNvSpPr>
            <a:spLocks noGrp="1"/>
          </p:cNvSpPr>
          <p:nvPr>
            <p:ph idx="1"/>
          </p:nvPr>
        </p:nvSpPr>
        <p:spPr>
          <a:xfrm>
            <a:off x="677334" y="2160589"/>
            <a:ext cx="8596668" cy="3880773"/>
          </a:xfrm>
        </p:spPr>
        <p:txBody>
          <a:bodyPr>
            <a:normAutofit/>
          </a:bodyPr>
          <a:lstStyle/>
          <a:p>
            <a:r>
              <a:rPr lang="en-US" b="1"/>
              <a:t>Set appropriate expectations for yourself when and how much you can comfortably take on; this may change over time</a:t>
            </a:r>
          </a:p>
          <a:p>
            <a:r>
              <a:rPr lang="en-US" b="1"/>
              <a:t>Connect with a professional if you are having trouble with acts of daily living or notice your overall quality of life has decreased</a:t>
            </a:r>
          </a:p>
          <a:p>
            <a:r>
              <a:rPr lang="en-US" b="1"/>
              <a:t>If you use busyness as a tool to avoid unpleasant thoughts or feelings, try to determine what you are uncomfortable facing</a:t>
            </a:r>
          </a:p>
          <a:p>
            <a:pPr lvl="1"/>
            <a:r>
              <a:rPr lang="en-US"/>
              <a:t>If this seems too overwhelming, seek a professional to support you</a:t>
            </a:r>
          </a:p>
          <a:p>
            <a:r>
              <a:rPr lang="en-US" b="1"/>
              <a:t>Schedule work/busy time and free time in chunks</a:t>
            </a:r>
          </a:p>
          <a:p>
            <a:pPr lvl="1"/>
            <a:r>
              <a:rPr lang="en-US"/>
              <a:t>Always make sure you leave time for yourself throughout the day, even if it's just for a small break, and deliberately disconnect </a:t>
            </a:r>
          </a:p>
          <a:p>
            <a:pPr lvl="1"/>
            <a:endParaRPr lang="en-US"/>
          </a:p>
          <a:p>
            <a:endParaRPr lang="en-US"/>
          </a:p>
        </p:txBody>
      </p:sp>
    </p:spTree>
    <p:extLst>
      <p:ext uri="{BB962C8B-B14F-4D97-AF65-F5344CB8AC3E}">
        <p14:creationId xmlns:p14="http://schemas.microsoft.com/office/powerpoint/2010/main" val="287186919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91C6CE1E-E903-4DA3-A3B2-6FB700DDC580}"/>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What’s Next?</a:t>
            </a:r>
          </a:p>
        </p:txBody>
      </p:sp>
      <p:pic>
        <p:nvPicPr>
          <p:cNvPr id="5" name="Picture 4">
            <a:extLst>
              <a:ext uri="{FF2B5EF4-FFF2-40B4-BE49-F238E27FC236}">
                <a16:creationId xmlns:a16="http://schemas.microsoft.com/office/drawing/2014/main" id="{4E91EDE3-65AB-4B1A-BA94-F6A5451FA4B6}"/>
              </a:ext>
            </a:extLst>
          </p:cNvPr>
          <p:cNvPicPr>
            <a:picLocks noChangeAspect="1"/>
          </p:cNvPicPr>
          <p:nvPr/>
        </p:nvPicPr>
        <p:blipFill>
          <a:blip r:embed="rId3"/>
          <a:stretch>
            <a:fillRect/>
          </a:stretch>
        </p:blipFill>
        <p:spPr>
          <a:xfrm>
            <a:off x="1171128" y="1168399"/>
            <a:ext cx="3029019" cy="4610101"/>
          </a:xfrm>
          <a:prstGeom prst="rect">
            <a:avLst/>
          </a:prstGeom>
        </p:spPr>
      </p:pic>
      <p:sp>
        <p:nvSpPr>
          <p:cNvPr id="4" name="Content Placeholder 3">
            <a:extLst>
              <a:ext uri="{FF2B5EF4-FFF2-40B4-BE49-F238E27FC236}">
                <a16:creationId xmlns:a16="http://schemas.microsoft.com/office/drawing/2014/main" id="{48843F5B-313F-4135-9469-C6E3368E6B0F}"/>
              </a:ext>
            </a:extLst>
          </p:cNvPr>
          <p:cNvSpPr>
            <a:spLocks noGrp="1"/>
          </p:cNvSpPr>
          <p:nvPr>
            <p:ph idx="1"/>
          </p:nvPr>
        </p:nvSpPr>
        <p:spPr>
          <a:xfrm>
            <a:off x="7181723" y="2257362"/>
            <a:ext cx="4512988" cy="3317938"/>
          </a:xfrm>
        </p:spPr>
        <p:txBody>
          <a:bodyPr vert="horz" lIns="91440" tIns="45720" rIns="91440" bIns="45720" rtlCol="0" anchor="t">
            <a:normAutofit/>
          </a:bodyPr>
          <a:lstStyle/>
          <a:p>
            <a:pPr marL="0" indent="0">
              <a:buNone/>
            </a:pPr>
            <a:r>
              <a:rPr lang="en-US" dirty="0">
                <a:solidFill>
                  <a:srgbClr val="FFFFFF"/>
                </a:solidFill>
                <a:hlinkClick r:id="rId4"/>
              </a:rPr>
              <a:t>Tim Ferriss - 3 </a:t>
            </a:r>
            <a:r>
              <a:rPr lang="en-US" dirty="0" err="1">
                <a:solidFill>
                  <a:srgbClr val="FFFFFF"/>
                </a:solidFill>
                <a:hlinkClick r:id="rId4"/>
              </a:rPr>
              <a:t>Stratgies</a:t>
            </a:r>
            <a:r>
              <a:rPr lang="en-US" dirty="0">
                <a:solidFill>
                  <a:srgbClr val="FFFFFF"/>
                </a:solidFill>
                <a:hlinkClick r:id="rId4"/>
              </a:rPr>
              <a:t> for Prioritization</a:t>
            </a:r>
            <a:endParaRPr lang="en-US" dirty="0">
              <a:solidFill>
                <a:srgbClr val="FFFFFF"/>
              </a:solidFill>
              <a:ea typeface="Lato" panose="020F0502020204030203" pitchFamily="34" charset="0"/>
            </a:endParaRPr>
          </a:p>
          <a:p>
            <a:pPr marL="685165" lvl="1" indent="-457200">
              <a:buFont typeface="+mj-lt"/>
              <a:buAutoNum type="arabicPeriod"/>
            </a:pPr>
            <a:r>
              <a:rPr lang="en-US" sz="1800" dirty="0">
                <a:solidFill>
                  <a:srgbClr val="FFFFFF"/>
                </a:solidFill>
              </a:rPr>
              <a:t>Optimize for skills and relationships (even if the project fails, will I develop skills past that failure?) </a:t>
            </a:r>
            <a:endParaRPr lang="en-US" sz="1800" dirty="0">
              <a:solidFill>
                <a:srgbClr val="FFFFFF"/>
              </a:solidFill>
              <a:ea typeface="Lato" panose="020F0502020204030203" pitchFamily="34" charset="0"/>
            </a:endParaRPr>
          </a:p>
          <a:p>
            <a:pPr marL="685165" lvl="1" indent="-457200">
              <a:buFont typeface="+mj-lt"/>
              <a:buAutoNum type="arabicPeriod"/>
            </a:pPr>
            <a:r>
              <a:rPr lang="en-US" sz="1800" dirty="0">
                <a:solidFill>
                  <a:srgbClr val="FFFFFF"/>
                </a:solidFill>
              </a:rPr>
              <a:t>Which of these (goals/tasks) would make the rest easier? (Not all priorities are equally weighted) </a:t>
            </a:r>
            <a:endParaRPr lang="en-US" sz="1800" dirty="0">
              <a:solidFill>
                <a:srgbClr val="FFFFFF"/>
              </a:solidFill>
              <a:ea typeface="Lato" panose="020F0502020204030203" pitchFamily="34" charset="0"/>
            </a:endParaRPr>
          </a:p>
          <a:p>
            <a:pPr marL="685165" lvl="1" indent="-457200">
              <a:buFont typeface="+mj-lt"/>
              <a:buAutoNum type="arabicPeriod"/>
            </a:pPr>
            <a:r>
              <a:rPr lang="en-US" sz="1800" b="1" dirty="0">
                <a:solidFill>
                  <a:srgbClr val="FFFFFF"/>
                </a:solidFill>
                <a:latin typeface="Lato"/>
                <a:ea typeface="Lato"/>
                <a:cs typeface="Times New Roman"/>
              </a:rPr>
              <a:t>Excitement!!  </a:t>
            </a:r>
            <a:r>
              <a:rPr lang="en-US" sz="1800" dirty="0">
                <a:solidFill>
                  <a:srgbClr val="FFFFFF"/>
                </a:solidFill>
                <a:latin typeface="Lato"/>
                <a:ea typeface="Lato"/>
                <a:cs typeface="Arial"/>
              </a:rPr>
              <a:t>Which one are you constantly thinking about?</a:t>
            </a:r>
          </a:p>
        </p:txBody>
      </p:sp>
      <p:sp>
        <p:nvSpPr>
          <p:cNvPr id="2" name="Slide Number Placeholder 1">
            <a:extLst>
              <a:ext uri="{FF2B5EF4-FFF2-40B4-BE49-F238E27FC236}">
                <a16:creationId xmlns:a16="http://schemas.microsoft.com/office/drawing/2014/main" id="{33C321E6-371D-4B03-93D2-D5B26118FC08}"/>
              </a:ext>
            </a:extLst>
          </p:cNvPr>
          <p:cNvSpPr>
            <a:spLocks noGrp="1"/>
          </p:cNvSpPr>
          <p:nvPr>
            <p:ph type="sldNum" sz="quarter" idx="12"/>
          </p:nvPr>
        </p:nvSpPr>
        <p:spPr>
          <a:xfrm>
            <a:off x="9662553" y="6041362"/>
            <a:ext cx="566186" cy="365125"/>
          </a:xfrm>
        </p:spPr>
        <p:txBody>
          <a:bodyPr>
            <a:normAutofit/>
          </a:bodyPr>
          <a:lstStyle/>
          <a:p>
            <a:pPr>
              <a:spcAft>
                <a:spcPts val="600"/>
              </a:spcAft>
            </a:pPr>
            <a:fld id="{3A98EE3D-8CD1-4C3F-BD1C-C98C9596463C}" type="slidenum">
              <a:rPr lang="en-US">
                <a:solidFill>
                  <a:srgbClr val="FFFFFF"/>
                </a:solidFill>
              </a:rPr>
              <a:pPr>
                <a:spcAft>
                  <a:spcPts val="600"/>
                </a:spcAft>
              </a:pPr>
              <a:t>12</a:t>
            </a:fld>
            <a:r>
              <a:rPr lang="en-US">
                <a:solidFill>
                  <a:srgbClr val="FFFFFF"/>
                </a:solidFill>
              </a:rPr>
              <a:t> </a:t>
            </a:r>
          </a:p>
        </p:txBody>
      </p:sp>
    </p:spTree>
    <p:extLst>
      <p:ext uri="{BB962C8B-B14F-4D97-AF65-F5344CB8AC3E}">
        <p14:creationId xmlns:p14="http://schemas.microsoft.com/office/powerpoint/2010/main" val="321159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1C6CE1E-E903-4DA3-A3B2-6FB700DDC580}"/>
              </a:ext>
            </a:extLst>
          </p:cNvPr>
          <p:cNvSpPr>
            <a:spLocks noGrp="1"/>
          </p:cNvSpPr>
          <p:nvPr>
            <p:ph type="title"/>
          </p:nvPr>
        </p:nvSpPr>
        <p:spPr>
          <a:xfrm>
            <a:off x="643467" y="816638"/>
            <a:ext cx="3367359" cy="5224724"/>
          </a:xfrm>
        </p:spPr>
        <p:txBody>
          <a:bodyPr anchor="ctr">
            <a:normAutofit/>
          </a:bodyPr>
          <a:lstStyle/>
          <a:p>
            <a:r>
              <a:rPr lang="en-US" dirty="0"/>
              <a:t>Let’s Wrap This Up (I respect your time!)</a:t>
            </a:r>
          </a:p>
        </p:txBody>
      </p:sp>
      <p:sp>
        <p:nvSpPr>
          <p:cNvPr id="2" name="Slide Number Placeholder 1">
            <a:extLst>
              <a:ext uri="{FF2B5EF4-FFF2-40B4-BE49-F238E27FC236}">
                <a16:creationId xmlns:a16="http://schemas.microsoft.com/office/drawing/2014/main" id="{33C321E6-371D-4B03-93D2-D5B26118FC08}"/>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smtClean="0"/>
              <a:pPr>
                <a:spcAft>
                  <a:spcPts val="600"/>
                </a:spcAft>
              </a:pPr>
              <a:t>13</a:t>
            </a:fld>
            <a:r>
              <a:rPr lang="en-US"/>
              <a:t> </a:t>
            </a:r>
          </a:p>
        </p:txBody>
      </p:sp>
      <p:sp>
        <p:nvSpPr>
          <p:cNvPr id="4" name="Content Placeholder 3">
            <a:extLst>
              <a:ext uri="{FF2B5EF4-FFF2-40B4-BE49-F238E27FC236}">
                <a16:creationId xmlns:a16="http://schemas.microsoft.com/office/drawing/2014/main" id="{48843F5B-313F-4135-9469-C6E3368E6B0F}"/>
              </a:ext>
            </a:extLst>
          </p:cNvPr>
          <p:cNvSpPr>
            <a:spLocks noGrp="1"/>
          </p:cNvSpPr>
          <p:nvPr>
            <p:ph idx="1"/>
          </p:nvPr>
        </p:nvSpPr>
        <p:spPr>
          <a:xfrm>
            <a:off x="4654295" y="816638"/>
            <a:ext cx="4619706" cy="5224724"/>
          </a:xfrm>
        </p:spPr>
        <p:txBody>
          <a:bodyPr vert="horz" lIns="91440" tIns="45720" rIns="91440" bIns="45720" rtlCol="0" anchor="ctr">
            <a:normAutofit/>
          </a:bodyPr>
          <a:lstStyle/>
          <a:p>
            <a:pPr marL="227965" indent="-227965">
              <a:lnSpc>
                <a:spcPct val="90000"/>
              </a:lnSpc>
            </a:pPr>
            <a:r>
              <a:rPr lang="en-US" sz="1700" b="1" dirty="0"/>
              <a:t>Block your own schedule</a:t>
            </a:r>
            <a:r>
              <a:rPr lang="en-US" sz="1700" dirty="0"/>
              <a:t> to make sure you have time to do your work, instead of spending all your time in meetings talking about doing your work</a:t>
            </a:r>
          </a:p>
          <a:p>
            <a:pPr marL="227965" indent="-227965">
              <a:lnSpc>
                <a:spcPct val="90000"/>
              </a:lnSpc>
            </a:pPr>
            <a:r>
              <a:rPr lang="en-US" sz="1700" b="1" dirty="0"/>
              <a:t>Differentiate between urgent and important tasks</a:t>
            </a:r>
            <a:r>
              <a:rPr lang="en-US" sz="1700" dirty="0"/>
              <a:t>. If it feels like you have too many important tasks, run the Eisenhower Matrix again on just those and see what might be done later or not at all</a:t>
            </a:r>
            <a:endParaRPr lang="en-US" sz="1700" dirty="0">
              <a:ea typeface="Lato" panose="020F0502020204030203" pitchFamily="34" charset="0"/>
            </a:endParaRPr>
          </a:p>
          <a:p>
            <a:pPr marL="227965" indent="-227965">
              <a:lnSpc>
                <a:spcPct val="90000"/>
              </a:lnSpc>
            </a:pPr>
            <a:r>
              <a:rPr lang="en-US" sz="1700" dirty="0">
                <a:latin typeface="Lato"/>
                <a:ea typeface="Lato"/>
                <a:cs typeface="Arial"/>
              </a:rPr>
              <a:t>Speaking of – </a:t>
            </a:r>
            <a:r>
              <a:rPr lang="en-US" sz="1700" b="1" dirty="0">
                <a:latin typeface="Lato"/>
                <a:ea typeface="Lato"/>
                <a:cs typeface="Arial"/>
              </a:rPr>
              <a:t>maximize the amount of work not done </a:t>
            </a:r>
            <a:r>
              <a:rPr lang="en-US" sz="1700" dirty="0">
                <a:latin typeface="Lato"/>
                <a:ea typeface="Lato"/>
                <a:cs typeface="Arial"/>
              </a:rPr>
              <a:t>without guilt! Eliminate time wasters</a:t>
            </a:r>
          </a:p>
          <a:p>
            <a:pPr marL="227965" indent="-227965">
              <a:lnSpc>
                <a:spcPct val="90000"/>
              </a:lnSpc>
            </a:pPr>
            <a:r>
              <a:rPr lang="en-US" sz="1700" dirty="0">
                <a:latin typeface="Lato"/>
                <a:ea typeface="Lato"/>
                <a:cs typeface="Arial"/>
              </a:rPr>
              <a:t>Learn to </a:t>
            </a:r>
            <a:r>
              <a:rPr lang="en-US" sz="1700" b="1" dirty="0">
                <a:latin typeface="Lato"/>
                <a:ea typeface="Lato"/>
                <a:cs typeface="Arial"/>
              </a:rPr>
              <a:t>identify work that creates the most value </a:t>
            </a:r>
            <a:r>
              <a:rPr lang="en-US" sz="1700" dirty="0">
                <a:latin typeface="Lato"/>
                <a:ea typeface="Lato"/>
                <a:cs typeface="Arial"/>
              </a:rPr>
              <a:t>– spend time on what will give you the most benefit understanding that all tasks are not weighted equally</a:t>
            </a:r>
          </a:p>
          <a:p>
            <a:pPr marL="227965" indent="-227965">
              <a:lnSpc>
                <a:spcPct val="90000"/>
              </a:lnSpc>
            </a:pPr>
            <a:r>
              <a:rPr lang="en-US" sz="1700" b="1" dirty="0"/>
              <a:t>Release unhealthy perceptions </a:t>
            </a:r>
            <a:r>
              <a:rPr lang="en-US" sz="1700" dirty="0"/>
              <a:t>about being “busy” and focus more on being “productive”</a:t>
            </a:r>
            <a:endParaRPr lang="en-US" sz="1700" dirty="0">
              <a:ea typeface="Lato" panose="020F0502020204030203" pitchFamily="34" charset="0"/>
            </a:endParaRPr>
          </a:p>
          <a:p>
            <a:pPr marL="0" indent="0">
              <a:lnSpc>
                <a:spcPct val="90000"/>
              </a:lnSpc>
              <a:buNone/>
            </a:pPr>
            <a:endParaRPr lang="en-US" sz="1700" dirty="0"/>
          </a:p>
        </p:txBody>
      </p:sp>
    </p:spTree>
    <p:extLst>
      <p:ext uri="{BB962C8B-B14F-4D97-AF65-F5344CB8AC3E}">
        <p14:creationId xmlns:p14="http://schemas.microsoft.com/office/powerpoint/2010/main" val="28473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C6CE1E-E903-4DA3-A3B2-6FB700DDC580}"/>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48843F5B-313F-4135-9469-C6E3368E6B0F}"/>
              </a:ext>
            </a:extLst>
          </p:cNvPr>
          <p:cNvSpPr>
            <a:spLocks noGrp="1"/>
          </p:cNvSpPr>
          <p:nvPr>
            <p:ph idx="1"/>
          </p:nvPr>
        </p:nvSpPr>
        <p:spPr/>
        <p:txBody>
          <a:bodyPr vert="horz" lIns="91440" tIns="45720" rIns="91440" bIns="45720" rtlCol="0" anchor="t">
            <a:normAutofit/>
          </a:bodyPr>
          <a:lstStyle/>
          <a:p>
            <a:pPr marL="227965" indent="-227965"/>
            <a:r>
              <a:rPr lang="en-US" dirty="0">
                <a:hlinkClick r:id="rId3"/>
              </a:rPr>
              <a:t>The Eisenhower Matrix </a:t>
            </a:r>
            <a:r>
              <a:rPr lang="en-US" dirty="0"/>
              <a:t>  </a:t>
            </a:r>
          </a:p>
          <a:p>
            <a:pPr marL="227965" indent="-227965"/>
            <a:r>
              <a:rPr lang="en-US" dirty="0">
                <a:hlinkClick r:id="rId4"/>
              </a:rPr>
              <a:t>How Constantly Being Busy Affects Your Well-Being</a:t>
            </a:r>
            <a:endParaRPr lang="en-US" dirty="0">
              <a:ea typeface="Lato" panose="020F0502020204030203" pitchFamily="34" charset="0"/>
            </a:endParaRPr>
          </a:p>
          <a:p>
            <a:pPr marL="227965" indent="-227965"/>
            <a:r>
              <a:rPr lang="en-US" dirty="0">
                <a:solidFill>
                  <a:srgbClr val="383838"/>
                </a:solidFill>
                <a:latin typeface="IBM Plex Sans"/>
                <a:hlinkClick r:id="rId5"/>
              </a:rPr>
              <a:t>Understanding the Pareto Principle (The 80/20 Rule)</a:t>
            </a:r>
            <a:endParaRPr lang="en-US" dirty="0">
              <a:solidFill>
                <a:srgbClr val="383838"/>
              </a:solidFill>
              <a:latin typeface="IBM Plex Sans"/>
            </a:endParaRPr>
          </a:p>
          <a:p>
            <a:pPr marL="227965" indent="-227965"/>
            <a:r>
              <a:rPr lang="en-US" dirty="0">
                <a:hlinkClick r:id="rId6"/>
              </a:rPr>
              <a:t>https://agilemanifesto.org/</a:t>
            </a:r>
            <a:endParaRPr lang="en-US" dirty="0">
              <a:ea typeface="Lato" panose="020F0502020204030203" pitchFamily="34" charset="0"/>
            </a:endParaRPr>
          </a:p>
          <a:p>
            <a:pPr marL="227965" indent="-227965"/>
            <a:r>
              <a:rPr lang="en-US" dirty="0">
                <a:hlinkClick r:id="rId7"/>
              </a:rPr>
              <a:t>Tony Blair: Finding Time to Think Strategically</a:t>
            </a:r>
            <a:endParaRPr lang="en-US" dirty="0">
              <a:ea typeface="Lato" panose="020F0502020204030203" pitchFamily="34" charset="0"/>
            </a:endParaRPr>
          </a:p>
          <a:p>
            <a:pPr marL="227965" indent="-227965"/>
            <a:r>
              <a:rPr lang="en-US" dirty="0">
                <a:hlinkClick r:id="rId8"/>
              </a:rPr>
              <a:t>Tim Ferriss - 3 Strategies for Prioritization</a:t>
            </a:r>
            <a:endParaRPr lang="en-US" dirty="0">
              <a:ea typeface="Lato" panose="020F0502020204030203" pitchFamily="34" charset="0"/>
            </a:endParaRPr>
          </a:p>
          <a:p>
            <a:pPr marL="227965" indent="-227965"/>
            <a:r>
              <a:rPr lang="en-US" dirty="0">
                <a:latin typeface="Lato"/>
                <a:ea typeface="Lato"/>
                <a:cs typeface="Arial"/>
                <a:hlinkClick r:id="rId9"/>
              </a:rPr>
              <a:t>The Surprising Habits of Original Thinkers</a:t>
            </a:r>
            <a:endParaRPr lang="en-US" dirty="0">
              <a:latin typeface="Lato"/>
              <a:ea typeface="Lato"/>
              <a:cs typeface="Arial"/>
            </a:endParaRPr>
          </a:p>
          <a:p>
            <a:pPr marL="227965" indent="-227965"/>
            <a:r>
              <a:rPr lang="en-US" dirty="0">
                <a:ea typeface="Lato"/>
                <a:hlinkClick r:id="rId10"/>
              </a:rPr>
              <a:t>https://www.leecockerell.com/</a:t>
            </a:r>
            <a:endParaRPr lang="en-US" dirty="0">
              <a:ea typeface="Lato"/>
            </a:endParaRPr>
          </a:p>
          <a:p>
            <a:pPr marL="227965" indent="-227965"/>
            <a:endParaRPr lang="en-US" dirty="0">
              <a:ea typeface="Lato"/>
            </a:endParaRPr>
          </a:p>
          <a:p>
            <a:pPr marL="227965" indent="-227965"/>
            <a:endParaRPr lang="en-US" dirty="0">
              <a:ea typeface="Lato" panose="020F0502020204030203" pitchFamily="34" charset="0"/>
            </a:endParaRPr>
          </a:p>
        </p:txBody>
      </p:sp>
      <p:sp>
        <p:nvSpPr>
          <p:cNvPr id="2" name="Slide Number Placeholder 1">
            <a:extLst>
              <a:ext uri="{FF2B5EF4-FFF2-40B4-BE49-F238E27FC236}">
                <a16:creationId xmlns:a16="http://schemas.microsoft.com/office/drawing/2014/main" id="{33C321E6-371D-4B03-93D2-D5B26118FC08}"/>
              </a:ext>
            </a:extLst>
          </p:cNvPr>
          <p:cNvSpPr>
            <a:spLocks noGrp="1"/>
          </p:cNvSpPr>
          <p:nvPr>
            <p:ph type="sldNum" sz="quarter" idx="12"/>
          </p:nvPr>
        </p:nvSpPr>
        <p:spPr/>
        <p:txBody>
          <a:bodyPr/>
          <a:lstStyle/>
          <a:p>
            <a:fld id="{3A98EE3D-8CD1-4C3F-BD1C-C98C9596463C}" type="slidenum">
              <a:rPr lang="en-US" smtClean="0"/>
              <a:pPr/>
              <a:t>14</a:t>
            </a:fld>
            <a:r>
              <a:rPr lang="en-US" dirty="0"/>
              <a:t> </a:t>
            </a:r>
          </a:p>
        </p:txBody>
      </p:sp>
    </p:spTree>
    <p:extLst>
      <p:ext uri="{BB962C8B-B14F-4D97-AF65-F5344CB8AC3E}">
        <p14:creationId xmlns:p14="http://schemas.microsoft.com/office/powerpoint/2010/main" val="224373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2" name="Slide Number Placeholder 1"/>
          <p:cNvSpPr>
            <a:spLocks noGrp="1"/>
          </p:cNvSpPr>
          <p:nvPr>
            <p:ph type="sldNum" sz="quarter" idx="4294967295"/>
          </p:nvPr>
        </p:nvSpPr>
        <p:spPr>
          <a:xfrm>
            <a:off x="10706100" y="6318250"/>
            <a:ext cx="1485900" cy="365125"/>
          </a:xfrm>
        </p:spPr>
        <p:txBody>
          <a:bodyPr/>
          <a:lstStyle/>
          <a:p>
            <a:fld id="{3A98EE3D-8CD1-4C3F-BD1C-C98C9596463C}" type="slidenum">
              <a:rPr lang="en-US" smtClean="0"/>
              <a:pPr/>
              <a:t>15</a:t>
            </a:fld>
            <a:r>
              <a:rPr lang="en-US" dirty="0"/>
              <a:t> </a:t>
            </a:r>
          </a:p>
        </p:txBody>
      </p:sp>
    </p:spTree>
    <p:extLst>
      <p:ext uri="{BB962C8B-B14F-4D97-AF65-F5344CB8AC3E}">
        <p14:creationId xmlns:p14="http://schemas.microsoft.com/office/powerpoint/2010/main" val="37490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43467" y="816638"/>
            <a:ext cx="3367359" cy="5224724"/>
          </a:xfrm>
        </p:spPr>
        <p:txBody>
          <a:bodyPr anchor="ctr">
            <a:normAutofit/>
          </a:bodyPr>
          <a:lstStyle/>
          <a:p>
            <a:r>
              <a:rPr lang="en-US" dirty="0"/>
              <a:t>Description &amp; Objectives</a:t>
            </a:r>
          </a:p>
        </p:txBody>
      </p:sp>
      <p:sp>
        <p:nvSpPr>
          <p:cNvPr id="4" name="Content Placeholder 3"/>
          <p:cNvSpPr>
            <a:spLocks noGrp="1"/>
          </p:cNvSpPr>
          <p:nvPr>
            <p:ph idx="1"/>
          </p:nvPr>
        </p:nvSpPr>
        <p:spPr>
          <a:xfrm>
            <a:off x="4654295" y="816638"/>
            <a:ext cx="4619706" cy="5224724"/>
          </a:xfrm>
        </p:spPr>
        <p:txBody>
          <a:bodyPr anchor="ctr">
            <a:normAutofit/>
          </a:bodyPr>
          <a:lstStyle/>
          <a:p>
            <a:pPr>
              <a:lnSpc>
                <a:spcPct val="90000"/>
              </a:lnSpc>
            </a:pPr>
            <a:r>
              <a:rPr lang="en-US" b="1"/>
              <a:t>Description –</a:t>
            </a:r>
            <a:r>
              <a:rPr lang="en-US" dirty="0"/>
              <a:t> This session will highlight several techniques to determine what tasks to tackle first when the “to do” list is overwhelming. Wrestle your schedule back into submission by clearing away time wasting activities clogging  the workday</a:t>
            </a:r>
            <a:endParaRPr lang="en-US"/>
          </a:p>
          <a:p>
            <a:pPr>
              <a:lnSpc>
                <a:spcPct val="90000"/>
              </a:lnSpc>
            </a:pPr>
            <a:r>
              <a:rPr lang="en-US" b="1"/>
              <a:t>Objectives </a:t>
            </a:r>
            <a:r>
              <a:rPr lang="en-US" dirty="0"/>
              <a:t> </a:t>
            </a:r>
            <a:endParaRPr lang="en-US"/>
          </a:p>
          <a:p>
            <a:pPr lvl="1">
              <a:lnSpc>
                <a:spcPct val="90000"/>
              </a:lnSpc>
            </a:pPr>
            <a:r>
              <a:rPr lang="en-US" dirty="0"/>
              <a:t>Discover how time management and basic scheduling can help you prioritize</a:t>
            </a:r>
            <a:endParaRPr lang="en-US"/>
          </a:p>
          <a:p>
            <a:pPr lvl="1">
              <a:lnSpc>
                <a:spcPct val="90000"/>
              </a:lnSpc>
            </a:pPr>
            <a:r>
              <a:rPr lang="en-US" dirty="0"/>
              <a:t>Learn to differentiate between urgent and important tasks</a:t>
            </a:r>
            <a:endParaRPr lang="en-US"/>
          </a:p>
          <a:p>
            <a:pPr lvl="1">
              <a:lnSpc>
                <a:spcPct val="90000"/>
              </a:lnSpc>
            </a:pPr>
            <a:r>
              <a:rPr lang="en-US" dirty="0"/>
              <a:t>Maximize the amount of work not done</a:t>
            </a:r>
            <a:endParaRPr lang="en-US"/>
          </a:p>
          <a:p>
            <a:pPr lvl="1">
              <a:lnSpc>
                <a:spcPct val="90000"/>
              </a:lnSpc>
            </a:pPr>
            <a:r>
              <a:rPr lang="en-US" dirty="0"/>
              <a:t>Learn to identify work that creates the most value</a:t>
            </a:r>
            <a:endParaRPr lang="en-US"/>
          </a:p>
          <a:p>
            <a:pPr lvl="1">
              <a:lnSpc>
                <a:spcPct val="90000"/>
              </a:lnSpc>
            </a:pPr>
            <a:r>
              <a:rPr lang="en-US" dirty="0"/>
              <a:t>Release unhealthy perceptions about being “busy”</a:t>
            </a:r>
            <a:endParaRPr lang="en-US"/>
          </a:p>
        </p:txBody>
      </p:sp>
    </p:spTree>
    <p:extLst>
      <p:ext uri="{BB962C8B-B14F-4D97-AF65-F5344CB8AC3E}">
        <p14:creationId xmlns:p14="http://schemas.microsoft.com/office/powerpoint/2010/main" val="118889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251984-C22F-43CE-9344-F70166FF0D5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675" r="-2" b="375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91C6CE1E-E903-4DA3-A3B2-6FB700DDC580}"/>
              </a:ext>
            </a:extLst>
          </p:cNvPr>
          <p:cNvSpPr>
            <a:spLocks noGrp="1"/>
          </p:cNvSpPr>
          <p:nvPr>
            <p:ph type="title"/>
          </p:nvPr>
        </p:nvSpPr>
        <p:spPr>
          <a:xfrm>
            <a:off x="677333" y="609600"/>
            <a:ext cx="3851123" cy="1320800"/>
          </a:xfrm>
        </p:spPr>
        <p:txBody>
          <a:bodyPr>
            <a:normAutofit/>
          </a:bodyPr>
          <a:lstStyle/>
          <a:p>
            <a:r>
              <a:rPr lang="en-US"/>
              <a:t>Reserve Time to Think</a:t>
            </a:r>
            <a:endParaRPr lang="en-US" dirty="0"/>
          </a:p>
        </p:txBody>
      </p:sp>
      <p:sp>
        <p:nvSpPr>
          <p:cNvPr id="4" name="Content Placeholder 3">
            <a:extLst>
              <a:ext uri="{FF2B5EF4-FFF2-40B4-BE49-F238E27FC236}">
                <a16:creationId xmlns:a16="http://schemas.microsoft.com/office/drawing/2014/main" id="{48843F5B-313F-4135-9469-C6E3368E6B0F}"/>
              </a:ext>
            </a:extLst>
          </p:cNvPr>
          <p:cNvSpPr>
            <a:spLocks noGrp="1"/>
          </p:cNvSpPr>
          <p:nvPr>
            <p:ph idx="1"/>
          </p:nvPr>
        </p:nvSpPr>
        <p:spPr>
          <a:xfrm>
            <a:off x="677334" y="2160589"/>
            <a:ext cx="3851122" cy="3880773"/>
          </a:xfrm>
        </p:spPr>
        <p:txBody>
          <a:bodyPr>
            <a:normAutofit/>
          </a:bodyPr>
          <a:lstStyle/>
          <a:p>
            <a:pPr>
              <a:lnSpc>
                <a:spcPct val="90000"/>
              </a:lnSpc>
            </a:pPr>
            <a:r>
              <a:rPr lang="en-US" sz="1600" dirty="0"/>
              <a:t>Take control of your schedule by blocking time each morning to sort out your day</a:t>
            </a:r>
          </a:p>
          <a:p>
            <a:pPr>
              <a:lnSpc>
                <a:spcPct val="90000"/>
              </a:lnSpc>
            </a:pPr>
            <a:r>
              <a:rPr lang="en-US" sz="1600" dirty="0"/>
              <a:t>Evaluate the items on your schedule and determine what you can eliminate,  delegate, or defer</a:t>
            </a:r>
          </a:p>
          <a:p>
            <a:pPr>
              <a:lnSpc>
                <a:spcPct val="90000"/>
              </a:lnSpc>
            </a:pPr>
            <a:r>
              <a:rPr lang="en-US" sz="1600" dirty="0"/>
              <a:t>“Find time to think strategically.” Make the space for what you know really counts or the meetings will take you over...” – Tony Blair, recalling the best leadership advice he received from President Clinton</a:t>
            </a:r>
          </a:p>
          <a:p>
            <a:pPr>
              <a:lnSpc>
                <a:spcPct val="90000"/>
              </a:lnSpc>
            </a:pPr>
            <a:r>
              <a:rPr lang="en-US" sz="1600" dirty="0"/>
              <a:t>If you need to find a creative solution, review the problem and then do something else</a:t>
            </a:r>
          </a:p>
        </p:txBody>
      </p:sp>
      <p:cxnSp>
        <p:nvCxnSpPr>
          <p:cNvPr id="3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33C321E6-371D-4B03-93D2-D5B26118FC08}"/>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a:solidFill>
                  <a:srgbClr val="FFFFFF"/>
                </a:solidFill>
              </a:rPr>
              <a:pPr>
                <a:spcAft>
                  <a:spcPts val="600"/>
                </a:spcAft>
              </a:pPr>
              <a:t>3</a:t>
            </a:fld>
            <a:r>
              <a:rPr lang="en-US">
                <a:solidFill>
                  <a:srgbClr val="FFFFFF"/>
                </a:solidFill>
              </a:rPr>
              <a:t> </a:t>
            </a:r>
          </a:p>
        </p:txBody>
      </p:sp>
      <p:sp>
        <p:nvSpPr>
          <p:cNvPr id="3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6021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9A334-2422-42B8-829C-4FABB3F8E424}"/>
              </a:ext>
            </a:extLst>
          </p:cNvPr>
          <p:cNvSpPr>
            <a:spLocks noGrp="1"/>
          </p:cNvSpPr>
          <p:nvPr>
            <p:ph type="title"/>
          </p:nvPr>
        </p:nvSpPr>
        <p:spPr/>
        <p:txBody>
          <a:bodyPr/>
          <a:lstStyle/>
          <a:p>
            <a:r>
              <a:rPr lang="en-US" dirty="0"/>
              <a:t>The Eisenhower Matrix</a:t>
            </a:r>
          </a:p>
        </p:txBody>
      </p:sp>
      <p:sp>
        <p:nvSpPr>
          <p:cNvPr id="9" name="Content Placeholder 8">
            <a:extLst>
              <a:ext uri="{FF2B5EF4-FFF2-40B4-BE49-F238E27FC236}">
                <a16:creationId xmlns:a16="http://schemas.microsoft.com/office/drawing/2014/main" id="{C05B9B01-41CD-42D3-BE18-0AE38689746E}"/>
              </a:ext>
            </a:extLst>
          </p:cNvPr>
          <p:cNvSpPr>
            <a:spLocks noGrp="1"/>
          </p:cNvSpPr>
          <p:nvPr>
            <p:ph idx="1"/>
          </p:nvPr>
        </p:nvSpPr>
        <p:spPr>
          <a:xfrm>
            <a:off x="460568" y="1446119"/>
            <a:ext cx="9251974" cy="3880773"/>
          </a:xfrm>
        </p:spPr>
        <p:txBody>
          <a:bodyPr>
            <a:normAutofit/>
          </a:bodyPr>
          <a:lstStyle/>
          <a:p>
            <a:pPr marL="0" indent="0" algn="ctr">
              <a:buNone/>
            </a:pPr>
            <a:r>
              <a:rPr lang="en-US" b="1" dirty="0">
                <a:solidFill>
                  <a:srgbClr val="020242"/>
                </a:solidFill>
              </a:rPr>
              <a:t>Categorize the tasks on your list into categories based on importance and urgency.</a:t>
            </a:r>
          </a:p>
          <a:p>
            <a:pPr marL="0" indent="0" algn="ctr">
              <a:buNone/>
            </a:pPr>
            <a:endParaRPr lang="en-US" dirty="0"/>
          </a:p>
        </p:txBody>
      </p:sp>
      <p:sp>
        <p:nvSpPr>
          <p:cNvPr id="2" name="Slide Number Placeholder 1">
            <a:extLst>
              <a:ext uri="{FF2B5EF4-FFF2-40B4-BE49-F238E27FC236}">
                <a16:creationId xmlns:a16="http://schemas.microsoft.com/office/drawing/2014/main" id="{FBFE73AB-B2BE-4108-98AA-0CE7C74C1680}"/>
              </a:ext>
            </a:extLst>
          </p:cNvPr>
          <p:cNvSpPr>
            <a:spLocks noGrp="1"/>
          </p:cNvSpPr>
          <p:nvPr>
            <p:ph type="sldNum" sz="quarter" idx="12"/>
          </p:nvPr>
        </p:nvSpPr>
        <p:spPr/>
        <p:txBody>
          <a:bodyPr/>
          <a:lstStyle/>
          <a:p>
            <a:fld id="{3A98EE3D-8CD1-4C3F-BD1C-C98C9596463C}" type="slidenum">
              <a:rPr lang="en-US" smtClean="0"/>
              <a:pPr/>
              <a:t>4</a:t>
            </a:fld>
            <a:r>
              <a:rPr lang="en-US" dirty="0"/>
              <a:t> </a:t>
            </a:r>
          </a:p>
        </p:txBody>
      </p:sp>
      <p:pic>
        <p:nvPicPr>
          <p:cNvPr id="11" name="Picture 10">
            <a:extLst>
              <a:ext uri="{FF2B5EF4-FFF2-40B4-BE49-F238E27FC236}">
                <a16:creationId xmlns:a16="http://schemas.microsoft.com/office/drawing/2014/main" id="{9BD0A027-3B04-48FA-98AA-E63466DE58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77150" y="2527270"/>
            <a:ext cx="5482746" cy="3686823"/>
          </a:xfrm>
          <a:prstGeom prst="rect">
            <a:avLst/>
          </a:prstGeom>
        </p:spPr>
      </p:pic>
      <p:sp>
        <p:nvSpPr>
          <p:cNvPr id="15" name="TextBox 14">
            <a:extLst>
              <a:ext uri="{FF2B5EF4-FFF2-40B4-BE49-F238E27FC236}">
                <a16:creationId xmlns:a16="http://schemas.microsoft.com/office/drawing/2014/main" id="{23B9DDD5-B10F-49E4-B87B-01D2A24D9D06}"/>
              </a:ext>
            </a:extLst>
          </p:cNvPr>
          <p:cNvSpPr txBox="1"/>
          <p:nvPr/>
        </p:nvSpPr>
        <p:spPr>
          <a:xfrm>
            <a:off x="9056282" y="7862593"/>
            <a:ext cx="2341821" cy="369332"/>
          </a:xfrm>
          <a:prstGeom prst="rect">
            <a:avLst/>
          </a:prstGeom>
          <a:noFill/>
        </p:spPr>
        <p:txBody>
          <a:bodyPr wrap="square" rtlCol="0">
            <a:spAutoFit/>
          </a:bodyPr>
          <a:lstStyle/>
          <a:p>
            <a:r>
              <a:rPr lang="en-US" sz="900" dirty="0">
                <a:hlinkClick r:id="rId5" tooltip="https://sockmonkeyconsulting.com/2018/02/27/the-truth-about-prioritisation/"/>
              </a:rPr>
              <a:t>This Photo</a:t>
            </a:r>
            <a:r>
              <a:rPr lang="en-US" sz="900" dirty="0"/>
              <a:t> by Unknown Author is licensed under </a:t>
            </a:r>
            <a:r>
              <a:rPr lang="en-US" sz="900" dirty="0">
                <a:hlinkClick r:id="rId6" tooltip="https://creativecommons.org/licenses/by-nc-nd/3.0/"/>
              </a:rPr>
              <a:t>CC BY-NC-ND</a:t>
            </a:r>
            <a:endParaRPr lang="en-US" sz="900" dirty="0"/>
          </a:p>
        </p:txBody>
      </p:sp>
      <p:sp>
        <p:nvSpPr>
          <p:cNvPr id="16" name="TextBox 15">
            <a:extLst>
              <a:ext uri="{FF2B5EF4-FFF2-40B4-BE49-F238E27FC236}">
                <a16:creationId xmlns:a16="http://schemas.microsoft.com/office/drawing/2014/main" id="{0B43E718-9278-4F09-9D65-FEC22CE6B966}"/>
              </a:ext>
            </a:extLst>
          </p:cNvPr>
          <p:cNvSpPr txBox="1"/>
          <p:nvPr/>
        </p:nvSpPr>
        <p:spPr>
          <a:xfrm>
            <a:off x="2007839" y="3225672"/>
            <a:ext cx="1669311" cy="400110"/>
          </a:xfrm>
          <a:prstGeom prst="rect">
            <a:avLst/>
          </a:prstGeom>
          <a:noFill/>
        </p:spPr>
        <p:txBody>
          <a:bodyPr wrap="square" rtlCol="0">
            <a:spAutoFit/>
          </a:bodyPr>
          <a:lstStyle/>
          <a:p>
            <a:r>
              <a:rPr lang="en-US" sz="2000" b="1" dirty="0">
                <a:solidFill>
                  <a:srgbClr val="FF0000"/>
                </a:solidFill>
                <a:latin typeface="Bradley Hand ITC" panose="03070402050302030203" pitchFamily="66" charset="0"/>
              </a:rPr>
              <a:t>Important</a:t>
            </a:r>
          </a:p>
        </p:txBody>
      </p:sp>
      <p:sp>
        <p:nvSpPr>
          <p:cNvPr id="17" name="Rectangle 16">
            <a:extLst>
              <a:ext uri="{FF2B5EF4-FFF2-40B4-BE49-F238E27FC236}">
                <a16:creationId xmlns:a16="http://schemas.microsoft.com/office/drawing/2014/main" id="{6037CBE0-7186-42E3-A150-C26F2087AAC9}"/>
              </a:ext>
            </a:extLst>
          </p:cNvPr>
          <p:cNvSpPr/>
          <p:nvPr/>
        </p:nvSpPr>
        <p:spPr>
          <a:xfrm>
            <a:off x="2007839" y="4873916"/>
            <a:ext cx="1255472" cy="707886"/>
          </a:xfrm>
          <a:prstGeom prst="rect">
            <a:avLst/>
          </a:prstGeom>
        </p:spPr>
        <p:txBody>
          <a:bodyPr wrap="none">
            <a:spAutoFit/>
          </a:bodyPr>
          <a:lstStyle/>
          <a:p>
            <a:r>
              <a:rPr lang="en-US" sz="2000" b="1" dirty="0">
                <a:solidFill>
                  <a:srgbClr val="FF0000"/>
                </a:solidFill>
                <a:latin typeface="Bradley Hand ITC" panose="03070402050302030203" pitchFamily="66" charset="0"/>
              </a:rPr>
              <a:t>Not</a:t>
            </a:r>
          </a:p>
          <a:p>
            <a:r>
              <a:rPr lang="en-US" sz="2000" b="1" dirty="0">
                <a:solidFill>
                  <a:srgbClr val="FF0000"/>
                </a:solidFill>
                <a:latin typeface="Bradley Hand ITC" panose="03070402050302030203" pitchFamily="66" charset="0"/>
              </a:rPr>
              <a:t>Important</a:t>
            </a:r>
            <a:endParaRPr lang="en-US" dirty="0"/>
          </a:p>
        </p:txBody>
      </p:sp>
      <p:sp>
        <p:nvSpPr>
          <p:cNvPr id="18" name="TextBox 17">
            <a:extLst>
              <a:ext uri="{FF2B5EF4-FFF2-40B4-BE49-F238E27FC236}">
                <a16:creationId xmlns:a16="http://schemas.microsoft.com/office/drawing/2014/main" id="{35A88103-8DBD-48CA-8E0B-C1F8DE130A49}"/>
              </a:ext>
            </a:extLst>
          </p:cNvPr>
          <p:cNvSpPr txBox="1"/>
          <p:nvPr/>
        </p:nvSpPr>
        <p:spPr>
          <a:xfrm>
            <a:off x="4251900" y="2105474"/>
            <a:ext cx="1669311" cy="400110"/>
          </a:xfrm>
          <a:prstGeom prst="rect">
            <a:avLst/>
          </a:prstGeom>
          <a:noFill/>
        </p:spPr>
        <p:txBody>
          <a:bodyPr wrap="square" rtlCol="0">
            <a:spAutoFit/>
          </a:bodyPr>
          <a:lstStyle/>
          <a:p>
            <a:r>
              <a:rPr lang="en-US" sz="2000" b="1" dirty="0">
                <a:solidFill>
                  <a:srgbClr val="FF0000"/>
                </a:solidFill>
                <a:latin typeface="Bradley Hand ITC" panose="03070402050302030203" pitchFamily="66" charset="0"/>
              </a:rPr>
              <a:t>Urgent</a:t>
            </a:r>
          </a:p>
        </p:txBody>
      </p:sp>
      <p:sp>
        <p:nvSpPr>
          <p:cNvPr id="19" name="TextBox 18">
            <a:extLst>
              <a:ext uri="{FF2B5EF4-FFF2-40B4-BE49-F238E27FC236}">
                <a16:creationId xmlns:a16="http://schemas.microsoft.com/office/drawing/2014/main" id="{F74F0396-FAE6-43B4-BFFF-FF32ABE5D64B}"/>
              </a:ext>
            </a:extLst>
          </p:cNvPr>
          <p:cNvSpPr txBox="1"/>
          <p:nvPr/>
        </p:nvSpPr>
        <p:spPr>
          <a:xfrm>
            <a:off x="6845299" y="2127160"/>
            <a:ext cx="1669311" cy="400110"/>
          </a:xfrm>
          <a:prstGeom prst="rect">
            <a:avLst/>
          </a:prstGeom>
          <a:noFill/>
        </p:spPr>
        <p:txBody>
          <a:bodyPr wrap="square" rtlCol="0">
            <a:spAutoFit/>
          </a:bodyPr>
          <a:lstStyle/>
          <a:p>
            <a:r>
              <a:rPr lang="en-US" sz="2000" b="1" dirty="0">
                <a:solidFill>
                  <a:srgbClr val="FF0000"/>
                </a:solidFill>
                <a:latin typeface="Bradley Hand ITC" panose="03070402050302030203" pitchFamily="66" charset="0"/>
              </a:rPr>
              <a:t>Not Urgent</a:t>
            </a:r>
          </a:p>
        </p:txBody>
      </p:sp>
    </p:spTree>
    <p:extLst>
      <p:ext uri="{BB962C8B-B14F-4D97-AF65-F5344CB8AC3E}">
        <p14:creationId xmlns:p14="http://schemas.microsoft.com/office/powerpoint/2010/main" val="29742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7C2C8-5AE7-463E-9F20-CE41532D4856}"/>
              </a:ext>
            </a:extLst>
          </p:cNvPr>
          <p:cNvSpPr>
            <a:spLocks noGrp="1"/>
          </p:cNvSpPr>
          <p:nvPr>
            <p:ph type="title"/>
          </p:nvPr>
        </p:nvSpPr>
        <p:spPr/>
        <p:txBody>
          <a:bodyPr/>
          <a:lstStyle/>
          <a:p>
            <a:r>
              <a:rPr lang="en-US" dirty="0"/>
              <a:t>Get Lean!</a:t>
            </a:r>
          </a:p>
        </p:txBody>
      </p:sp>
      <p:sp>
        <p:nvSpPr>
          <p:cNvPr id="4" name="Content Placeholder 3">
            <a:extLst>
              <a:ext uri="{FF2B5EF4-FFF2-40B4-BE49-F238E27FC236}">
                <a16:creationId xmlns:a16="http://schemas.microsoft.com/office/drawing/2014/main" id="{8B513ACA-C3D7-425A-84FB-B7D8D1468402}"/>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F9570E50-8A31-4481-9002-62A3B38A692F}"/>
              </a:ext>
            </a:extLst>
          </p:cNvPr>
          <p:cNvSpPr>
            <a:spLocks noGrp="1"/>
          </p:cNvSpPr>
          <p:nvPr>
            <p:ph type="sldNum" sz="quarter" idx="12"/>
          </p:nvPr>
        </p:nvSpPr>
        <p:spPr/>
        <p:txBody>
          <a:bodyPr/>
          <a:lstStyle/>
          <a:p>
            <a:fld id="{3A98EE3D-8CD1-4C3F-BD1C-C98C9596463C}" type="slidenum">
              <a:rPr lang="en-US" smtClean="0"/>
              <a:pPr/>
              <a:t>5</a:t>
            </a:fld>
            <a:r>
              <a:rPr lang="en-US" dirty="0"/>
              <a:t> </a:t>
            </a:r>
          </a:p>
        </p:txBody>
      </p:sp>
      <p:pic>
        <p:nvPicPr>
          <p:cNvPr id="8" name="Picture 7">
            <a:extLst>
              <a:ext uri="{FF2B5EF4-FFF2-40B4-BE49-F238E27FC236}">
                <a16:creationId xmlns:a16="http://schemas.microsoft.com/office/drawing/2014/main" id="{EBAC6395-A787-40D0-AA95-43C1C917C3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7132"/>
          <a:stretch/>
        </p:blipFill>
        <p:spPr>
          <a:xfrm>
            <a:off x="5141481" y="1270000"/>
            <a:ext cx="6288376" cy="4377765"/>
          </a:xfrm>
          <a:prstGeom prst="rect">
            <a:avLst/>
          </a:prstGeom>
        </p:spPr>
      </p:pic>
      <p:sp>
        <p:nvSpPr>
          <p:cNvPr id="5" name="Thought Bubble: Cloud 4">
            <a:extLst>
              <a:ext uri="{FF2B5EF4-FFF2-40B4-BE49-F238E27FC236}">
                <a16:creationId xmlns:a16="http://schemas.microsoft.com/office/drawing/2014/main" id="{B1946195-C549-5DA6-6593-B835CEB2DA85}"/>
              </a:ext>
            </a:extLst>
          </p:cNvPr>
          <p:cNvSpPr/>
          <p:nvPr/>
        </p:nvSpPr>
        <p:spPr>
          <a:xfrm>
            <a:off x="1092819" y="2219093"/>
            <a:ext cx="3869473" cy="2537215"/>
          </a:xfrm>
          <a:prstGeom prst="cloudCallou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latin typeface="Lato"/>
                <a:ea typeface="Lato"/>
                <a:cs typeface="Lato"/>
              </a:rPr>
              <a:t>"Simplicity — the art of maximizing the amount of work not done — is essential."</a:t>
            </a:r>
            <a:endParaRPr lang="en-US" sz="2000" dirty="0">
              <a:latin typeface="Lato" panose="020F0502020204030203" pitchFamily="34" charset="0"/>
            </a:endParaRPr>
          </a:p>
          <a:p>
            <a:pPr algn="ctr"/>
            <a:r>
              <a:rPr lang="en-US" sz="2000" i="1" dirty="0">
                <a:latin typeface="Lato" panose="020F0502020204030203" pitchFamily="34" charset="0"/>
              </a:rPr>
              <a:t>Agile Manifesto</a:t>
            </a:r>
            <a:endParaRPr lang="en-US" i="1" dirty="0">
              <a:latin typeface="Lato" panose="020F0502020204030203" pitchFamily="34" charset="0"/>
            </a:endParaRPr>
          </a:p>
        </p:txBody>
      </p:sp>
    </p:spTree>
    <p:extLst>
      <p:ext uri="{BB962C8B-B14F-4D97-AF65-F5344CB8AC3E}">
        <p14:creationId xmlns:p14="http://schemas.microsoft.com/office/powerpoint/2010/main" val="316920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735D7-3F87-4E73-BB38-6E328EAA752C}"/>
              </a:ext>
            </a:extLst>
          </p:cNvPr>
          <p:cNvSpPr>
            <a:spLocks noGrp="1"/>
          </p:cNvSpPr>
          <p:nvPr>
            <p:ph type="title"/>
          </p:nvPr>
        </p:nvSpPr>
        <p:spPr/>
        <p:txBody>
          <a:bodyPr/>
          <a:lstStyle/>
          <a:p>
            <a:r>
              <a:rPr lang="en-US" dirty="0"/>
              <a:t>Applying the Pareto Principle</a:t>
            </a:r>
          </a:p>
        </p:txBody>
      </p:sp>
      <p:sp>
        <p:nvSpPr>
          <p:cNvPr id="4" name="Content Placeholder 3">
            <a:extLst>
              <a:ext uri="{FF2B5EF4-FFF2-40B4-BE49-F238E27FC236}">
                <a16:creationId xmlns:a16="http://schemas.microsoft.com/office/drawing/2014/main" id="{47AD97EB-E758-45D4-A25D-6F6722C61CEB}"/>
              </a:ext>
            </a:extLst>
          </p:cNvPr>
          <p:cNvSpPr>
            <a:spLocks noGrp="1"/>
          </p:cNvSpPr>
          <p:nvPr>
            <p:ph idx="1"/>
          </p:nvPr>
        </p:nvSpPr>
        <p:spPr>
          <a:xfrm>
            <a:off x="677334" y="1698010"/>
            <a:ext cx="7670600" cy="3880773"/>
          </a:xfrm>
        </p:spPr>
        <p:txBody>
          <a:bodyPr vert="horz" lIns="91440" tIns="45720" rIns="91440" bIns="45720" rtlCol="0" anchor="t">
            <a:normAutofit/>
          </a:bodyPr>
          <a:lstStyle/>
          <a:p>
            <a:pPr marL="0" indent="0">
              <a:buNone/>
            </a:pPr>
            <a:r>
              <a:rPr lang="en-US" dirty="0">
                <a:solidFill>
                  <a:srgbClr val="383838"/>
                </a:solidFill>
                <a:latin typeface="Lato"/>
                <a:ea typeface="Lato"/>
                <a:cs typeface="Arial"/>
              </a:rPr>
              <a:t>The point of the Pareto principle is to </a:t>
            </a:r>
            <a:r>
              <a:rPr lang="en-US" b="1" dirty="0">
                <a:solidFill>
                  <a:srgbClr val="020242"/>
                </a:solidFill>
                <a:latin typeface="Lato"/>
                <a:ea typeface="Lato"/>
                <a:cs typeface="Arial"/>
              </a:rPr>
              <a:t>recognize that most things in life are not distributed evenly</a:t>
            </a:r>
            <a:r>
              <a:rPr lang="en-US" dirty="0">
                <a:solidFill>
                  <a:srgbClr val="383838"/>
                </a:solidFill>
                <a:latin typeface="Lato"/>
                <a:ea typeface="Lato"/>
                <a:cs typeface="Arial"/>
              </a:rPr>
              <a:t>. Make decisions on allocating time, resources, and effort based on... </a:t>
            </a:r>
            <a:endParaRPr lang="en-US" dirty="0">
              <a:solidFill>
                <a:srgbClr val="383838"/>
              </a:solidFill>
            </a:endParaRPr>
          </a:p>
          <a:p>
            <a:pPr marL="227965" indent="-227965"/>
            <a:r>
              <a:rPr lang="en-US" dirty="0">
                <a:solidFill>
                  <a:srgbClr val="383838"/>
                </a:solidFill>
                <a:latin typeface="Lato"/>
                <a:ea typeface="Lato"/>
                <a:cs typeface="Arial"/>
              </a:rPr>
              <a:t>Instead of spending 1 hour drafting a paper/blog post you’re not sure is needed, spend 10 minutes thinking of ideas. Then spend 50 minutes writing about the best one</a:t>
            </a:r>
          </a:p>
          <a:p>
            <a:pPr marL="227965" indent="-227965"/>
            <a:r>
              <a:rPr lang="en-US" dirty="0">
                <a:solidFill>
                  <a:srgbClr val="383838"/>
                </a:solidFill>
              </a:rPr>
              <a:t>Instead of agonizing 3 hours on a single design, make 6 layouts (30 minutes each) and pick your favorite</a:t>
            </a:r>
            <a:endParaRPr lang="en-US" dirty="0">
              <a:solidFill>
                <a:srgbClr val="383838"/>
              </a:solidFill>
              <a:ea typeface="Lato" panose="020F0502020204030203" pitchFamily="34" charset="0"/>
            </a:endParaRPr>
          </a:p>
          <a:p>
            <a:pPr marL="227965" indent="-227965"/>
            <a:r>
              <a:rPr lang="en-US" dirty="0">
                <a:solidFill>
                  <a:srgbClr val="383838"/>
                </a:solidFill>
              </a:rPr>
              <a:t>Rather than spending 3 hours reading 3 articles in depth, spend 5 minutes glancing through 12 articles (1 hour) and then spend an hour each on the two best ones (2 hours)</a:t>
            </a:r>
            <a:endParaRPr lang="en-US" dirty="0">
              <a:solidFill>
                <a:srgbClr val="383838"/>
              </a:solidFill>
              <a:ea typeface="Lato" panose="020F0502020204030203" pitchFamily="34" charset="0"/>
            </a:endParaRPr>
          </a:p>
          <a:p>
            <a:pPr marL="227965" indent="-227965"/>
            <a:endParaRPr lang="en-US" dirty="0">
              <a:ea typeface="Lato" panose="020F0502020204030203" pitchFamily="34" charset="0"/>
            </a:endParaRPr>
          </a:p>
        </p:txBody>
      </p:sp>
      <p:sp>
        <p:nvSpPr>
          <p:cNvPr id="2" name="Slide Number Placeholder 1">
            <a:extLst>
              <a:ext uri="{FF2B5EF4-FFF2-40B4-BE49-F238E27FC236}">
                <a16:creationId xmlns:a16="http://schemas.microsoft.com/office/drawing/2014/main" id="{2418E0F4-6409-41F6-B50F-0F40D10EFA66}"/>
              </a:ext>
            </a:extLst>
          </p:cNvPr>
          <p:cNvSpPr>
            <a:spLocks noGrp="1"/>
          </p:cNvSpPr>
          <p:nvPr>
            <p:ph type="sldNum" sz="quarter" idx="12"/>
          </p:nvPr>
        </p:nvSpPr>
        <p:spPr/>
        <p:txBody>
          <a:bodyPr/>
          <a:lstStyle/>
          <a:p>
            <a:fld id="{3A98EE3D-8CD1-4C3F-BD1C-C98C9596463C}" type="slidenum">
              <a:rPr lang="en-US" smtClean="0"/>
              <a:pPr/>
              <a:t>6</a:t>
            </a:fld>
            <a:r>
              <a:rPr lang="en-US" dirty="0"/>
              <a:t> </a:t>
            </a:r>
          </a:p>
        </p:txBody>
      </p:sp>
      <p:pic>
        <p:nvPicPr>
          <p:cNvPr id="6" name="Picture 5">
            <a:extLst>
              <a:ext uri="{FF2B5EF4-FFF2-40B4-BE49-F238E27FC236}">
                <a16:creationId xmlns:a16="http://schemas.microsoft.com/office/drawing/2014/main" id="{0A424366-7013-4EBD-96A8-819ED1A3134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44218" y="2346115"/>
            <a:ext cx="3917950" cy="2934381"/>
          </a:xfrm>
          <a:prstGeom prst="rect">
            <a:avLst/>
          </a:prstGeom>
        </p:spPr>
      </p:pic>
    </p:spTree>
    <p:extLst>
      <p:ext uri="{BB962C8B-B14F-4D97-AF65-F5344CB8AC3E}">
        <p14:creationId xmlns:p14="http://schemas.microsoft.com/office/powerpoint/2010/main" val="305779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121FFB-505C-4047-8698-ED4E666C140B}"/>
              </a:ext>
            </a:extLst>
          </p:cNvPr>
          <p:cNvSpPr>
            <a:spLocks noGrp="1"/>
          </p:cNvSpPr>
          <p:nvPr>
            <p:ph type="title"/>
          </p:nvPr>
        </p:nvSpPr>
        <p:spPr/>
        <p:txBody>
          <a:bodyPr/>
          <a:lstStyle/>
          <a:p>
            <a:r>
              <a:rPr lang="en-US" dirty="0">
                <a:latin typeface="Lato"/>
                <a:ea typeface="Lato"/>
                <a:cs typeface="Arial"/>
              </a:rPr>
              <a:t>Applying the Pareto Principle </a:t>
            </a:r>
            <a:r>
              <a:rPr lang="en-US" sz="2000" dirty="0">
                <a:latin typeface="Lato"/>
                <a:ea typeface="Lato"/>
                <a:cs typeface="Arial"/>
              </a:rPr>
              <a:t>(continued)</a:t>
            </a:r>
          </a:p>
        </p:txBody>
      </p:sp>
      <p:sp>
        <p:nvSpPr>
          <p:cNvPr id="4" name="Content Placeholder 3">
            <a:extLst>
              <a:ext uri="{FF2B5EF4-FFF2-40B4-BE49-F238E27FC236}">
                <a16:creationId xmlns:a16="http://schemas.microsoft.com/office/drawing/2014/main" id="{CFED1167-9084-49D2-9DAC-42CF99019D96}"/>
              </a:ext>
            </a:extLst>
          </p:cNvPr>
          <p:cNvSpPr>
            <a:spLocks noGrp="1"/>
          </p:cNvSpPr>
          <p:nvPr>
            <p:ph idx="1"/>
          </p:nvPr>
        </p:nvSpPr>
        <p:spPr>
          <a:xfrm>
            <a:off x="677334" y="2109869"/>
            <a:ext cx="6788473" cy="3397784"/>
          </a:xfrm>
        </p:spPr>
        <p:txBody>
          <a:bodyPr vert="horz" lIns="91440" tIns="45720" rIns="91440" bIns="45720" rtlCol="0" anchor="t">
            <a:normAutofit/>
          </a:bodyPr>
          <a:lstStyle/>
          <a:p>
            <a:pPr marL="227965" lvl="0" indent="-227965"/>
            <a:r>
              <a:rPr lang="en-US" dirty="0">
                <a:latin typeface="Lato"/>
                <a:ea typeface="Lato"/>
                <a:cs typeface="Arial"/>
              </a:rPr>
              <a:t>These techniques may or may not make sense – the point is to realize you have the option to focus on the important 20%</a:t>
            </a:r>
            <a:endParaRPr lang="en-US" dirty="0">
              <a:ea typeface="Lato"/>
            </a:endParaRPr>
          </a:p>
          <a:p>
            <a:pPr marL="227965" lvl="0" indent="-227965"/>
            <a:r>
              <a:rPr lang="en-US" dirty="0">
                <a:latin typeface="Lato"/>
                <a:ea typeface="Lato"/>
                <a:cs typeface="Arial"/>
              </a:rPr>
              <a:t>Lastly, don’t think the Pareto Principle means only do 80% of the work needed</a:t>
            </a:r>
          </a:p>
          <a:p>
            <a:pPr marL="456565" lvl="1" indent="-227965"/>
            <a:r>
              <a:rPr lang="en-US" dirty="0"/>
              <a:t>It may be true that 80% of a bridge is built in the first 20% of the time, but you still need the rest of the bridge for it to work</a:t>
            </a:r>
            <a:endParaRPr lang="en-US" dirty="0">
              <a:ea typeface="Lato" panose="020F0502020204030203" pitchFamily="34" charset="0"/>
            </a:endParaRPr>
          </a:p>
          <a:p>
            <a:pPr marL="456565" lvl="1" indent="-227965"/>
            <a:r>
              <a:rPr lang="en-US" dirty="0">
                <a:latin typeface="Lato"/>
                <a:ea typeface="Lato"/>
                <a:cs typeface="Times New Roman"/>
              </a:rPr>
              <a:t>It may be true that 80% of the Mona Lisa was painted in the first 20% of the time, but it wouldn’t be the masterpiece it is without all the details </a:t>
            </a:r>
          </a:p>
          <a:p>
            <a:pPr marL="227965" indent="-227965"/>
            <a:endParaRPr lang="en-US" dirty="0">
              <a:ea typeface="Lato" panose="020F0502020204030203" pitchFamily="34" charset="0"/>
            </a:endParaRPr>
          </a:p>
        </p:txBody>
      </p:sp>
      <p:sp>
        <p:nvSpPr>
          <p:cNvPr id="2" name="Slide Number Placeholder 1">
            <a:extLst>
              <a:ext uri="{FF2B5EF4-FFF2-40B4-BE49-F238E27FC236}">
                <a16:creationId xmlns:a16="http://schemas.microsoft.com/office/drawing/2014/main" id="{85346B18-82D7-4CEB-9FF3-5441A49B9D1C}"/>
              </a:ext>
            </a:extLst>
          </p:cNvPr>
          <p:cNvSpPr>
            <a:spLocks noGrp="1"/>
          </p:cNvSpPr>
          <p:nvPr>
            <p:ph type="sldNum" sz="quarter" idx="12"/>
          </p:nvPr>
        </p:nvSpPr>
        <p:spPr/>
        <p:txBody>
          <a:bodyPr/>
          <a:lstStyle/>
          <a:p>
            <a:fld id="{3A98EE3D-8CD1-4C3F-BD1C-C98C9596463C}" type="slidenum">
              <a:rPr lang="en-US" smtClean="0"/>
              <a:pPr/>
              <a:t>7</a:t>
            </a:fld>
            <a:r>
              <a:rPr lang="en-US" dirty="0"/>
              <a:t> </a:t>
            </a:r>
          </a:p>
        </p:txBody>
      </p:sp>
      <p:pic>
        <p:nvPicPr>
          <p:cNvPr id="6" name="Picture 5">
            <a:extLst>
              <a:ext uri="{FF2B5EF4-FFF2-40B4-BE49-F238E27FC236}">
                <a16:creationId xmlns:a16="http://schemas.microsoft.com/office/drawing/2014/main" id="{21DFA35A-2D01-43E1-85CB-4A1DDAF0FFC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6283" y="2512000"/>
            <a:ext cx="3923954" cy="2456560"/>
          </a:xfrm>
          <a:prstGeom prst="rect">
            <a:avLst/>
          </a:prstGeom>
        </p:spPr>
      </p:pic>
      <p:sp>
        <p:nvSpPr>
          <p:cNvPr id="9" name="Rectangle: Rounded Corners 8">
            <a:extLst>
              <a:ext uri="{FF2B5EF4-FFF2-40B4-BE49-F238E27FC236}">
                <a16:creationId xmlns:a16="http://schemas.microsoft.com/office/drawing/2014/main" id="{0F65C76D-E4DD-520B-0076-E9B5A921873D}"/>
              </a:ext>
            </a:extLst>
          </p:cNvPr>
          <p:cNvSpPr/>
          <p:nvPr/>
        </p:nvSpPr>
        <p:spPr>
          <a:xfrm>
            <a:off x="2616820" y="5687123"/>
            <a:ext cx="6958361" cy="571324"/>
          </a:xfrm>
          <a:prstGeom prst="round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rPr>
              <a:t>The Pareto Principle is an observation, not a law of nature.</a:t>
            </a:r>
          </a:p>
        </p:txBody>
      </p:sp>
    </p:spTree>
    <p:extLst>
      <p:ext uri="{BB962C8B-B14F-4D97-AF65-F5344CB8AC3E}">
        <p14:creationId xmlns:p14="http://schemas.microsoft.com/office/powerpoint/2010/main" val="152133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03AA09B9-ABBB-4E3E-B393-CA0C77BAC5DC}"/>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Are You Busy?</a:t>
            </a:r>
          </a:p>
        </p:txBody>
      </p:sp>
      <p:sp>
        <p:nvSpPr>
          <p:cNvPr id="4" name="Content Placeholder 3">
            <a:extLst>
              <a:ext uri="{FF2B5EF4-FFF2-40B4-BE49-F238E27FC236}">
                <a16:creationId xmlns:a16="http://schemas.microsoft.com/office/drawing/2014/main" id="{2CCD42E4-881E-43B1-8FB0-1588E2F64D5B}"/>
              </a:ext>
            </a:extLst>
          </p:cNvPr>
          <p:cNvSpPr>
            <a:spLocks noGrp="1"/>
          </p:cNvSpPr>
          <p:nvPr>
            <p:ph idx="1"/>
          </p:nvPr>
        </p:nvSpPr>
        <p:spPr>
          <a:xfrm>
            <a:off x="673754" y="2160590"/>
            <a:ext cx="3973943" cy="3440110"/>
          </a:xfrm>
        </p:spPr>
        <p:txBody>
          <a:bodyPr>
            <a:normAutofit/>
          </a:bodyPr>
          <a:lstStyle/>
          <a:p>
            <a:r>
              <a:rPr lang="en-US">
                <a:solidFill>
                  <a:schemeClr val="bg1"/>
                </a:solidFill>
              </a:rPr>
              <a:t>There is a connection between being busy at work (even overworked) with self-worth and perceptions of higher status</a:t>
            </a:r>
          </a:p>
          <a:p>
            <a:r>
              <a:rPr lang="en-US">
                <a:solidFill>
                  <a:schemeClr val="bg1"/>
                </a:solidFill>
              </a:rPr>
              <a:t>You might be staying busy to avoid painful feelings or situations</a:t>
            </a:r>
          </a:p>
          <a:p>
            <a:r>
              <a:rPr lang="en-US">
                <a:solidFill>
                  <a:schemeClr val="bg1"/>
                </a:solidFill>
              </a:rPr>
              <a:t>Busy versus Productive</a:t>
            </a:r>
          </a:p>
          <a:p>
            <a:r>
              <a:rPr lang="en-US">
                <a:solidFill>
                  <a:schemeClr val="bg1"/>
                </a:solidFill>
              </a:rPr>
              <a:t>Work-Life Balance</a:t>
            </a:r>
          </a:p>
        </p:txBody>
      </p:sp>
      <p:pic>
        <p:nvPicPr>
          <p:cNvPr id="6" name="Picture 5">
            <a:extLst>
              <a:ext uri="{FF2B5EF4-FFF2-40B4-BE49-F238E27FC236}">
                <a16:creationId xmlns:a16="http://schemas.microsoft.com/office/drawing/2014/main" id="{F3987492-B342-49C6-8859-D88B79D1C15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1" y="1815399"/>
            <a:ext cx="5143500" cy="3214687"/>
          </a:xfrm>
          <a:prstGeom prst="rect">
            <a:avLst/>
          </a:prstGeom>
        </p:spPr>
      </p:pic>
      <p:sp>
        <p:nvSpPr>
          <p:cNvPr id="2" name="Slide Number Placeholder 1">
            <a:extLst>
              <a:ext uri="{FF2B5EF4-FFF2-40B4-BE49-F238E27FC236}">
                <a16:creationId xmlns:a16="http://schemas.microsoft.com/office/drawing/2014/main" id="{98235D93-A6EB-427F-A345-0B8708D70851}"/>
              </a:ext>
            </a:extLst>
          </p:cNvPr>
          <p:cNvSpPr>
            <a:spLocks noGrp="1"/>
          </p:cNvSpPr>
          <p:nvPr>
            <p:ph type="sldNum" sz="quarter" idx="12"/>
          </p:nvPr>
        </p:nvSpPr>
        <p:spPr>
          <a:xfrm>
            <a:off x="10556161" y="6182876"/>
            <a:ext cx="683339" cy="365125"/>
          </a:xfrm>
        </p:spPr>
        <p:txBody>
          <a:bodyPr>
            <a:normAutofit/>
          </a:bodyPr>
          <a:lstStyle/>
          <a:p>
            <a:pPr>
              <a:spcAft>
                <a:spcPts val="600"/>
              </a:spcAft>
            </a:pPr>
            <a:fld id="{3A98EE3D-8CD1-4C3F-BD1C-C98C9596463C}" type="slidenum">
              <a:rPr lang="en-US">
                <a:solidFill>
                  <a:schemeClr val="tx1">
                    <a:lumMod val="65000"/>
                    <a:lumOff val="35000"/>
                  </a:schemeClr>
                </a:solidFill>
              </a:rPr>
              <a:pPr>
                <a:spcAft>
                  <a:spcPts val="600"/>
                </a:spcAft>
              </a:pPr>
              <a:t>8</a:t>
            </a:fld>
            <a:r>
              <a:rPr lang="en-US">
                <a:solidFill>
                  <a:schemeClr val="tx1">
                    <a:lumMod val="65000"/>
                    <a:lumOff val="35000"/>
                  </a:schemeClr>
                </a:solidFill>
              </a:rPr>
              <a:t> </a:t>
            </a:r>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a:extLst>
              <a:ext uri="{FF2B5EF4-FFF2-40B4-BE49-F238E27FC236}">
                <a16:creationId xmlns:a16="http://schemas.microsoft.com/office/drawing/2014/main" id="{1BDB6DD3-0DC7-45A9-BF31-D7DB3A44BDE9}"/>
              </a:ext>
            </a:extLst>
          </p:cNvPr>
          <p:cNvSpPr txBox="1"/>
          <p:nvPr/>
        </p:nvSpPr>
        <p:spPr>
          <a:xfrm>
            <a:off x="8698421" y="4830031"/>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kboo.fm/media/79783-managing-stress-and-health-alike-important-during-pandemic">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50414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04D0F52-E9D7-40A4-A01F-D87E80053065}"/>
              </a:ext>
            </a:extLst>
          </p:cNvPr>
          <p:cNvSpPr>
            <a:spLocks noGrp="1"/>
          </p:cNvSpPr>
          <p:nvPr>
            <p:ph type="title"/>
          </p:nvPr>
        </p:nvSpPr>
        <p:spPr>
          <a:xfrm>
            <a:off x="1043950" y="1179151"/>
            <a:ext cx="3300646" cy="4463889"/>
          </a:xfrm>
        </p:spPr>
        <p:txBody>
          <a:bodyPr anchor="ctr">
            <a:normAutofit/>
          </a:bodyPr>
          <a:lstStyle/>
          <a:p>
            <a:r>
              <a:rPr lang="en-US" dirty="0"/>
              <a:t>The Cure for Busyness</a:t>
            </a:r>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768DF4D-CE5B-461B-9D8F-0594DED59B4C}"/>
              </a:ext>
            </a:extLst>
          </p:cNvPr>
          <p:cNvSpPr>
            <a:spLocks noGrp="1"/>
          </p:cNvSpPr>
          <p:nvPr>
            <p:ph idx="1"/>
          </p:nvPr>
        </p:nvSpPr>
        <p:spPr>
          <a:xfrm>
            <a:off x="4978918" y="1109145"/>
            <a:ext cx="6341016" cy="4603900"/>
          </a:xfrm>
        </p:spPr>
        <p:txBody>
          <a:bodyPr vert="horz" lIns="91440" tIns="45720" rIns="91440" bIns="45720" rtlCol="0" anchor="ctr">
            <a:normAutofit/>
          </a:bodyPr>
          <a:lstStyle/>
          <a:p>
            <a:pPr marL="227965" indent="-227965"/>
            <a:r>
              <a:rPr lang="en-US" dirty="0"/>
              <a:t>Everyone will have their own idea of what being too busy means to them</a:t>
            </a:r>
          </a:p>
          <a:p>
            <a:pPr marL="227965" indent="-227965"/>
            <a:r>
              <a:rPr lang="en-US" dirty="0"/>
              <a:t>It is important to prioritize your health and wellness, especially when you feel </a:t>
            </a:r>
            <a:r>
              <a:rPr lang="en-US" dirty="0">
                <a:hlinkClick r:id="rId3">
                  <a:extLst>
                    <a:ext uri="{A12FA001-AC4F-418D-AE19-62706E023703}">
                      <ahyp:hlinkClr xmlns:ahyp="http://schemas.microsoft.com/office/drawing/2018/hyperlinkcolor" val="tx"/>
                    </a:ext>
                  </a:extLst>
                </a:hlinkClick>
              </a:rPr>
              <a:t>overworked, overwhelmed, or burned out</a:t>
            </a:r>
            <a:endParaRPr lang="en-US" dirty="0">
              <a:ea typeface="Lato" panose="020F0502020204030203" pitchFamily="34" charset="0"/>
            </a:endParaRPr>
          </a:p>
          <a:p>
            <a:pPr marL="456565" lvl="1" indent="-227965"/>
            <a:r>
              <a:rPr lang="en-US" dirty="0"/>
              <a:t>Although it may feel difficult to shift your priorities and your time, doing so may lead to increased mental and physical well-being, as well as more connected relationships with your loved ones</a:t>
            </a:r>
            <a:endParaRPr lang="en-US" dirty="0">
              <a:ea typeface="Lato" panose="020F0502020204030203" pitchFamily="34" charset="0"/>
            </a:endParaRPr>
          </a:p>
          <a:p>
            <a:pPr marL="227965" indent="-227965"/>
            <a:r>
              <a:rPr lang="en-US" b="1" dirty="0">
                <a:latin typeface="Lato"/>
                <a:ea typeface="Lato"/>
                <a:cs typeface="Arial"/>
              </a:rPr>
              <a:t>You deserve time for yourself, whether a full vacation or mini breaks during the day </a:t>
            </a:r>
            <a:endParaRPr lang="en-US" b="1" dirty="0">
              <a:ea typeface="Lato"/>
            </a:endParaRPr>
          </a:p>
          <a:p>
            <a:pPr marL="456565" lvl="1" indent="-227965"/>
            <a:r>
              <a:rPr lang="en-US" dirty="0"/>
              <a:t>Doing so is an important reminder to yourself that you are a worthy and valuable individual!</a:t>
            </a:r>
            <a:endParaRPr lang="en-US" dirty="0">
              <a:ea typeface="Lato" panose="020F0502020204030203" pitchFamily="34" charset="0"/>
            </a:endParaRPr>
          </a:p>
          <a:p>
            <a:pPr marL="227965" indent="-227965"/>
            <a:endParaRPr lang="en-US" dirty="0">
              <a:ea typeface="Lato" panose="020F0502020204030203" pitchFamily="34" charset="0"/>
            </a:endParaRPr>
          </a:p>
        </p:txBody>
      </p: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A1069E99-D559-4113-8F08-F586E18F80D0}"/>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smtClean="0"/>
              <a:pPr>
                <a:spcAft>
                  <a:spcPts val="600"/>
                </a:spcAft>
              </a:pPr>
              <a:t>9</a:t>
            </a:fld>
            <a:r>
              <a:rPr lang="en-US" dirty="0"/>
              <a:t> </a:t>
            </a:r>
            <a:endParaRPr lang="en-US"/>
          </a:p>
        </p:txBody>
      </p:sp>
    </p:spTree>
    <p:extLst>
      <p:ext uri="{BB962C8B-B14F-4D97-AF65-F5344CB8AC3E}">
        <p14:creationId xmlns:p14="http://schemas.microsoft.com/office/powerpoint/2010/main" val="37890365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ategory xmlns="84dba042-62f0-4ae2-8ec8-25115ff5db10">PPT Presentation</Category>
    <_dlc_DocId xmlns="36bbb080-6380-406c-8d09-18ddec70e333">Z6KD4MZXPW2A-1579247340-239</_dlc_DocId>
    <_dlc_DocIdUrl xmlns="36bbb080-6380-406c-8d09-18ddec70e333">
      <Url>https://edwardsperformancesolutions.sharepoint.com/sites/portal/COE/_layouts/15/DocIdRedir.aspx?ID=Z6KD4MZXPW2A-1579247340-239</Url>
      <Description>Z6KD4MZXPW2A-1579247340-239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F30F9051E14334EA8DF10602E825635" ma:contentTypeVersion="7" ma:contentTypeDescription="Create a new document." ma:contentTypeScope="" ma:versionID="d6cf384e5658b93162a4d3937ebcae6a">
  <xsd:schema xmlns:xsd="http://www.w3.org/2001/XMLSchema" xmlns:xs="http://www.w3.org/2001/XMLSchema" xmlns:p="http://schemas.microsoft.com/office/2006/metadata/properties" xmlns:ns2="36bbb080-6380-406c-8d09-18ddec70e333" xmlns:ns3="84dba042-62f0-4ae2-8ec8-25115ff5db10" targetNamespace="http://schemas.microsoft.com/office/2006/metadata/properties" ma:root="true" ma:fieldsID="9c0788a66f27b1d558d962bdefa4a300" ns2:_="" ns3:_="">
    <xsd:import namespace="36bbb080-6380-406c-8d09-18ddec70e333"/>
    <xsd:import namespace="84dba042-62f0-4ae2-8ec8-25115ff5db10"/>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bb080-6380-406c-8d09-18ddec70e333"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4dba042-62f0-4ae2-8ec8-25115ff5db10" elementFormDefault="qualified">
    <xsd:import namespace="http://schemas.microsoft.com/office/2006/documentManagement/types"/>
    <xsd:import namespace="http://schemas.microsoft.com/office/infopath/2007/PartnerControls"/>
    <xsd:element name="Category" ma:index="7" nillable="true" ma:displayName="Category" ma:format="Dropdown" ma:internalName="Category" ma:readOnly="false">
      <xsd:simpleType>
        <xsd:restriction base="dms:Choice">
          <xsd:enumeration value="Admin"/>
          <xsd:enumeration value="Agenda"/>
          <xsd:enumeration value="Calendar of Events"/>
          <xsd:enumeration value="Charters"/>
          <xsd:enumeration value="CMMI Evaluations"/>
          <xsd:enumeration value="CMMI - EMS"/>
          <xsd:enumeration value="EMS Evaluations"/>
          <xsd:enumeration value="Lessons Learned"/>
          <xsd:enumeration value="PDU Forms"/>
          <xsd:enumeration value="PPT Presentation"/>
          <xsd:enumeration value="Templates"/>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2715-3122-4149-B15D-DE8B291C81B0}">
  <ds:schemaRefs>
    <ds:schemaRef ds:uri="http://schemas.microsoft.com/sharepoint/events"/>
  </ds:schemaRefs>
</ds:datastoreItem>
</file>

<file path=customXml/itemProps2.xml><?xml version="1.0" encoding="utf-8"?>
<ds:datastoreItem xmlns:ds="http://schemas.openxmlformats.org/officeDocument/2006/customXml" ds:itemID="{C1B6A1C8-8283-4EE8-96CE-BB44EE9D7AD3}">
  <ds:schemaRefs>
    <ds:schemaRef ds:uri="http://schemas.microsoft.com/office/2006/metadata/properties"/>
    <ds:schemaRef ds:uri="http://purl.org/dc/dcmitype/"/>
    <ds:schemaRef ds:uri="http://schemas.microsoft.com/office/2006/documentManagement/types"/>
    <ds:schemaRef ds:uri="http://www.w3.org/XML/1998/namespace"/>
    <ds:schemaRef ds:uri="84dba042-62f0-4ae2-8ec8-25115ff5db10"/>
    <ds:schemaRef ds:uri="http://schemas.microsoft.com/office/infopath/2007/PartnerControls"/>
    <ds:schemaRef ds:uri="http://schemas.openxmlformats.org/package/2006/metadata/core-properties"/>
    <ds:schemaRef ds:uri="36bbb080-6380-406c-8d09-18ddec70e333"/>
    <ds:schemaRef ds:uri="http://purl.org/dc/terms/"/>
    <ds:schemaRef ds:uri="http://purl.org/dc/elements/1.1/"/>
  </ds:schemaRefs>
</ds:datastoreItem>
</file>

<file path=customXml/itemProps3.xml><?xml version="1.0" encoding="utf-8"?>
<ds:datastoreItem xmlns:ds="http://schemas.openxmlformats.org/officeDocument/2006/customXml" ds:itemID="{9FEC6E52-ACE5-4D4A-8910-845222469474}">
  <ds:schemaRefs>
    <ds:schemaRef ds:uri="http://schemas.microsoft.com/sharepoint/v3/contenttype/forms"/>
  </ds:schemaRefs>
</ds:datastoreItem>
</file>

<file path=customXml/itemProps4.xml><?xml version="1.0" encoding="utf-8"?>
<ds:datastoreItem xmlns:ds="http://schemas.openxmlformats.org/officeDocument/2006/customXml" ds:itemID="{A004E959-DDC8-44FA-A117-FB15E05FD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bbb080-6380-406c-8d09-18ddec70e333"/>
    <ds:schemaRef ds:uri="84dba042-62f0-4ae2-8ec8-25115ff5d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3531</Words>
  <Application>Microsoft Office PowerPoint</Application>
  <PresentationFormat>Widescreen</PresentationFormat>
  <Paragraphs>183</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Trebuchet MS</vt:lpstr>
      <vt:lpstr>IBM Plex Sans</vt:lpstr>
      <vt:lpstr>Bradley Hand ITC</vt:lpstr>
      <vt:lpstr>Oswald</vt:lpstr>
      <vt:lpstr>Lato</vt:lpstr>
      <vt:lpstr>Calibri</vt:lpstr>
      <vt:lpstr>Arial</vt:lpstr>
      <vt:lpstr>Wingdings 3</vt:lpstr>
      <vt:lpstr>Facet</vt:lpstr>
      <vt:lpstr>Managing Competing Demands and Complexity: Prioritizing Your Time</vt:lpstr>
      <vt:lpstr>Description &amp; Objectives</vt:lpstr>
      <vt:lpstr>Reserve Time to Think</vt:lpstr>
      <vt:lpstr>The Eisenhower Matrix</vt:lpstr>
      <vt:lpstr>Get Lean!</vt:lpstr>
      <vt:lpstr>Applying the Pareto Principle</vt:lpstr>
      <vt:lpstr>Applying the Pareto Principle (continued)</vt:lpstr>
      <vt:lpstr>Are You Busy?</vt:lpstr>
      <vt:lpstr>The Cure for Busyness</vt:lpstr>
      <vt:lpstr>The Cure for Busyness Tips</vt:lpstr>
      <vt:lpstr>The Cure for Busyness Tips (continued)</vt:lpstr>
      <vt:lpstr>What’s Next?</vt:lpstr>
      <vt:lpstr>Let’s Wrap This Up (I respect your time!)</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Prioritizing Your Time</dc:title>
  <dc:creator/>
  <cp:lastModifiedBy/>
  <cp:revision>299</cp:revision>
  <dcterms:created xsi:type="dcterms:W3CDTF">2021-03-10T14:14:05Z</dcterms:created>
  <dcterms:modified xsi:type="dcterms:W3CDTF">2023-12-06T17:54:08Z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0x010100EF30F9051E14334EA8DF10602E825635</vt:lpwstr>
  </property>
  <property fmtid="{D5CDD505-2E9C-101B-9397-08002B2CF9AE}" pid="3" name="_dlc_DocIdItemGuid">
    <vt:lpwstr>25b5923f-3de6-48a7-84d0-a3f9564a9a3a</vt:lpwstr>
  </property>
  <property fmtid="{D5CDD505-2E9C-101B-9397-08002B2CF9AE}" pid="4" name="Year">
    <vt:lpwstr/>
  </property>
</Properties>
</file>