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nad Trajkovski" userId="0a2fc437-531f-415b-85e4-fef1f09b2234" providerId="ADAL" clId="{F59C5EFD-A207-4FD0-BD2A-51AD84942B07}"/>
    <pc:docChg chg="modSld sldOrd">
      <pc:chgData name="Nenad Trajkovski" userId="0a2fc437-531f-415b-85e4-fef1f09b2234" providerId="ADAL" clId="{F59C5EFD-A207-4FD0-BD2A-51AD84942B07}" dt="2019-04-19T11:46:30.852" v="0"/>
      <pc:docMkLst>
        <pc:docMk/>
      </pc:docMkLst>
      <pc:sldChg chg="ord">
        <pc:chgData name="Nenad Trajkovski" userId="0a2fc437-531f-415b-85e4-fef1f09b2234" providerId="ADAL" clId="{F59C5EFD-A207-4FD0-BD2A-51AD84942B07}" dt="2019-04-19T11:46:30.852" v="0"/>
        <pc:sldMkLst>
          <pc:docMk/>
          <pc:sldMk cId="3720563768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B012-F241-4947-AD09-5553B7566224}" type="datetimeFigureOut">
              <a:rPr lang="hr-HR" smtClean="0"/>
              <a:t>19. 04. 19.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61BE-B2AD-48FF-BA4A-B98B218BC332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094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B012-F241-4947-AD09-5553B7566224}" type="datetimeFigureOut">
              <a:rPr lang="hr-HR" smtClean="0"/>
              <a:t>19. 04. 19.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61BE-B2AD-48FF-BA4A-B98B218BC3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1810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B012-F241-4947-AD09-5553B7566224}" type="datetimeFigureOut">
              <a:rPr lang="hr-HR" smtClean="0"/>
              <a:t>19. 04. 19.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61BE-B2AD-48FF-BA4A-B98B218BC3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910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B012-F241-4947-AD09-5553B7566224}" type="datetimeFigureOut">
              <a:rPr lang="hr-HR" smtClean="0"/>
              <a:t>19. 04. 19.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61BE-B2AD-48FF-BA4A-B98B218BC3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7870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B012-F241-4947-AD09-5553B7566224}" type="datetimeFigureOut">
              <a:rPr lang="hr-HR" smtClean="0"/>
              <a:t>19. 04. 19.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61BE-B2AD-48FF-BA4A-B98B218BC332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006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B012-F241-4947-AD09-5553B7566224}" type="datetimeFigureOut">
              <a:rPr lang="hr-HR" smtClean="0"/>
              <a:t>19. 04. 19.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61BE-B2AD-48FF-BA4A-B98B218BC3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6564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B012-F241-4947-AD09-5553B7566224}" type="datetimeFigureOut">
              <a:rPr lang="hr-HR" smtClean="0"/>
              <a:t>19. 04. 19.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61BE-B2AD-48FF-BA4A-B98B218BC3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8049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B012-F241-4947-AD09-5553B7566224}" type="datetimeFigureOut">
              <a:rPr lang="hr-HR" smtClean="0"/>
              <a:t>19. 04. 19.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61BE-B2AD-48FF-BA4A-B98B218BC3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1530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B012-F241-4947-AD09-5553B7566224}" type="datetimeFigureOut">
              <a:rPr lang="hr-HR" smtClean="0"/>
              <a:t>19. 04. 19.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61BE-B2AD-48FF-BA4A-B98B218BC3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884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D1BB012-F241-4947-AD09-5553B7566224}" type="datetimeFigureOut">
              <a:rPr lang="hr-HR" smtClean="0"/>
              <a:t>19. 04. 19.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A661BE-B2AD-48FF-BA4A-B98B218BC3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571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B012-F241-4947-AD09-5553B7566224}" type="datetimeFigureOut">
              <a:rPr lang="hr-HR" smtClean="0"/>
              <a:t>19. 04. 19.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61BE-B2AD-48FF-BA4A-B98B218BC3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408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D1BB012-F241-4947-AD09-5553B7566224}" type="datetimeFigureOut">
              <a:rPr lang="hr-HR" smtClean="0"/>
              <a:t>19. 04. 19.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9A661BE-B2AD-48FF-BA4A-B98B218BC332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298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A9BD1-DCE8-46CC-8DF0-DC4821BFA1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 err="1"/>
              <a:t>Task</a:t>
            </a:r>
            <a:r>
              <a:rPr lang="hr-HR" dirty="0"/>
              <a:t> </a:t>
            </a:r>
            <a:r>
              <a:rPr lang="hr-HR" dirty="0" err="1"/>
              <a:t>Types</a:t>
            </a:r>
            <a:r>
              <a:rPr lang="hr-HR" dirty="0"/>
              <a:t> – </a:t>
            </a:r>
            <a:r>
              <a:rPr lang="hr-HR" dirty="0" err="1"/>
              <a:t>Final</a:t>
            </a:r>
            <a:r>
              <a:rPr lang="hr-HR" dirty="0"/>
              <a:t> </a:t>
            </a:r>
            <a:r>
              <a:rPr lang="hr-HR" dirty="0" err="1"/>
              <a:t>Demystification</a:t>
            </a:r>
            <a:br>
              <a:rPr lang="hr-HR" dirty="0"/>
            </a:br>
            <a:endParaRPr lang="hr-H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0A38FC-B072-4A73-BBFD-32C864C896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6112" y="3602038"/>
            <a:ext cx="9771888" cy="1655762"/>
          </a:xfrm>
        </p:spPr>
        <p:txBody>
          <a:bodyPr/>
          <a:lstStyle/>
          <a:p>
            <a:r>
              <a:rPr lang="hr-HR" dirty="0"/>
              <a:t>Nenad Trajkovski, MVP, PMP, PMI-RMP, PMI-ACP, MCTS, MCT, MCP, PSM-I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46908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FCACB-17A9-43ED-95C5-009A59992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Measures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8C368-462E-41DA-AA7E-FE70E18A5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task can be adjusted using three measures: </a:t>
            </a:r>
            <a:r>
              <a:rPr lang="en-US" b="1" dirty="0"/>
              <a:t>UNITS, DURATION, OR 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UNITS - the number of resources assigned to work on a task (%).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DURATION - the length of a task (days, for example).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WORK - the amount of time needed to actually do the task (hours, for example). </a:t>
            </a:r>
          </a:p>
          <a:p>
            <a:pPr lvl="1"/>
            <a:r>
              <a:rPr lang="en-US" dirty="0"/>
              <a:t>No work Resources –&gt; WORK = 0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09349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94512-3121-4FF6-9AC7-B68F3D949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Remember</a:t>
            </a:r>
            <a:r>
              <a:rPr lang="hr-HR" dirty="0"/>
              <a:t> </a:t>
            </a:r>
            <a:r>
              <a:rPr lang="hr-HR" dirty="0" err="1"/>
              <a:t>This</a:t>
            </a:r>
            <a:r>
              <a:rPr lang="hr-HR" dirty="0"/>
              <a:t>!!!!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BB937-E759-4F4D-947F-904D3E6F7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Freeform 18">
            <a:extLst>
              <a:ext uri="{FF2B5EF4-FFF2-40B4-BE49-F238E27FC236}">
                <a16:creationId xmlns:a16="http://schemas.microsoft.com/office/drawing/2014/main" id="{F9F8D401-C3C5-4927-BB60-46CA7F6B2567}"/>
              </a:ext>
            </a:extLst>
          </p:cNvPr>
          <p:cNvSpPr/>
          <p:nvPr/>
        </p:nvSpPr>
        <p:spPr>
          <a:xfrm>
            <a:off x="636068" y="2590300"/>
            <a:ext cx="2714394" cy="2340000"/>
          </a:xfrm>
          <a:custGeom>
            <a:avLst/>
            <a:gdLst>
              <a:gd name="connsiteX0" fmla="*/ 0 w 1799993"/>
              <a:gd name="connsiteY0" fmla="*/ 899997 h 1799993"/>
              <a:gd name="connsiteX1" fmla="*/ 899997 w 1799993"/>
              <a:gd name="connsiteY1" fmla="*/ 0 h 1799993"/>
              <a:gd name="connsiteX2" fmla="*/ 1799994 w 1799993"/>
              <a:gd name="connsiteY2" fmla="*/ 899997 h 1799993"/>
              <a:gd name="connsiteX3" fmla="*/ 899997 w 1799993"/>
              <a:gd name="connsiteY3" fmla="*/ 1799994 h 1799993"/>
              <a:gd name="connsiteX4" fmla="*/ 0 w 1799993"/>
              <a:gd name="connsiteY4" fmla="*/ 899997 h 1799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9993" h="1799993">
                <a:moveTo>
                  <a:pt x="0" y="899997"/>
                </a:moveTo>
                <a:cubicBezTo>
                  <a:pt x="0" y="402942"/>
                  <a:pt x="402942" y="0"/>
                  <a:pt x="899997" y="0"/>
                </a:cubicBezTo>
                <a:cubicBezTo>
                  <a:pt x="1397052" y="0"/>
                  <a:pt x="1799994" y="402942"/>
                  <a:pt x="1799994" y="899997"/>
                </a:cubicBezTo>
                <a:cubicBezTo>
                  <a:pt x="1799994" y="1397052"/>
                  <a:pt x="1397052" y="1799994"/>
                  <a:pt x="899997" y="1799994"/>
                </a:cubicBezTo>
                <a:cubicBezTo>
                  <a:pt x="402942" y="1799994"/>
                  <a:pt x="0" y="1397052"/>
                  <a:pt x="0" y="899997"/>
                </a:cubicBezTo>
                <a:close/>
              </a:path>
            </a:pathLst>
          </a:custGeom>
          <a:solidFill>
            <a:srgbClr val="7030A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003" tIns="289003" rIns="289003" bIns="289003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2900" b="1" kern="1200" dirty="0"/>
              <a:t>DURATION</a:t>
            </a:r>
          </a:p>
        </p:txBody>
      </p:sp>
      <p:sp>
        <p:nvSpPr>
          <p:cNvPr id="5" name="Freeform 19">
            <a:extLst>
              <a:ext uri="{FF2B5EF4-FFF2-40B4-BE49-F238E27FC236}">
                <a16:creationId xmlns:a16="http://schemas.microsoft.com/office/drawing/2014/main" id="{1EA33EAF-9597-4C69-B603-E5B51D9C3467}"/>
              </a:ext>
            </a:extLst>
          </p:cNvPr>
          <p:cNvSpPr/>
          <p:nvPr/>
        </p:nvSpPr>
        <p:spPr>
          <a:xfrm>
            <a:off x="3474511" y="3135654"/>
            <a:ext cx="1249292" cy="1249292"/>
          </a:xfrm>
          <a:custGeom>
            <a:avLst/>
            <a:gdLst>
              <a:gd name="connsiteX0" fmla="*/ 196163 w 1249292"/>
              <a:gd name="connsiteY0" fmla="*/ 403935 h 1249292"/>
              <a:gd name="connsiteX1" fmla="*/ 403935 w 1249292"/>
              <a:gd name="connsiteY1" fmla="*/ 196163 h 1249292"/>
              <a:gd name="connsiteX2" fmla="*/ 624646 w 1249292"/>
              <a:gd name="connsiteY2" fmla="*/ 416874 h 1249292"/>
              <a:gd name="connsiteX3" fmla="*/ 845357 w 1249292"/>
              <a:gd name="connsiteY3" fmla="*/ 196163 h 1249292"/>
              <a:gd name="connsiteX4" fmla="*/ 1053129 w 1249292"/>
              <a:gd name="connsiteY4" fmla="*/ 403935 h 1249292"/>
              <a:gd name="connsiteX5" fmla="*/ 832418 w 1249292"/>
              <a:gd name="connsiteY5" fmla="*/ 624646 h 1249292"/>
              <a:gd name="connsiteX6" fmla="*/ 1053129 w 1249292"/>
              <a:gd name="connsiteY6" fmla="*/ 845357 h 1249292"/>
              <a:gd name="connsiteX7" fmla="*/ 845357 w 1249292"/>
              <a:gd name="connsiteY7" fmla="*/ 1053129 h 1249292"/>
              <a:gd name="connsiteX8" fmla="*/ 624646 w 1249292"/>
              <a:gd name="connsiteY8" fmla="*/ 832418 h 1249292"/>
              <a:gd name="connsiteX9" fmla="*/ 403935 w 1249292"/>
              <a:gd name="connsiteY9" fmla="*/ 1053129 h 1249292"/>
              <a:gd name="connsiteX10" fmla="*/ 196163 w 1249292"/>
              <a:gd name="connsiteY10" fmla="*/ 845357 h 1249292"/>
              <a:gd name="connsiteX11" fmla="*/ 416874 w 1249292"/>
              <a:gd name="connsiteY11" fmla="*/ 624646 h 1249292"/>
              <a:gd name="connsiteX12" fmla="*/ 196163 w 1249292"/>
              <a:gd name="connsiteY12" fmla="*/ 403935 h 1249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9292" h="1249292">
                <a:moveTo>
                  <a:pt x="196163" y="403935"/>
                </a:moveTo>
                <a:lnTo>
                  <a:pt x="403935" y="196163"/>
                </a:lnTo>
                <a:lnTo>
                  <a:pt x="624646" y="416874"/>
                </a:lnTo>
                <a:lnTo>
                  <a:pt x="845357" y="196163"/>
                </a:lnTo>
                <a:lnTo>
                  <a:pt x="1053129" y="403935"/>
                </a:lnTo>
                <a:lnTo>
                  <a:pt x="832418" y="624646"/>
                </a:lnTo>
                <a:lnTo>
                  <a:pt x="1053129" y="845357"/>
                </a:lnTo>
                <a:lnTo>
                  <a:pt x="845357" y="1053129"/>
                </a:lnTo>
                <a:lnTo>
                  <a:pt x="624646" y="832418"/>
                </a:lnTo>
                <a:lnTo>
                  <a:pt x="403935" y="1053129"/>
                </a:lnTo>
                <a:lnTo>
                  <a:pt x="196163" y="845357"/>
                </a:lnTo>
                <a:lnTo>
                  <a:pt x="416874" y="624646"/>
                </a:lnTo>
                <a:lnTo>
                  <a:pt x="196163" y="403935"/>
                </a:lnTo>
                <a:close/>
              </a:path>
            </a:pathLst>
          </a:custGeom>
          <a:solidFill>
            <a:srgbClr val="BD730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6163" tIns="196163" rIns="196163" bIns="196163" numCol="1" spcCol="1270" anchor="ctr" anchorCtr="0">
            <a:noAutofit/>
          </a:bodyPr>
          <a:lstStyle/>
          <a:p>
            <a:pPr lvl="0" algn="ctr" defTabSz="2444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r-HR" sz="5500" kern="1200" dirty="0"/>
          </a:p>
        </p:txBody>
      </p:sp>
      <p:sp>
        <p:nvSpPr>
          <p:cNvPr id="6" name="Freeform 20">
            <a:extLst>
              <a:ext uri="{FF2B5EF4-FFF2-40B4-BE49-F238E27FC236}">
                <a16:creationId xmlns:a16="http://schemas.microsoft.com/office/drawing/2014/main" id="{CAB00A88-ECE3-46C4-B458-257CC086CBC3}"/>
              </a:ext>
            </a:extLst>
          </p:cNvPr>
          <p:cNvSpPr/>
          <p:nvPr/>
        </p:nvSpPr>
        <p:spPr>
          <a:xfrm>
            <a:off x="5222246" y="2590300"/>
            <a:ext cx="2340000" cy="2340000"/>
          </a:xfrm>
          <a:custGeom>
            <a:avLst/>
            <a:gdLst>
              <a:gd name="connsiteX0" fmla="*/ 0 w 1799993"/>
              <a:gd name="connsiteY0" fmla="*/ 899997 h 1799993"/>
              <a:gd name="connsiteX1" fmla="*/ 899997 w 1799993"/>
              <a:gd name="connsiteY1" fmla="*/ 0 h 1799993"/>
              <a:gd name="connsiteX2" fmla="*/ 1799994 w 1799993"/>
              <a:gd name="connsiteY2" fmla="*/ 899997 h 1799993"/>
              <a:gd name="connsiteX3" fmla="*/ 899997 w 1799993"/>
              <a:gd name="connsiteY3" fmla="*/ 1799994 h 1799993"/>
              <a:gd name="connsiteX4" fmla="*/ 0 w 1799993"/>
              <a:gd name="connsiteY4" fmla="*/ 899997 h 1799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9993" h="1799993">
                <a:moveTo>
                  <a:pt x="0" y="899997"/>
                </a:moveTo>
                <a:cubicBezTo>
                  <a:pt x="0" y="402942"/>
                  <a:pt x="402942" y="0"/>
                  <a:pt x="899997" y="0"/>
                </a:cubicBezTo>
                <a:cubicBezTo>
                  <a:pt x="1397052" y="0"/>
                  <a:pt x="1799994" y="402942"/>
                  <a:pt x="1799994" y="899997"/>
                </a:cubicBezTo>
                <a:cubicBezTo>
                  <a:pt x="1799994" y="1397052"/>
                  <a:pt x="1397052" y="1799994"/>
                  <a:pt x="899997" y="1799994"/>
                </a:cubicBezTo>
                <a:cubicBezTo>
                  <a:pt x="402942" y="1799994"/>
                  <a:pt x="0" y="1397052"/>
                  <a:pt x="0" y="899997"/>
                </a:cubicBezTo>
                <a:close/>
              </a:path>
            </a:pathLst>
          </a:custGeom>
          <a:solidFill>
            <a:srgbClr val="7030A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4">
              <a:hueOff val="6553146"/>
              <a:satOff val="26016"/>
              <a:lumOff val="98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0273" tIns="290273" rIns="290273" bIns="290273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2900" b="1" kern="1200" dirty="0"/>
              <a:t>UNITS</a:t>
            </a:r>
          </a:p>
        </p:txBody>
      </p:sp>
      <p:sp>
        <p:nvSpPr>
          <p:cNvPr id="7" name="Freeform 21">
            <a:extLst>
              <a:ext uri="{FF2B5EF4-FFF2-40B4-BE49-F238E27FC236}">
                <a16:creationId xmlns:a16="http://schemas.microsoft.com/office/drawing/2014/main" id="{662B3C71-AC81-43D0-B7C6-61E3A0E91F01}"/>
              </a:ext>
            </a:extLst>
          </p:cNvPr>
          <p:cNvSpPr/>
          <p:nvPr/>
        </p:nvSpPr>
        <p:spPr>
          <a:xfrm rot="21576607">
            <a:off x="8060689" y="3359665"/>
            <a:ext cx="874898" cy="801270"/>
          </a:xfrm>
          <a:custGeom>
            <a:avLst/>
            <a:gdLst>
              <a:gd name="connsiteX0" fmla="*/ 115968 w 874898"/>
              <a:gd name="connsiteY0" fmla="*/ 165062 h 801270"/>
              <a:gd name="connsiteX1" fmla="*/ 758930 w 874898"/>
              <a:gd name="connsiteY1" fmla="*/ 165062 h 801270"/>
              <a:gd name="connsiteX2" fmla="*/ 758930 w 874898"/>
              <a:gd name="connsiteY2" fmla="*/ 353520 h 801270"/>
              <a:gd name="connsiteX3" fmla="*/ 115968 w 874898"/>
              <a:gd name="connsiteY3" fmla="*/ 353520 h 801270"/>
              <a:gd name="connsiteX4" fmla="*/ 115968 w 874898"/>
              <a:gd name="connsiteY4" fmla="*/ 165062 h 801270"/>
              <a:gd name="connsiteX5" fmla="*/ 115968 w 874898"/>
              <a:gd name="connsiteY5" fmla="*/ 447750 h 801270"/>
              <a:gd name="connsiteX6" fmla="*/ 758930 w 874898"/>
              <a:gd name="connsiteY6" fmla="*/ 447750 h 801270"/>
              <a:gd name="connsiteX7" fmla="*/ 758930 w 874898"/>
              <a:gd name="connsiteY7" fmla="*/ 636208 h 801270"/>
              <a:gd name="connsiteX8" fmla="*/ 115968 w 874898"/>
              <a:gd name="connsiteY8" fmla="*/ 636208 h 801270"/>
              <a:gd name="connsiteX9" fmla="*/ 115968 w 874898"/>
              <a:gd name="connsiteY9" fmla="*/ 447750 h 801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74898" h="801270">
                <a:moveTo>
                  <a:pt x="115968" y="165062"/>
                </a:moveTo>
                <a:lnTo>
                  <a:pt x="758930" y="165062"/>
                </a:lnTo>
                <a:lnTo>
                  <a:pt x="758930" y="353520"/>
                </a:lnTo>
                <a:lnTo>
                  <a:pt x="115968" y="353520"/>
                </a:lnTo>
                <a:lnTo>
                  <a:pt x="115968" y="165062"/>
                </a:lnTo>
                <a:close/>
                <a:moveTo>
                  <a:pt x="115968" y="447750"/>
                </a:moveTo>
                <a:lnTo>
                  <a:pt x="758930" y="447750"/>
                </a:lnTo>
                <a:lnTo>
                  <a:pt x="758930" y="636208"/>
                </a:lnTo>
                <a:lnTo>
                  <a:pt x="115968" y="636208"/>
                </a:lnTo>
                <a:lnTo>
                  <a:pt x="115968" y="447750"/>
                </a:lnTo>
                <a:close/>
              </a:path>
            </a:pathLst>
          </a:custGeom>
          <a:solidFill>
            <a:srgbClr val="BD730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4">
              <a:hueOff val="13106291"/>
              <a:satOff val="52032"/>
              <a:lumOff val="196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60254" rIns="240380" bIns="160253" numCol="1" spcCol="1270" anchor="ctr" anchorCtr="0">
            <a:noAutofit/>
          </a:bodyPr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r-HR" sz="3100" kern="1200" dirty="0"/>
          </a:p>
        </p:txBody>
      </p:sp>
      <p:sp>
        <p:nvSpPr>
          <p:cNvPr id="8" name="Freeform 22">
            <a:extLst>
              <a:ext uri="{FF2B5EF4-FFF2-40B4-BE49-F238E27FC236}">
                <a16:creationId xmlns:a16="http://schemas.microsoft.com/office/drawing/2014/main" id="{9636D62A-2E14-4D57-8164-386AEF14501C}"/>
              </a:ext>
            </a:extLst>
          </p:cNvPr>
          <p:cNvSpPr/>
          <p:nvPr/>
        </p:nvSpPr>
        <p:spPr>
          <a:xfrm>
            <a:off x="9434030" y="2590300"/>
            <a:ext cx="2340000" cy="2340000"/>
          </a:xfrm>
          <a:custGeom>
            <a:avLst/>
            <a:gdLst>
              <a:gd name="connsiteX0" fmla="*/ 0 w 2772007"/>
              <a:gd name="connsiteY0" fmla="*/ 1386262 h 2772524"/>
              <a:gd name="connsiteX1" fmla="*/ 1386004 w 2772007"/>
              <a:gd name="connsiteY1" fmla="*/ 0 h 2772524"/>
              <a:gd name="connsiteX2" fmla="*/ 2772008 w 2772007"/>
              <a:gd name="connsiteY2" fmla="*/ 1386262 h 2772524"/>
              <a:gd name="connsiteX3" fmla="*/ 1386004 w 2772007"/>
              <a:gd name="connsiteY3" fmla="*/ 2772524 h 2772524"/>
              <a:gd name="connsiteX4" fmla="*/ 0 w 2772007"/>
              <a:gd name="connsiteY4" fmla="*/ 1386262 h 277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2007" h="2772524">
                <a:moveTo>
                  <a:pt x="0" y="1386262"/>
                </a:moveTo>
                <a:cubicBezTo>
                  <a:pt x="0" y="620651"/>
                  <a:pt x="620535" y="0"/>
                  <a:pt x="1386004" y="0"/>
                </a:cubicBezTo>
                <a:cubicBezTo>
                  <a:pt x="2151473" y="0"/>
                  <a:pt x="2772008" y="620651"/>
                  <a:pt x="2772008" y="1386262"/>
                </a:cubicBezTo>
                <a:cubicBezTo>
                  <a:pt x="2772008" y="2151873"/>
                  <a:pt x="2151473" y="2772524"/>
                  <a:pt x="1386004" y="2772524"/>
                </a:cubicBezTo>
                <a:cubicBezTo>
                  <a:pt x="620535" y="2772524"/>
                  <a:pt x="0" y="2151873"/>
                  <a:pt x="0" y="1386262"/>
                </a:cubicBezTo>
                <a:close/>
              </a:path>
            </a:pathLst>
          </a:custGeom>
          <a:solidFill>
            <a:srgbClr val="FF000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4">
              <a:hueOff val="13106291"/>
              <a:satOff val="52032"/>
              <a:lumOff val="196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8021" tIns="458097" rIns="458021" bIns="458097" numCol="1" spcCol="1270" anchor="ctr" anchorCtr="0">
            <a:noAutofit/>
          </a:bodyPr>
          <a:lstStyle/>
          <a:p>
            <a:pPr lvl="0" algn="ctr" defTabSz="1822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2900" b="1" kern="1200" dirty="0"/>
              <a:t>WORK</a:t>
            </a:r>
          </a:p>
        </p:txBody>
      </p:sp>
    </p:spTree>
    <p:extLst>
      <p:ext uri="{BB962C8B-B14F-4D97-AF65-F5344CB8AC3E}">
        <p14:creationId xmlns:p14="http://schemas.microsoft.com/office/powerpoint/2010/main" val="1506675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3C958-EDE4-4461-9D5D-1B5814144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Task</a:t>
            </a:r>
            <a:r>
              <a:rPr lang="hr-HR" dirty="0"/>
              <a:t> </a:t>
            </a:r>
            <a:r>
              <a:rPr lang="hr-HR" dirty="0" err="1"/>
              <a:t>Types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48870-10A9-496D-9BF4-E7F3C3851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Measures</a:t>
            </a:r>
            <a:r>
              <a:rPr lang="en-US" dirty="0"/>
              <a:t> are dependent on each other</a:t>
            </a:r>
          </a:p>
          <a:p>
            <a:pPr marL="457200" lvl="1" indent="0" algn="ctr">
              <a:buFont typeface="Arial" panose="020B0604020202020204" pitchFamily="34" charset="0"/>
              <a:buNone/>
            </a:pPr>
            <a:r>
              <a:rPr lang="en-US" i="1" dirty="0"/>
              <a:t>Which measure should be automatically recalculated?</a:t>
            </a:r>
          </a:p>
          <a:p>
            <a:r>
              <a:rPr lang="en-US" dirty="0"/>
              <a:t>Task types:</a:t>
            </a:r>
          </a:p>
          <a:p>
            <a:pPr marL="201168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			FIXED UNITS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</a:rPr>
              <a:t>FIXED WORK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</a:rPr>
              <a:t>FIXED DURATION</a:t>
            </a:r>
          </a:p>
          <a:p>
            <a:endParaRPr lang="en-US" dirty="0"/>
          </a:p>
          <a:p>
            <a:endParaRPr lang="hr-HR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F57E40-D9CE-4322-8C6D-4F0FA5EBD5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20" y="3593506"/>
            <a:ext cx="10449450" cy="197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387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09208-E706-4344-AE7C-8559A0902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8D5AA-3E2C-47DD-B638-5166620A0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9600" dirty="0">
              <a:solidFill>
                <a:schemeClr val="tx1"/>
              </a:solidFill>
              <a:latin typeface="Segoe Pro" panose="020B0502040504020203" pitchFamily="34" charset="0"/>
            </a:endParaRPr>
          </a:p>
          <a:p>
            <a:pPr algn="ctr"/>
            <a:r>
              <a:rPr lang="en-US" sz="9600" dirty="0">
                <a:solidFill>
                  <a:schemeClr val="tx1"/>
                </a:solidFill>
                <a:latin typeface="Segoe Pro" panose="020B0502040504020203" pitchFamily="34" charset="0"/>
              </a:rPr>
              <a:t>DEMO!!!!!</a:t>
            </a:r>
            <a:endParaRPr lang="en-US" sz="9600" b="1" dirty="0">
              <a:solidFill>
                <a:schemeClr val="tx1"/>
              </a:solidFill>
              <a:latin typeface="Segoe Pro" panose="020B0502040504020203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33459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FD0B2-CDCA-4088-B01E-6C83A11DF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When</a:t>
            </a:r>
            <a:r>
              <a:rPr lang="hr-HR" dirty="0"/>
              <a:t> to use …</a:t>
            </a:r>
            <a:br>
              <a:rPr lang="hr-HR" dirty="0"/>
            </a:br>
            <a:endParaRPr lang="hr-HR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33E1854-1EB9-4478-88E7-7DB4DB5D8E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6963" y="1810512"/>
            <a:ext cx="10058400" cy="397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464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09208-E706-4344-AE7C-8559A0902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8D5AA-3E2C-47DD-B638-5166620A0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9600" dirty="0">
              <a:solidFill>
                <a:schemeClr val="tx1"/>
              </a:solidFill>
              <a:latin typeface="Segoe Pro" panose="020B0502040504020203" pitchFamily="34" charset="0"/>
            </a:endParaRPr>
          </a:p>
          <a:p>
            <a:pPr algn="ctr"/>
            <a:r>
              <a:rPr lang="en-US" sz="9600" dirty="0">
                <a:solidFill>
                  <a:schemeClr val="tx1"/>
                </a:solidFill>
                <a:latin typeface="Segoe Pro" panose="020B0502040504020203" pitchFamily="34" charset="0"/>
              </a:rPr>
              <a:t>Thank you!</a:t>
            </a:r>
            <a:endParaRPr lang="en-US" sz="9600" b="1" dirty="0">
              <a:solidFill>
                <a:schemeClr val="tx1"/>
              </a:solidFill>
              <a:latin typeface="Segoe Pro" panose="020B0502040504020203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2056376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</TotalTime>
  <Words>123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Segoe Pro</vt:lpstr>
      <vt:lpstr>Retrospect</vt:lpstr>
      <vt:lpstr>Task Types – Final Demystification </vt:lpstr>
      <vt:lpstr>Measures </vt:lpstr>
      <vt:lpstr>Remember This!!!! </vt:lpstr>
      <vt:lpstr>Task Types </vt:lpstr>
      <vt:lpstr>PowerPoint Presentation</vt:lpstr>
      <vt:lpstr>When to use …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Types – Final Demystification </dc:title>
  <dc:creator>Nenad Trajkovski</dc:creator>
  <cp:lastModifiedBy>Nenad Trajkovski</cp:lastModifiedBy>
  <cp:revision>1</cp:revision>
  <dcterms:created xsi:type="dcterms:W3CDTF">2019-04-19T11:38:56Z</dcterms:created>
  <dcterms:modified xsi:type="dcterms:W3CDTF">2019-04-19T11:46:33Z</dcterms:modified>
</cp:coreProperties>
</file>